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2.xml" ContentType="application/vnd.openxmlformats-officedocument.presentationml.slide+xml"/>
  <Override PartName="/ppt/slides/slide24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3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5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0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7.xml" ContentType="application/vnd.openxmlformats-officedocument.presentationml.notesSlide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16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35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  <p:sldMasterId id="2147483684" r:id="rId3"/>
  </p:sldMasterIdLst>
  <p:notesMasterIdLst>
    <p:notesMasterId r:id="rId35"/>
  </p:notesMasterIdLst>
  <p:handoutMasterIdLst>
    <p:handoutMasterId r:id="rId36"/>
  </p:handoutMasterIdLst>
  <p:sldIdLst>
    <p:sldId id="256" r:id="rId4"/>
    <p:sldId id="269" r:id="rId5"/>
    <p:sldId id="286" r:id="rId6"/>
    <p:sldId id="324" r:id="rId7"/>
    <p:sldId id="288" r:id="rId8"/>
    <p:sldId id="325" r:id="rId9"/>
    <p:sldId id="289" r:id="rId10"/>
    <p:sldId id="326" r:id="rId11"/>
    <p:sldId id="328" r:id="rId12"/>
    <p:sldId id="327" r:id="rId13"/>
    <p:sldId id="348" r:id="rId14"/>
    <p:sldId id="345" r:id="rId15"/>
    <p:sldId id="329" r:id="rId16"/>
    <p:sldId id="330" r:id="rId17"/>
    <p:sldId id="331" r:id="rId18"/>
    <p:sldId id="332" r:id="rId19"/>
    <p:sldId id="340" r:id="rId20"/>
    <p:sldId id="333" r:id="rId21"/>
    <p:sldId id="334" r:id="rId22"/>
    <p:sldId id="335" r:id="rId23"/>
    <p:sldId id="341" r:id="rId24"/>
    <p:sldId id="336" r:id="rId25"/>
    <p:sldId id="342" r:id="rId26"/>
    <p:sldId id="338" r:id="rId27"/>
    <p:sldId id="307" r:id="rId28"/>
    <p:sldId id="343" r:id="rId29"/>
    <p:sldId id="344" r:id="rId30"/>
    <p:sldId id="323" r:id="rId31"/>
    <p:sldId id="346" r:id="rId32"/>
    <p:sldId id="347" r:id="rId33"/>
    <p:sldId id="349" r:id="rId34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36" autoAdjust="0"/>
    <p:restoredTop sz="94472" autoAdjust="0"/>
  </p:normalViewPr>
  <p:slideViewPr>
    <p:cSldViewPr>
      <p:cViewPr>
        <p:scale>
          <a:sx n="90" d="100"/>
          <a:sy n="90" d="100"/>
        </p:scale>
        <p:origin x="-2154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4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customXml" Target="../customXml/item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43" Type="http://schemas.openxmlformats.org/officeDocument/2006/relationships/customXml" Target="../customXml/item3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A8B806-2582-4C58-8DE4-B724CB79D01A}" type="doc">
      <dgm:prSet loTypeId="urn:microsoft.com/office/officeart/2005/8/layout/process2" loCatId="process" qsTypeId="urn:microsoft.com/office/officeart/2005/8/quickstyle/simple1" qsCatId="simple" csTypeId="urn:microsoft.com/office/officeart/2005/8/colors/colorful1" csCatId="colorful" phldr="1"/>
      <dgm:spPr/>
    </dgm:pt>
    <dgm:pt modelId="{F5A504F4-C64B-4EF0-8C91-B2975417E27E}">
      <dgm:prSet phldrT="[Texte]" custT="1"/>
      <dgm:spPr/>
      <dgm:t>
        <a:bodyPr/>
        <a:lstStyle/>
        <a:p>
          <a:r>
            <a:rPr lang="en-US" sz="1400" noProof="0" dirty="0" smtClean="0"/>
            <a:t>STEP 1 </a:t>
          </a:r>
          <a:br>
            <a:rPr lang="en-US" sz="1400" noProof="0" dirty="0" smtClean="0"/>
          </a:br>
          <a:r>
            <a:rPr lang="en-US" sz="1400" noProof="0" dirty="0" smtClean="0"/>
            <a:t>Literature review</a:t>
          </a:r>
          <a:endParaRPr lang="en-US" sz="1400" noProof="0" dirty="0"/>
        </a:p>
      </dgm:t>
    </dgm:pt>
    <dgm:pt modelId="{D319C796-7D80-4903-BE18-995853847977}" type="parTrans" cxnId="{7B19EA6E-4265-4D63-9609-907F30EB41E8}">
      <dgm:prSet/>
      <dgm:spPr/>
      <dgm:t>
        <a:bodyPr/>
        <a:lstStyle/>
        <a:p>
          <a:endParaRPr lang="en-US" sz="1400"/>
        </a:p>
      </dgm:t>
    </dgm:pt>
    <dgm:pt modelId="{9C67BA8C-2046-451B-8F52-8BB049AE5FF9}" type="sibTrans" cxnId="{7B19EA6E-4265-4D63-9609-907F30EB41E8}">
      <dgm:prSet custT="1"/>
      <dgm:spPr/>
      <dgm:t>
        <a:bodyPr/>
        <a:lstStyle/>
        <a:p>
          <a:endParaRPr lang="en-US" sz="1400"/>
        </a:p>
      </dgm:t>
    </dgm:pt>
    <dgm:pt modelId="{F7155564-73E6-4553-AC0D-1402FCEAF8CC}">
      <dgm:prSet phldrT="[Texte]" custT="1"/>
      <dgm:spPr/>
      <dgm:t>
        <a:bodyPr/>
        <a:lstStyle/>
        <a:p>
          <a:r>
            <a:rPr lang="en-US" sz="1400" noProof="0" dirty="0" smtClean="0"/>
            <a:t>STEP 2</a:t>
          </a:r>
          <a:br>
            <a:rPr lang="en-US" sz="1400" noProof="0" dirty="0" smtClean="0"/>
          </a:br>
          <a:r>
            <a:rPr lang="en-US" sz="1400" noProof="0" dirty="0" smtClean="0"/>
            <a:t>Setting-up criteria to select compounds</a:t>
          </a:r>
          <a:endParaRPr lang="en-US" sz="1400" noProof="0" dirty="0"/>
        </a:p>
      </dgm:t>
    </dgm:pt>
    <dgm:pt modelId="{6263FE7C-5A25-49F9-9183-0FABC7906CCE}" type="parTrans" cxnId="{D594968D-EDA3-4AD0-B43F-4852E0809076}">
      <dgm:prSet/>
      <dgm:spPr/>
      <dgm:t>
        <a:bodyPr/>
        <a:lstStyle/>
        <a:p>
          <a:endParaRPr lang="en-US" sz="1400"/>
        </a:p>
      </dgm:t>
    </dgm:pt>
    <dgm:pt modelId="{665C4D48-17ED-4957-9FD8-5479AC7E534B}" type="sibTrans" cxnId="{D594968D-EDA3-4AD0-B43F-4852E0809076}">
      <dgm:prSet custT="1"/>
      <dgm:spPr/>
      <dgm:t>
        <a:bodyPr/>
        <a:lstStyle/>
        <a:p>
          <a:endParaRPr lang="en-US" sz="1400"/>
        </a:p>
      </dgm:t>
    </dgm:pt>
    <dgm:pt modelId="{6991A48C-13D6-435F-9682-40C8B1989BE9}">
      <dgm:prSet phldrT="[Texte]" custT="1"/>
      <dgm:spPr/>
      <dgm:t>
        <a:bodyPr/>
        <a:lstStyle/>
        <a:p>
          <a:r>
            <a:rPr lang="en-US" sz="1400" noProof="0" dirty="0" smtClean="0"/>
            <a:t>STEP 3</a:t>
          </a:r>
          <a:br>
            <a:rPr lang="en-US" sz="1400" noProof="0" dirty="0" smtClean="0"/>
          </a:br>
          <a:r>
            <a:rPr lang="en-US" sz="1400" noProof="0" dirty="0" smtClean="0"/>
            <a:t>Short list</a:t>
          </a:r>
          <a:endParaRPr lang="en-US" sz="1400" noProof="0" dirty="0"/>
        </a:p>
      </dgm:t>
    </dgm:pt>
    <dgm:pt modelId="{D8AC92CE-E8C7-422D-8C29-192F919BC4D0}" type="parTrans" cxnId="{7818583D-A127-4B79-9D5D-BE862E0AFDB6}">
      <dgm:prSet/>
      <dgm:spPr/>
      <dgm:t>
        <a:bodyPr/>
        <a:lstStyle/>
        <a:p>
          <a:endParaRPr lang="en-US" sz="1400"/>
        </a:p>
      </dgm:t>
    </dgm:pt>
    <dgm:pt modelId="{3DB0414A-FF5A-430F-A4D4-7800BE2B86CB}" type="sibTrans" cxnId="{7818583D-A127-4B79-9D5D-BE862E0AFDB6}">
      <dgm:prSet custT="1"/>
      <dgm:spPr/>
      <dgm:t>
        <a:bodyPr/>
        <a:lstStyle/>
        <a:p>
          <a:endParaRPr lang="en-US" sz="1400"/>
        </a:p>
      </dgm:t>
    </dgm:pt>
    <dgm:pt modelId="{C8123F71-16F6-4F31-9F31-E29B34246B7B}" type="pres">
      <dgm:prSet presAssocID="{E9A8B806-2582-4C58-8DE4-B724CB79D01A}" presName="linearFlow" presStyleCnt="0">
        <dgm:presLayoutVars>
          <dgm:resizeHandles val="exact"/>
        </dgm:presLayoutVars>
      </dgm:prSet>
      <dgm:spPr/>
    </dgm:pt>
    <dgm:pt modelId="{D2491572-94E3-4DD6-A406-935BCC2590A3}" type="pres">
      <dgm:prSet presAssocID="{F5A504F4-C64B-4EF0-8C91-B2975417E27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A6F940-F6F4-4C3F-8A59-D8BBC7166B8C}" type="pres">
      <dgm:prSet presAssocID="{9C67BA8C-2046-451B-8F52-8BB049AE5FF9}" presName="sibTrans" presStyleLbl="sibTrans2D1" presStyleIdx="0" presStyleCnt="2"/>
      <dgm:spPr/>
      <dgm:t>
        <a:bodyPr/>
        <a:lstStyle/>
        <a:p>
          <a:endParaRPr lang="en-US"/>
        </a:p>
      </dgm:t>
    </dgm:pt>
    <dgm:pt modelId="{18B2142F-08DB-4CB0-B5BD-1535DDB87AB3}" type="pres">
      <dgm:prSet presAssocID="{9C67BA8C-2046-451B-8F52-8BB049AE5FF9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6DF9A696-8BDF-40A9-BB85-05AE399CA4D5}" type="pres">
      <dgm:prSet presAssocID="{F7155564-73E6-4553-AC0D-1402FCEAF8C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F30689-38A2-4530-B077-24AF5493710C}" type="pres">
      <dgm:prSet presAssocID="{665C4D48-17ED-4957-9FD8-5479AC7E534B}" presName="sibTrans" presStyleLbl="sibTrans2D1" presStyleIdx="1" presStyleCnt="2"/>
      <dgm:spPr/>
      <dgm:t>
        <a:bodyPr/>
        <a:lstStyle/>
        <a:p>
          <a:endParaRPr lang="en-US"/>
        </a:p>
      </dgm:t>
    </dgm:pt>
    <dgm:pt modelId="{85CF009C-C988-441C-AB29-D731D7DE35F7}" type="pres">
      <dgm:prSet presAssocID="{665C4D48-17ED-4957-9FD8-5479AC7E534B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81221B1F-B2D2-411E-8112-FDFF03888C97}" type="pres">
      <dgm:prSet presAssocID="{6991A48C-13D6-435F-9682-40C8B1989BE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404B2A-0057-4028-AB37-412E03998DD6}" type="presOf" srcId="{F5A504F4-C64B-4EF0-8C91-B2975417E27E}" destId="{D2491572-94E3-4DD6-A406-935BCC2590A3}" srcOrd="0" destOrd="0" presId="urn:microsoft.com/office/officeart/2005/8/layout/process2"/>
    <dgm:cxn modelId="{7B19EA6E-4265-4D63-9609-907F30EB41E8}" srcId="{E9A8B806-2582-4C58-8DE4-B724CB79D01A}" destId="{F5A504F4-C64B-4EF0-8C91-B2975417E27E}" srcOrd="0" destOrd="0" parTransId="{D319C796-7D80-4903-BE18-995853847977}" sibTransId="{9C67BA8C-2046-451B-8F52-8BB049AE5FF9}"/>
    <dgm:cxn modelId="{4EF3C35C-86E5-41B4-B5D0-FF50BCE74988}" type="presOf" srcId="{665C4D48-17ED-4957-9FD8-5479AC7E534B}" destId="{85CF009C-C988-441C-AB29-D731D7DE35F7}" srcOrd="1" destOrd="0" presId="urn:microsoft.com/office/officeart/2005/8/layout/process2"/>
    <dgm:cxn modelId="{7818583D-A127-4B79-9D5D-BE862E0AFDB6}" srcId="{E9A8B806-2582-4C58-8DE4-B724CB79D01A}" destId="{6991A48C-13D6-435F-9682-40C8B1989BE9}" srcOrd="2" destOrd="0" parTransId="{D8AC92CE-E8C7-422D-8C29-192F919BC4D0}" sibTransId="{3DB0414A-FF5A-430F-A4D4-7800BE2B86CB}"/>
    <dgm:cxn modelId="{D594968D-EDA3-4AD0-B43F-4852E0809076}" srcId="{E9A8B806-2582-4C58-8DE4-B724CB79D01A}" destId="{F7155564-73E6-4553-AC0D-1402FCEAF8CC}" srcOrd="1" destOrd="0" parTransId="{6263FE7C-5A25-49F9-9183-0FABC7906CCE}" sibTransId="{665C4D48-17ED-4957-9FD8-5479AC7E534B}"/>
    <dgm:cxn modelId="{826AFECE-3047-401C-A059-BA55D7A15CA0}" type="presOf" srcId="{E9A8B806-2582-4C58-8DE4-B724CB79D01A}" destId="{C8123F71-16F6-4F31-9F31-E29B34246B7B}" srcOrd="0" destOrd="0" presId="urn:microsoft.com/office/officeart/2005/8/layout/process2"/>
    <dgm:cxn modelId="{951EF684-AEE0-4928-9EA3-FC896C52FAED}" type="presOf" srcId="{9C67BA8C-2046-451B-8F52-8BB049AE5FF9}" destId="{64A6F940-F6F4-4C3F-8A59-D8BBC7166B8C}" srcOrd="0" destOrd="0" presId="urn:microsoft.com/office/officeart/2005/8/layout/process2"/>
    <dgm:cxn modelId="{F9E83451-2D2A-49D8-B157-6B3E93079452}" type="presOf" srcId="{9C67BA8C-2046-451B-8F52-8BB049AE5FF9}" destId="{18B2142F-08DB-4CB0-B5BD-1535DDB87AB3}" srcOrd="1" destOrd="0" presId="urn:microsoft.com/office/officeart/2005/8/layout/process2"/>
    <dgm:cxn modelId="{B0B648D3-FE20-47FB-BF0F-B2C63BED43C8}" type="presOf" srcId="{6991A48C-13D6-435F-9682-40C8B1989BE9}" destId="{81221B1F-B2D2-411E-8112-FDFF03888C97}" srcOrd="0" destOrd="0" presId="urn:microsoft.com/office/officeart/2005/8/layout/process2"/>
    <dgm:cxn modelId="{203C5CEF-2B43-4B25-8FDD-F7754E5BBE65}" type="presOf" srcId="{F7155564-73E6-4553-AC0D-1402FCEAF8CC}" destId="{6DF9A696-8BDF-40A9-BB85-05AE399CA4D5}" srcOrd="0" destOrd="0" presId="urn:microsoft.com/office/officeart/2005/8/layout/process2"/>
    <dgm:cxn modelId="{86798D5E-DEF2-45C3-BC3D-131DA6EE2072}" type="presOf" srcId="{665C4D48-17ED-4957-9FD8-5479AC7E534B}" destId="{6FF30689-38A2-4530-B077-24AF5493710C}" srcOrd="0" destOrd="0" presId="urn:microsoft.com/office/officeart/2005/8/layout/process2"/>
    <dgm:cxn modelId="{9D7955F4-5451-460E-AB63-4717986BF98C}" type="presParOf" srcId="{C8123F71-16F6-4F31-9F31-E29B34246B7B}" destId="{D2491572-94E3-4DD6-A406-935BCC2590A3}" srcOrd="0" destOrd="0" presId="urn:microsoft.com/office/officeart/2005/8/layout/process2"/>
    <dgm:cxn modelId="{2D65DF82-1DA1-4D21-93AC-8567BBD75D11}" type="presParOf" srcId="{C8123F71-16F6-4F31-9F31-E29B34246B7B}" destId="{64A6F940-F6F4-4C3F-8A59-D8BBC7166B8C}" srcOrd="1" destOrd="0" presId="urn:microsoft.com/office/officeart/2005/8/layout/process2"/>
    <dgm:cxn modelId="{8C3BC2BE-BC76-4E26-88A2-CCC1DC261AE0}" type="presParOf" srcId="{64A6F940-F6F4-4C3F-8A59-D8BBC7166B8C}" destId="{18B2142F-08DB-4CB0-B5BD-1535DDB87AB3}" srcOrd="0" destOrd="0" presId="urn:microsoft.com/office/officeart/2005/8/layout/process2"/>
    <dgm:cxn modelId="{20EC8DB4-ACF5-4D16-838A-BC35D202B353}" type="presParOf" srcId="{C8123F71-16F6-4F31-9F31-E29B34246B7B}" destId="{6DF9A696-8BDF-40A9-BB85-05AE399CA4D5}" srcOrd="2" destOrd="0" presId="urn:microsoft.com/office/officeart/2005/8/layout/process2"/>
    <dgm:cxn modelId="{01C30F83-6B9B-442B-A941-8C8253882C40}" type="presParOf" srcId="{C8123F71-16F6-4F31-9F31-E29B34246B7B}" destId="{6FF30689-38A2-4530-B077-24AF5493710C}" srcOrd="3" destOrd="0" presId="urn:microsoft.com/office/officeart/2005/8/layout/process2"/>
    <dgm:cxn modelId="{5E922EAD-097F-4952-8A2D-4F034EC8AA3E}" type="presParOf" srcId="{6FF30689-38A2-4530-B077-24AF5493710C}" destId="{85CF009C-C988-441C-AB29-D731D7DE35F7}" srcOrd="0" destOrd="0" presId="urn:microsoft.com/office/officeart/2005/8/layout/process2"/>
    <dgm:cxn modelId="{1F4EE00B-1325-48FD-9535-F14504E15BFB}" type="presParOf" srcId="{C8123F71-16F6-4F31-9F31-E29B34246B7B}" destId="{81221B1F-B2D2-411E-8112-FDFF03888C97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12" Type="http://schemas.openxmlformats.org/officeDocument/2006/relationships/image" Target="../media/image31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11" Type="http://schemas.openxmlformats.org/officeDocument/2006/relationships/image" Target="../media/image30.wmf"/><Relationship Id="rId5" Type="http://schemas.openxmlformats.org/officeDocument/2006/relationships/image" Target="../media/image24.wmf"/><Relationship Id="rId10" Type="http://schemas.openxmlformats.org/officeDocument/2006/relationships/image" Target="../media/image29.wmf"/><Relationship Id="rId4" Type="http://schemas.openxmlformats.org/officeDocument/2006/relationships/image" Target="../media/image23.wmf"/><Relationship Id="rId9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image" Target="../media/image37.wmf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12" Type="http://schemas.openxmlformats.org/officeDocument/2006/relationships/image" Target="../media/image36.wmf"/><Relationship Id="rId2" Type="http://schemas.openxmlformats.org/officeDocument/2006/relationships/image" Target="../media/image21.wmf"/><Relationship Id="rId1" Type="http://schemas.openxmlformats.org/officeDocument/2006/relationships/image" Target="../media/image34.wmf"/><Relationship Id="rId6" Type="http://schemas.openxmlformats.org/officeDocument/2006/relationships/image" Target="../media/image25.wmf"/><Relationship Id="rId11" Type="http://schemas.openxmlformats.org/officeDocument/2006/relationships/image" Target="../media/image35.wmf"/><Relationship Id="rId5" Type="http://schemas.openxmlformats.org/officeDocument/2006/relationships/image" Target="../media/image24.wmf"/><Relationship Id="rId10" Type="http://schemas.openxmlformats.org/officeDocument/2006/relationships/image" Target="../media/image29.wmf"/><Relationship Id="rId4" Type="http://schemas.openxmlformats.org/officeDocument/2006/relationships/image" Target="../media/image23.wmf"/><Relationship Id="rId9" Type="http://schemas.openxmlformats.org/officeDocument/2006/relationships/image" Target="../media/image28.wmf"/><Relationship Id="rId14" Type="http://schemas.openxmlformats.org/officeDocument/2006/relationships/image" Target="../media/image3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E6956-E35D-48DF-A732-46FE2E07B63B}" type="datetimeFigureOut">
              <a:rPr lang="fr-FR" smtClean="0"/>
              <a:t>14/09/2016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A0E9A-149A-4BEF-A5F4-4B22AF82D3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56935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D7D55-4100-47D7-86AD-6260FD6A4962}" type="datetimeFigureOut">
              <a:rPr lang="fr-FR" smtClean="0"/>
              <a:t>14/09/2016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CB6A4-D55E-4D03-975E-59FA7F948C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399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CB6A4-D55E-4D03-975E-59FA7F948C9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10755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CB6A4-D55E-4D03-975E-59FA7F948C92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5831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CB6A4-D55E-4D03-975E-59FA7F948C92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5831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CB6A4-D55E-4D03-975E-59FA7F948C92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5831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CB6A4-D55E-4D03-975E-59FA7F948C92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5831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CB6A4-D55E-4D03-975E-59FA7F948C92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5831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The first part was to define</a:t>
            </a:r>
            <a:r>
              <a:rPr lang="en-US" baseline="0" noProof="0" dirty="0" smtClean="0"/>
              <a:t> our set of pollutants of interest by analyzing previous studies and data. </a:t>
            </a:r>
            <a:r>
              <a:rPr lang="en-US" noProof="0" dirty="0" smtClean="0"/>
              <a:t>Now, we</a:t>
            </a:r>
            <a:r>
              <a:rPr lang="en-US" baseline="0" noProof="0" dirty="0" smtClean="0"/>
              <a:t> are looking to the future… how to evaluate the IAQ from measurement or modelling…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CB6A4-D55E-4D03-975E-59FA7F948C92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5831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CB6A4-D55E-4D03-975E-59FA7F948C92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5831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CB6A4-D55E-4D03-975E-59FA7F948C92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5831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CB6A4-D55E-4D03-975E-59FA7F948C92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5831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CB6A4-D55E-4D03-975E-59FA7F948C92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583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CB6A4-D55E-4D03-975E-59FA7F948C92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5831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CB6A4-D55E-4D03-975E-59FA7F948C92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5831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CB6A4-D55E-4D03-975E-59FA7F948C92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5831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Different</a:t>
            </a:r>
            <a:r>
              <a:rPr lang="fr-FR" dirty="0" smtClean="0"/>
              <a:t> conclusions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CB6A4-D55E-4D03-975E-59FA7F948C92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5831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CB6A4-D55E-4D03-975E-59FA7F948C92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5831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CB6A4-D55E-4D03-975E-59FA7F948C92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5831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CB6A4-D55E-4D03-975E-59FA7F948C92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5831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CB6A4-D55E-4D03-975E-59FA7F948C92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583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Quick presentation of</a:t>
            </a:r>
            <a:r>
              <a:rPr lang="en-US" baseline="0" noProof="0" dirty="0" smtClean="0"/>
              <a:t> pollutants of the indoor air (More than 800 compounds have been identified in indoor air)</a:t>
            </a:r>
          </a:p>
          <a:p>
            <a:r>
              <a:rPr lang="en-US" baseline="0" noProof="0" dirty="0" smtClean="0"/>
              <a:t>objectives: identifying target pollutants for residential buildings AND providing a way to quantify the IAQ based on these pollutants</a:t>
            </a: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CB6A4-D55E-4D03-975E-59FA7F948C92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583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CB6A4-D55E-4D03-975E-59FA7F948C92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583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where 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i="1" dirty="0" smtClean="0"/>
              <a:t>I</a:t>
            </a:r>
            <a:r>
              <a:rPr lang="en-US" sz="1600" dirty="0" smtClean="0"/>
              <a:t> is the hierarchical index (0 to 20),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i="1" dirty="0" err="1" smtClean="0"/>
              <a:t>I</a:t>
            </a:r>
            <a:r>
              <a:rPr lang="en-US" sz="1600" i="1" baseline="-25000" dirty="0" err="1" smtClean="0"/>
              <a:t>acute</a:t>
            </a:r>
            <a:r>
              <a:rPr lang="en-US" sz="1600" dirty="0" smtClean="0"/>
              <a:t> and </a:t>
            </a:r>
            <a:r>
              <a:rPr lang="en-US" sz="1600" i="1" dirty="0" err="1" smtClean="0"/>
              <a:t>I</a:t>
            </a:r>
            <a:r>
              <a:rPr lang="en-US" sz="1600" i="1" baseline="-25000" dirty="0" err="1" smtClean="0"/>
              <a:t>chronic</a:t>
            </a:r>
            <a:r>
              <a:rPr lang="en-US" sz="1600" dirty="0" smtClean="0"/>
              <a:t> are the indices relative to the acute and chronic health risks and range from 0 to 5 and 0 to 10, respectively.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i="1" dirty="0" err="1" smtClean="0"/>
              <a:t>I</a:t>
            </a:r>
            <a:r>
              <a:rPr lang="en-US" sz="1600" i="1" baseline="-25000" dirty="0" err="1" smtClean="0"/>
              <a:t>frequency</a:t>
            </a:r>
            <a:r>
              <a:rPr lang="en-US" sz="1600" dirty="0" smtClean="0"/>
              <a:t> is the index relative to the presence frequency in the residential indoor air (0 to 5). 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i="1" dirty="0" err="1" smtClean="0"/>
              <a:t>I</a:t>
            </a:r>
            <a:r>
              <a:rPr lang="en-US" sz="1600" i="1" baseline="-25000" dirty="0" err="1" smtClean="0"/>
              <a:t>acute</a:t>
            </a:r>
            <a:r>
              <a:rPr lang="en-US" sz="1600" dirty="0" smtClean="0"/>
              <a:t> depends on the ratio of the maximal concentration (</a:t>
            </a:r>
            <a:r>
              <a:rPr lang="en-US" sz="1600" i="1" dirty="0" err="1" smtClean="0"/>
              <a:t>C</a:t>
            </a:r>
            <a:r>
              <a:rPr lang="en-US" sz="1600" i="1" baseline="-25000" dirty="0" err="1" smtClean="0"/>
              <a:t>max</a:t>
            </a:r>
            <a:r>
              <a:rPr lang="en-US" sz="1600" dirty="0" smtClean="0"/>
              <a:t>) and the ELV for acute effects (</a:t>
            </a:r>
            <a:r>
              <a:rPr lang="en-US" sz="1600" i="1" dirty="0" err="1" smtClean="0"/>
              <a:t>ELV</a:t>
            </a:r>
            <a:r>
              <a:rPr lang="en-US" sz="1600" i="1" baseline="-25000" dirty="0" err="1" smtClean="0"/>
              <a:t>a</a:t>
            </a:r>
            <a:r>
              <a:rPr lang="en-US" sz="1600" dirty="0" smtClean="0"/>
              <a:t>).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i="1" dirty="0" err="1" smtClean="0"/>
              <a:t>I</a:t>
            </a:r>
            <a:r>
              <a:rPr lang="en-US" sz="1600" i="1" baseline="-25000" dirty="0" err="1" smtClean="0"/>
              <a:t>chronic</a:t>
            </a:r>
            <a:r>
              <a:rPr lang="en-US" sz="1600" dirty="0" smtClean="0"/>
              <a:t> accounts for the chronic effect potential using the mean concentration (</a:t>
            </a:r>
            <a:r>
              <a:rPr lang="en-US" sz="1600" i="1" dirty="0" err="1" smtClean="0"/>
              <a:t>C</a:t>
            </a:r>
            <a:r>
              <a:rPr lang="en-US" sz="1600" i="1" baseline="-25000" dirty="0" err="1" smtClean="0"/>
              <a:t>mean</a:t>
            </a:r>
            <a:r>
              <a:rPr lang="en-US" sz="1600" dirty="0" smtClean="0"/>
              <a:t>) and the ELV for chronic effects (</a:t>
            </a:r>
            <a:r>
              <a:rPr lang="en-US" sz="1600" i="1" dirty="0" err="1" smtClean="0"/>
              <a:t>ELV</a:t>
            </a:r>
            <a:r>
              <a:rPr lang="en-US" sz="1600" i="1" baseline="-25000" dirty="0" err="1" smtClean="0"/>
              <a:t>c</a:t>
            </a:r>
            <a:r>
              <a:rPr lang="en-US" sz="1600" dirty="0" smtClean="0"/>
              <a:t>) and the carcinogen risk (</a:t>
            </a:r>
            <a:r>
              <a:rPr lang="en-US" sz="1600" i="1" dirty="0" err="1" smtClean="0"/>
              <a:t>I</a:t>
            </a:r>
            <a:r>
              <a:rPr lang="en-US" sz="1600" i="1" baseline="-25000" dirty="0" err="1" smtClean="0"/>
              <a:t>k</a:t>
            </a:r>
            <a:r>
              <a:rPr lang="en-US" sz="1600" dirty="0" smtClean="0"/>
              <a:t>) that is equal to 0 if there is no effect and 5 if effects on human are proved.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CB6A4-D55E-4D03-975E-59FA7F948C92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583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CB6A4-D55E-4D03-975E-59FA7F948C92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583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CB6A4-D55E-4D03-975E-59FA7F948C92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583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CB6A4-D55E-4D03-975E-59FA7F948C92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583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CB6A4-D55E-4D03-975E-59FA7F948C92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583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5817-A566-4E79-A916-2E92B54C710C}" type="datetimeFigureOut">
              <a:rPr lang="fr-FR" smtClean="0"/>
              <a:t>14/09/2016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43B3-6328-45FC-9269-56F0F3C171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1055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5817-A566-4E79-A916-2E92B54C710C}" type="datetimeFigureOut">
              <a:rPr lang="fr-FR" smtClean="0"/>
              <a:t>14/09/2016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43B3-6328-45FC-9269-56F0F3C171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8102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5817-A566-4E79-A916-2E92B54C710C}" type="datetimeFigureOut">
              <a:rPr lang="fr-FR" smtClean="0"/>
              <a:t>14/09/2016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43B3-6328-45FC-9269-56F0F3C171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6170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3384"/>
            <a:ext cx="9144000" cy="762000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502A-AD6B-41EA-AA08-C77868244797}" type="datetime1">
              <a:rPr lang="fr-FR" smtClean="0"/>
              <a:t>14/09/2016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228184" y="6321821"/>
            <a:ext cx="2133600" cy="365125"/>
          </a:xfrm>
        </p:spPr>
        <p:txBody>
          <a:bodyPr/>
          <a:lstStyle/>
          <a:p>
            <a:fld id="{1A72387B-712A-4C13-AD02-40FA1307A77B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28"/>
            <a:ext cx="9144000" cy="84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742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3384"/>
            <a:ext cx="9144000" cy="762000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502A-AD6B-41EA-AA08-C77868244797}" type="datetime1">
              <a:rPr lang="fr-FR" smtClean="0"/>
              <a:t>14/09/2016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228184" y="6321821"/>
            <a:ext cx="2133600" cy="365125"/>
          </a:xfrm>
        </p:spPr>
        <p:txBody>
          <a:bodyPr/>
          <a:lstStyle/>
          <a:p>
            <a:fld id="{1A72387B-712A-4C13-AD02-40FA1307A77B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28"/>
            <a:ext cx="9144000" cy="84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126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454A-374D-46E9-883A-325F4D93BC94}" type="datetimeFigureOut">
              <a:rPr lang="fr-FR" smtClean="0"/>
              <a:t>14/09/2016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1767-640F-4313-BBD6-52D8EB3DC3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58893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454A-374D-46E9-883A-325F4D93BC94}" type="datetimeFigureOut">
              <a:rPr lang="fr-FR" smtClean="0"/>
              <a:t>14/09/2016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1767-640F-4313-BBD6-52D8EB3DC3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1377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454A-374D-46E9-883A-325F4D93BC94}" type="datetimeFigureOut">
              <a:rPr lang="fr-FR" smtClean="0"/>
              <a:t>14/09/2016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1767-640F-4313-BBD6-52D8EB3DC3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01571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454A-374D-46E9-883A-325F4D93BC94}" type="datetimeFigureOut">
              <a:rPr lang="fr-FR" smtClean="0"/>
              <a:t>14/09/2016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1767-640F-4313-BBD6-52D8EB3DC3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603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454A-374D-46E9-883A-325F4D93BC94}" type="datetimeFigureOut">
              <a:rPr lang="fr-FR" smtClean="0"/>
              <a:t>14/09/2016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1767-640F-4313-BBD6-52D8EB3DC3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35309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454A-374D-46E9-883A-325F4D93BC94}" type="datetimeFigureOut">
              <a:rPr lang="fr-FR" smtClean="0"/>
              <a:t>14/09/2016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1767-640F-4313-BBD6-52D8EB3DC3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3752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5817-A566-4E79-A916-2E92B54C710C}" type="datetimeFigureOut">
              <a:rPr lang="fr-FR" smtClean="0"/>
              <a:t>14/09/2016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43B3-6328-45FC-9269-56F0F3C171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8062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454A-374D-46E9-883A-325F4D93BC94}" type="datetimeFigureOut">
              <a:rPr lang="fr-FR" smtClean="0"/>
              <a:t>14/09/2016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1767-640F-4313-BBD6-52D8EB3DC3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83872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454A-374D-46E9-883A-325F4D93BC94}" type="datetimeFigureOut">
              <a:rPr lang="fr-FR" smtClean="0"/>
              <a:t>14/09/2016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1767-640F-4313-BBD6-52D8EB3DC3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22716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454A-374D-46E9-883A-325F4D93BC94}" type="datetimeFigureOut">
              <a:rPr lang="fr-FR" smtClean="0"/>
              <a:t>14/09/2016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1767-640F-4313-BBD6-52D8EB3DC3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3392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454A-374D-46E9-883A-325F4D93BC94}" type="datetimeFigureOut">
              <a:rPr lang="fr-FR" smtClean="0"/>
              <a:t>14/09/2016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1767-640F-4313-BBD6-52D8EB3DC3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71746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454A-374D-46E9-883A-325F4D93BC94}" type="datetimeFigureOut">
              <a:rPr lang="fr-FR" smtClean="0"/>
              <a:t>14/09/2016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1767-640F-4313-BBD6-52D8EB3DC3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65089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DE04-E4E9-47A1-B8C4-80BA9369E000}" type="datetimeFigureOut">
              <a:rPr lang="fr-FR" smtClean="0"/>
              <a:t>14/09/2016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6C23-7AF4-4B4C-9B2E-99BF61773C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3727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DE04-E4E9-47A1-B8C4-80BA9369E000}" type="datetimeFigureOut">
              <a:rPr lang="fr-FR" smtClean="0"/>
              <a:t>14/09/2016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6C23-7AF4-4B4C-9B2E-99BF61773C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18940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DE04-E4E9-47A1-B8C4-80BA9369E000}" type="datetimeFigureOut">
              <a:rPr lang="fr-FR" smtClean="0"/>
              <a:t>14/09/2016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6C23-7AF4-4B4C-9B2E-99BF61773C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37097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DE04-E4E9-47A1-B8C4-80BA9369E000}" type="datetimeFigureOut">
              <a:rPr lang="fr-FR" smtClean="0"/>
              <a:t>14/09/2016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6C23-7AF4-4B4C-9B2E-99BF61773C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64862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DE04-E4E9-47A1-B8C4-80BA9369E000}" type="datetimeFigureOut">
              <a:rPr lang="fr-FR" smtClean="0"/>
              <a:t>14/09/2016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6C23-7AF4-4B4C-9B2E-99BF61773C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1009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5817-A566-4E79-A916-2E92B54C710C}" type="datetimeFigureOut">
              <a:rPr lang="fr-FR" smtClean="0"/>
              <a:t>14/09/2016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43B3-6328-45FC-9269-56F0F3C171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64199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DE04-E4E9-47A1-B8C4-80BA9369E000}" type="datetimeFigureOut">
              <a:rPr lang="fr-FR" smtClean="0"/>
              <a:t>14/09/2016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6C23-7AF4-4B4C-9B2E-99BF61773C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32979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DE04-E4E9-47A1-B8C4-80BA9369E000}" type="datetimeFigureOut">
              <a:rPr lang="fr-FR" smtClean="0"/>
              <a:t>14/09/2016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6C23-7AF4-4B4C-9B2E-99BF61773C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08030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DE04-E4E9-47A1-B8C4-80BA9369E000}" type="datetimeFigureOut">
              <a:rPr lang="fr-FR" smtClean="0"/>
              <a:t>14/09/2016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6C23-7AF4-4B4C-9B2E-99BF61773C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04602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DE04-E4E9-47A1-B8C4-80BA9369E000}" type="datetimeFigureOut">
              <a:rPr lang="fr-FR" smtClean="0"/>
              <a:t>14/09/2016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6C23-7AF4-4B4C-9B2E-99BF61773C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89993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DE04-E4E9-47A1-B8C4-80BA9369E000}" type="datetimeFigureOut">
              <a:rPr lang="fr-FR" smtClean="0"/>
              <a:t>14/09/2016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6C23-7AF4-4B4C-9B2E-99BF61773C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98088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DE04-E4E9-47A1-B8C4-80BA9369E000}" type="datetimeFigureOut">
              <a:rPr lang="fr-FR" smtClean="0"/>
              <a:t>14/09/2016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6C23-7AF4-4B4C-9B2E-99BF61773C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873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5817-A566-4E79-A916-2E92B54C710C}" type="datetimeFigureOut">
              <a:rPr lang="fr-FR" smtClean="0"/>
              <a:t>14/09/2016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43B3-6328-45FC-9269-56F0F3C171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3769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5817-A566-4E79-A916-2E92B54C710C}" type="datetimeFigureOut">
              <a:rPr lang="fr-FR" smtClean="0"/>
              <a:t>14/09/2016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43B3-6328-45FC-9269-56F0F3C171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2785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5817-A566-4E79-A916-2E92B54C710C}" type="datetimeFigureOut">
              <a:rPr lang="fr-FR" smtClean="0"/>
              <a:t>14/09/2016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43B3-6328-45FC-9269-56F0F3C171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009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5817-A566-4E79-A916-2E92B54C710C}" type="datetimeFigureOut">
              <a:rPr lang="fr-FR" smtClean="0"/>
              <a:t>14/09/2016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43B3-6328-45FC-9269-56F0F3C171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259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5817-A566-4E79-A916-2E92B54C710C}" type="datetimeFigureOut">
              <a:rPr lang="fr-FR" smtClean="0"/>
              <a:t>14/09/2016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43B3-6328-45FC-9269-56F0F3C171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674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5817-A566-4E79-A916-2E92B54C710C}" type="datetimeFigureOut">
              <a:rPr lang="fr-FR" smtClean="0"/>
              <a:t>14/09/2016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43B3-6328-45FC-9269-56F0F3C171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7095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45817-A566-4E79-A916-2E92B54C710C}" type="datetimeFigureOut">
              <a:rPr lang="fr-FR" smtClean="0"/>
              <a:t>14/09/2016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643B3-6328-45FC-9269-56F0F3C171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9624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6" r:id="rId12"/>
    <p:sldLayoutId id="214748369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C454A-374D-46E9-883A-325F4D93BC94}" type="datetimeFigureOut">
              <a:rPr lang="fr-FR" smtClean="0"/>
              <a:t>14/09/2016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E1767-640F-4313-BBD6-52D8EB3DC3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1672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1DE04-E4E9-47A1-B8C4-80BA9369E000}" type="datetimeFigureOut">
              <a:rPr lang="fr-FR" smtClean="0"/>
              <a:t>14/09/2016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96C23-7AF4-4B4C-9B2E-99BF61773C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943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abadie@univ-lr.fr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23.wmf"/><Relationship Id="rId18" Type="http://schemas.openxmlformats.org/officeDocument/2006/relationships/oleObject" Target="../embeddings/oleObject12.bin"/><Relationship Id="rId26" Type="http://schemas.openxmlformats.org/officeDocument/2006/relationships/oleObject" Target="../embeddings/oleObject16.bin"/><Relationship Id="rId3" Type="http://schemas.openxmlformats.org/officeDocument/2006/relationships/notesSlide" Target="../notesSlides/notesSlide15.xml"/><Relationship Id="rId21" Type="http://schemas.openxmlformats.org/officeDocument/2006/relationships/image" Target="../media/image27.wmf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9.bin"/><Relationship Id="rId17" Type="http://schemas.openxmlformats.org/officeDocument/2006/relationships/image" Target="../media/image25.wmf"/><Relationship Id="rId25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1.bin"/><Relationship Id="rId20" Type="http://schemas.openxmlformats.org/officeDocument/2006/relationships/oleObject" Target="../embeddings/oleObject13.bin"/><Relationship Id="rId29" Type="http://schemas.openxmlformats.org/officeDocument/2006/relationships/image" Target="../media/image31.w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22.wmf"/><Relationship Id="rId24" Type="http://schemas.openxmlformats.org/officeDocument/2006/relationships/oleObject" Target="../embeddings/oleObject15.bin"/><Relationship Id="rId5" Type="http://schemas.openxmlformats.org/officeDocument/2006/relationships/image" Target="../media/image33.jpeg"/><Relationship Id="rId15" Type="http://schemas.openxmlformats.org/officeDocument/2006/relationships/image" Target="../media/image24.wmf"/><Relationship Id="rId23" Type="http://schemas.openxmlformats.org/officeDocument/2006/relationships/image" Target="../media/image28.wmf"/><Relationship Id="rId28" Type="http://schemas.openxmlformats.org/officeDocument/2006/relationships/oleObject" Target="../embeddings/oleObject17.bin"/><Relationship Id="rId10" Type="http://schemas.openxmlformats.org/officeDocument/2006/relationships/oleObject" Target="../embeddings/oleObject8.bin"/><Relationship Id="rId19" Type="http://schemas.openxmlformats.org/officeDocument/2006/relationships/image" Target="../media/image26.wmf"/><Relationship Id="rId4" Type="http://schemas.openxmlformats.org/officeDocument/2006/relationships/image" Target="../media/image32.png"/><Relationship Id="rId9" Type="http://schemas.openxmlformats.org/officeDocument/2006/relationships/image" Target="../media/image21.wmf"/><Relationship Id="rId14" Type="http://schemas.openxmlformats.org/officeDocument/2006/relationships/oleObject" Target="../embeddings/oleObject10.bin"/><Relationship Id="rId22" Type="http://schemas.openxmlformats.org/officeDocument/2006/relationships/oleObject" Target="../embeddings/oleObject14.bin"/><Relationship Id="rId27" Type="http://schemas.openxmlformats.org/officeDocument/2006/relationships/image" Target="../media/image30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23.wmf"/><Relationship Id="rId18" Type="http://schemas.openxmlformats.org/officeDocument/2006/relationships/oleObject" Target="../embeddings/oleObject24.bin"/><Relationship Id="rId26" Type="http://schemas.openxmlformats.org/officeDocument/2006/relationships/oleObject" Target="../embeddings/oleObject28.bin"/><Relationship Id="rId3" Type="http://schemas.openxmlformats.org/officeDocument/2006/relationships/notesSlide" Target="../notesSlides/notesSlide16.xml"/><Relationship Id="rId21" Type="http://schemas.openxmlformats.org/officeDocument/2006/relationships/image" Target="../media/image27.wmf"/><Relationship Id="rId7" Type="http://schemas.openxmlformats.org/officeDocument/2006/relationships/image" Target="../media/image34.wmf"/><Relationship Id="rId12" Type="http://schemas.openxmlformats.org/officeDocument/2006/relationships/oleObject" Target="../embeddings/oleObject21.bin"/><Relationship Id="rId17" Type="http://schemas.openxmlformats.org/officeDocument/2006/relationships/image" Target="../media/image25.wmf"/><Relationship Id="rId25" Type="http://schemas.openxmlformats.org/officeDocument/2006/relationships/image" Target="../media/image29.wmf"/><Relationship Id="rId33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3.bin"/><Relationship Id="rId20" Type="http://schemas.openxmlformats.org/officeDocument/2006/relationships/oleObject" Target="../embeddings/oleObject25.bin"/><Relationship Id="rId29" Type="http://schemas.openxmlformats.org/officeDocument/2006/relationships/image" Target="../media/image36.w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2.wmf"/><Relationship Id="rId24" Type="http://schemas.openxmlformats.org/officeDocument/2006/relationships/oleObject" Target="../embeddings/oleObject27.bin"/><Relationship Id="rId32" Type="http://schemas.openxmlformats.org/officeDocument/2006/relationships/oleObject" Target="../embeddings/oleObject31.bin"/><Relationship Id="rId5" Type="http://schemas.openxmlformats.org/officeDocument/2006/relationships/image" Target="../media/image33.jpeg"/><Relationship Id="rId15" Type="http://schemas.openxmlformats.org/officeDocument/2006/relationships/image" Target="../media/image24.wmf"/><Relationship Id="rId23" Type="http://schemas.openxmlformats.org/officeDocument/2006/relationships/image" Target="../media/image28.wmf"/><Relationship Id="rId28" Type="http://schemas.openxmlformats.org/officeDocument/2006/relationships/oleObject" Target="../embeddings/oleObject29.bin"/><Relationship Id="rId10" Type="http://schemas.openxmlformats.org/officeDocument/2006/relationships/oleObject" Target="../embeddings/oleObject20.bin"/><Relationship Id="rId19" Type="http://schemas.openxmlformats.org/officeDocument/2006/relationships/image" Target="../media/image26.wmf"/><Relationship Id="rId31" Type="http://schemas.openxmlformats.org/officeDocument/2006/relationships/image" Target="../media/image37.wmf"/><Relationship Id="rId4" Type="http://schemas.openxmlformats.org/officeDocument/2006/relationships/image" Target="../media/image32.png"/><Relationship Id="rId9" Type="http://schemas.openxmlformats.org/officeDocument/2006/relationships/image" Target="../media/image21.wmf"/><Relationship Id="rId14" Type="http://schemas.openxmlformats.org/officeDocument/2006/relationships/oleObject" Target="../embeddings/oleObject22.bin"/><Relationship Id="rId22" Type="http://schemas.openxmlformats.org/officeDocument/2006/relationships/oleObject" Target="../embeddings/oleObject26.bin"/><Relationship Id="rId27" Type="http://schemas.openxmlformats.org/officeDocument/2006/relationships/image" Target="../media/image35.wmf"/><Relationship Id="rId30" Type="http://schemas.openxmlformats.org/officeDocument/2006/relationships/oleObject" Target="../embeddings/oleObject30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43.wmf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40.wmf"/><Relationship Id="rId12" Type="http://schemas.openxmlformats.org/officeDocument/2006/relationships/oleObject" Target="../embeddings/oleObject36.bin"/><Relationship Id="rId17" Type="http://schemas.openxmlformats.org/officeDocument/2006/relationships/image" Target="../media/image4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9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42.wmf"/><Relationship Id="rId5" Type="http://schemas.openxmlformats.org/officeDocument/2006/relationships/image" Target="../media/image39.wmf"/><Relationship Id="rId15" Type="http://schemas.openxmlformats.org/officeDocument/2006/relationships/oleObject" Target="../embeddings/oleObject38.bin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32.bin"/><Relationship Id="rId9" Type="http://schemas.openxmlformats.org/officeDocument/2006/relationships/image" Target="../media/image41.wmf"/><Relationship Id="rId14" Type="http://schemas.openxmlformats.org/officeDocument/2006/relationships/oleObject" Target="../embeddings/oleObject37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image" Target="../media/image49.wmf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46.wmf"/><Relationship Id="rId12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48.wmf"/><Relationship Id="rId5" Type="http://schemas.openxmlformats.org/officeDocument/2006/relationships/image" Target="../media/image45.wmf"/><Relationship Id="rId15" Type="http://schemas.openxmlformats.org/officeDocument/2006/relationships/image" Target="../media/image50.wmf"/><Relationship Id="rId10" Type="http://schemas.openxmlformats.org/officeDocument/2006/relationships/oleObject" Target="../embeddings/oleObject43.bin"/><Relationship Id="rId4" Type="http://schemas.openxmlformats.org/officeDocument/2006/relationships/oleObject" Target="../embeddings/oleObject40.bin"/><Relationship Id="rId9" Type="http://schemas.openxmlformats.org/officeDocument/2006/relationships/image" Target="../media/image47.wmf"/><Relationship Id="rId14" Type="http://schemas.openxmlformats.org/officeDocument/2006/relationships/oleObject" Target="../embeddings/oleObject45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5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7.bin"/><Relationship Id="rId5" Type="http://schemas.openxmlformats.org/officeDocument/2006/relationships/image" Target="../media/image51.wmf"/><Relationship Id="rId4" Type="http://schemas.openxmlformats.org/officeDocument/2006/relationships/oleObject" Target="../embeddings/oleObject46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5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9.bin"/><Relationship Id="rId5" Type="http://schemas.openxmlformats.org/officeDocument/2006/relationships/image" Target="../media/image51.wmf"/><Relationship Id="rId10" Type="http://schemas.openxmlformats.org/officeDocument/2006/relationships/image" Target="../media/image55.png"/><Relationship Id="rId4" Type="http://schemas.openxmlformats.org/officeDocument/2006/relationships/oleObject" Target="../embeddings/oleObject48.bin"/><Relationship Id="rId9" Type="http://schemas.openxmlformats.org/officeDocument/2006/relationships/image" Target="../media/image54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emf"/><Relationship Id="rId4" Type="http://schemas.openxmlformats.org/officeDocument/2006/relationships/image" Target="../media/image60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3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>
          <a:xfrm>
            <a:off x="560055" y="1052736"/>
            <a:ext cx="7772400" cy="1470025"/>
          </a:xfrm>
        </p:spPr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GB" sz="3200" b="1" dirty="0" smtClean="0"/>
              <a:t/>
            </a:r>
            <a:br>
              <a:rPr lang="en-GB" sz="3200" b="1" dirty="0" smtClean="0"/>
            </a:br>
            <a:r>
              <a:rPr lang="en-GB" sz="3200" b="1" dirty="0" smtClean="0"/>
              <a:t/>
            </a:r>
            <a:br>
              <a:rPr lang="en-GB" sz="3200" b="1" dirty="0" smtClean="0"/>
            </a:br>
            <a:r>
              <a:rPr lang="en-GB" sz="3200" b="1" dirty="0" smtClean="0"/>
              <a:t/>
            </a:r>
            <a:br>
              <a:rPr lang="en-GB" sz="3200" b="1" dirty="0" smtClean="0"/>
            </a:br>
            <a:r>
              <a:rPr lang="en-GB" sz="3200" b="1" dirty="0" smtClean="0">
                <a:solidFill>
                  <a:schemeClr val="tx2"/>
                </a:solidFill>
              </a:rPr>
              <a:t>Subtask 1: Defining the metrics</a:t>
            </a:r>
            <a:r>
              <a:rPr lang="en-GB" sz="3200" b="1" dirty="0" smtClean="0"/>
              <a:t/>
            </a:r>
            <a:br>
              <a:rPr lang="en-GB" sz="3200" b="1" dirty="0" smtClean="0"/>
            </a:br>
            <a:r>
              <a:rPr lang="en-GB" sz="2200" b="1" dirty="0" smtClean="0"/>
              <a:t>Marc Abadie</a:t>
            </a:r>
            <a:r>
              <a:rPr lang="en-GB" sz="2200" b="1" baseline="30000" dirty="0" smtClean="0"/>
              <a:t>1</a:t>
            </a:r>
            <a:r>
              <a:rPr lang="en-GB" sz="2200" b="1" dirty="0" smtClean="0"/>
              <a:t>, Pawel Wargocki</a:t>
            </a:r>
            <a:r>
              <a:rPr lang="en-GB" sz="2200" b="1" baseline="30000" dirty="0" smtClean="0"/>
              <a:t>2</a:t>
            </a:r>
            <a:r>
              <a:rPr lang="en-GB" sz="2200" b="1" dirty="0" smtClean="0"/>
              <a:t/>
            </a:r>
            <a:br>
              <a:rPr lang="en-GB" sz="2200" b="1" dirty="0" smtClean="0"/>
            </a:br>
            <a:r>
              <a:rPr lang="en-GB" sz="1600" b="1" baseline="30000" dirty="0" smtClean="0"/>
              <a:t>1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LaSIE</a:t>
            </a:r>
            <a:r>
              <a:rPr lang="en-GB" sz="1600" b="1" dirty="0" smtClean="0"/>
              <a:t> - University of La Rochelle, La Rochelle, France</a:t>
            </a:r>
            <a:br>
              <a:rPr lang="en-GB" sz="1600" b="1" dirty="0" smtClean="0"/>
            </a:br>
            <a:r>
              <a:rPr lang="en-GB" sz="1600" b="1" baseline="30000" dirty="0" smtClean="0"/>
              <a:t>2</a:t>
            </a:r>
            <a:r>
              <a:rPr lang="en-GB" sz="1600" b="1" dirty="0" smtClean="0"/>
              <a:t> Technical University of Denmark (DTU), </a:t>
            </a:r>
            <a:r>
              <a:rPr lang="en-GB" sz="1600" b="1" dirty="0" err="1" smtClean="0"/>
              <a:t>Lyngby</a:t>
            </a:r>
            <a:r>
              <a:rPr lang="en-GB" sz="1600" b="1" dirty="0" smtClean="0"/>
              <a:t>, Denmark</a:t>
            </a:r>
            <a:br>
              <a:rPr lang="en-GB" sz="1600" b="1" dirty="0" smtClean="0"/>
            </a:br>
            <a:r>
              <a:rPr lang="en-GB" sz="2200" b="1" dirty="0" smtClean="0"/>
              <a:t/>
            </a:r>
            <a:br>
              <a:rPr lang="en-GB" sz="2200" b="1" dirty="0" smtClean="0"/>
            </a:br>
            <a:endParaRPr lang="fr-FR" sz="2200" dirty="0"/>
          </a:p>
        </p:txBody>
      </p:sp>
      <p:sp>
        <p:nvSpPr>
          <p:cNvPr id="13" name="ZoneTexte 12"/>
          <p:cNvSpPr txBox="1"/>
          <p:nvPr/>
        </p:nvSpPr>
        <p:spPr>
          <a:xfrm>
            <a:off x="0" y="61054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chemeClr val="tx2"/>
                </a:solidFill>
              </a:rPr>
              <a:t>The 2nd Expert Meeting of the International Energy Agency Annex 68 Project Indoor Air Quality Design and Control in Low Energy Residential Buildings  </a:t>
            </a:r>
            <a:endParaRPr lang="en-US" sz="1000" b="1" i="1" dirty="0" smtClean="0">
              <a:solidFill>
                <a:schemeClr val="tx2"/>
              </a:solidFill>
            </a:endParaRPr>
          </a:p>
          <a:p>
            <a:pPr algn="ctr"/>
            <a:r>
              <a:rPr lang="en-US" sz="1000" b="1" i="1" dirty="0" smtClean="0">
                <a:solidFill>
                  <a:schemeClr val="tx2"/>
                </a:solidFill>
              </a:rPr>
              <a:t>September 8-10, </a:t>
            </a:r>
            <a:r>
              <a:rPr lang="en-US" sz="1000" b="1" i="1" dirty="0">
                <a:solidFill>
                  <a:schemeClr val="tx2"/>
                </a:solidFill>
              </a:rPr>
              <a:t>2016</a:t>
            </a:r>
          </a:p>
        </p:txBody>
      </p:sp>
      <p:pic>
        <p:nvPicPr>
          <p:cNvPr id="83" name="Picture 3" descr="lasie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466" y="3274232"/>
            <a:ext cx="864096" cy="556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5" descr="logoCNRS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642" y="3318203"/>
            <a:ext cx="468589" cy="46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109073"/>
            <a:ext cx="935142" cy="93514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79512" y="138118"/>
            <a:ext cx="6120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IEA EBC Annex 68</a:t>
            </a:r>
            <a:endParaRPr lang="zh-CN" altLang="en-US" sz="2000" b="1" dirty="0"/>
          </a:p>
        </p:txBody>
      </p:sp>
      <p:pic>
        <p:nvPicPr>
          <p:cNvPr id="6146" name="Picture 2" descr="Technical University of Denmar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03396"/>
            <a:ext cx="2448272" cy="56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151" y="-1"/>
            <a:ext cx="1466849" cy="77382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80" b="33521"/>
          <a:stretch/>
        </p:blipFill>
        <p:spPr bwMode="auto">
          <a:xfrm>
            <a:off x="2192111" y="4221088"/>
            <a:ext cx="4875225" cy="15029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391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886" b="1069"/>
          <a:stretch/>
        </p:blipFill>
        <p:spPr bwMode="auto">
          <a:xfrm>
            <a:off x="368152" y="764704"/>
            <a:ext cx="8136000" cy="52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fr-FR" sz="2800" b="1" dirty="0" smtClean="0">
                <a:solidFill>
                  <a:schemeClr val="accent1"/>
                </a:solidFill>
              </a:rPr>
              <a:t>Indoor </a:t>
            </a:r>
            <a:r>
              <a:rPr lang="en-US" altLang="fr-FR" sz="2800" b="1" dirty="0">
                <a:solidFill>
                  <a:schemeClr val="accent1"/>
                </a:solidFill>
              </a:rPr>
              <a:t>air pollution in low-energy residential buildings</a:t>
            </a:r>
          </a:p>
        </p:txBody>
      </p:sp>
      <p:sp>
        <p:nvSpPr>
          <p:cNvPr id="89" name="Espace réservé du pied de page 78"/>
          <p:cNvSpPr txBox="1">
            <a:spLocks/>
          </p:cNvSpPr>
          <p:nvPr/>
        </p:nvSpPr>
        <p:spPr>
          <a:xfrm>
            <a:off x="8748464" y="6336173"/>
            <a:ext cx="395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D2C8D3A-4772-4077-A60B-381025597F3E}" type="slidenum">
              <a:rPr lang="en-US" b="1" smtClean="0">
                <a:solidFill>
                  <a:schemeClr val="accent1">
                    <a:lumMod val="75000"/>
                  </a:schemeClr>
                </a:solidFill>
              </a:rPr>
              <a:pPr algn="l"/>
              <a:t>10</a:t>
            </a:fld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07504" y="6236949"/>
            <a:ext cx="8856984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3528" y="6334069"/>
            <a:ext cx="829816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Logue </a:t>
            </a:r>
            <a:r>
              <a:rPr lang="en-US" sz="900" dirty="0"/>
              <a:t>JM, </a:t>
            </a:r>
            <a:r>
              <a:rPr lang="en-US" sz="900" dirty="0" err="1"/>
              <a:t>McKone</a:t>
            </a:r>
            <a:r>
              <a:rPr lang="en-US" sz="900" dirty="0"/>
              <a:t> TE, Sherman MH, Singer BC. 2011a. Hazard assessment of chemical air contaminants measured in residences. Indoor Air, 21(2), 92–109</a:t>
            </a:r>
            <a:r>
              <a:rPr lang="en-US" sz="9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311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fr-FR" sz="2800" b="1" dirty="0" smtClean="0">
                <a:solidFill>
                  <a:schemeClr val="accent1"/>
                </a:solidFill>
              </a:rPr>
              <a:t>Indoor </a:t>
            </a:r>
            <a:r>
              <a:rPr lang="en-US" altLang="fr-FR" sz="2800" b="1" dirty="0">
                <a:solidFill>
                  <a:schemeClr val="accent1"/>
                </a:solidFill>
              </a:rPr>
              <a:t>air pollution in low-energy residential buildings</a:t>
            </a:r>
          </a:p>
        </p:txBody>
      </p:sp>
      <p:sp>
        <p:nvSpPr>
          <p:cNvPr id="89" name="Espace réservé du pied de page 78"/>
          <p:cNvSpPr txBox="1">
            <a:spLocks/>
          </p:cNvSpPr>
          <p:nvPr/>
        </p:nvSpPr>
        <p:spPr>
          <a:xfrm>
            <a:off x="8748464" y="6336173"/>
            <a:ext cx="395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D2C8D3A-4772-4077-A60B-381025597F3E}" type="slidenum">
              <a:rPr lang="en-US" b="1" smtClean="0">
                <a:solidFill>
                  <a:schemeClr val="accent1">
                    <a:lumMod val="75000"/>
                  </a:schemeClr>
                </a:solidFill>
              </a:rPr>
              <a:pPr algn="l"/>
              <a:t>11</a:t>
            </a:fld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07504" y="6236949"/>
            <a:ext cx="8856984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3528" y="6334069"/>
            <a:ext cx="829816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xxx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28500"/>
            <a:ext cx="8176200" cy="5325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812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fr-FR" sz="2800" b="1" dirty="0" smtClean="0">
                <a:solidFill>
                  <a:schemeClr val="accent1"/>
                </a:solidFill>
              </a:rPr>
              <a:t>Indoor </a:t>
            </a:r>
            <a:r>
              <a:rPr lang="en-US" altLang="fr-FR" sz="2800" b="1" dirty="0">
                <a:solidFill>
                  <a:schemeClr val="accent1"/>
                </a:solidFill>
              </a:rPr>
              <a:t>air pollution in low-energy residential buildings</a:t>
            </a:r>
          </a:p>
        </p:txBody>
      </p:sp>
      <p:sp>
        <p:nvSpPr>
          <p:cNvPr id="89" name="Espace réservé du pied de page 78"/>
          <p:cNvSpPr txBox="1">
            <a:spLocks/>
          </p:cNvSpPr>
          <p:nvPr/>
        </p:nvSpPr>
        <p:spPr>
          <a:xfrm>
            <a:off x="8748464" y="6336173"/>
            <a:ext cx="395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D2C8D3A-4772-4077-A60B-381025597F3E}" type="slidenum">
              <a:rPr lang="en-US" b="1" smtClean="0">
                <a:solidFill>
                  <a:schemeClr val="accent1">
                    <a:lumMod val="75000"/>
                  </a:schemeClr>
                </a:solidFill>
              </a:rPr>
              <a:pPr algn="l"/>
              <a:t>12</a:t>
            </a:fld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07504" y="6236949"/>
            <a:ext cx="8856984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3528" y="6334069"/>
            <a:ext cx="829816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xxx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88" y="911552"/>
            <a:ext cx="8176200" cy="5325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 rot="20402687">
            <a:off x="45470" y="3251085"/>
            <a:ext cx="923908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If you have good data for Asia (and for other countries)… please send them to me! </a:t>
            </a:r>
          </a:p>
          <a:p>
            <a:pPr algn="ctr"/>
            <a:r>
              <a:rPr lang="en-US" dirty="0" smtClean="0">
                <a:hlinkClick r:id="rId4"/>
              </a:rPr>
              <a:t>mabadie@univ-lr.fr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9734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fr-FR" sz="2800" b="1" dirty="0">
                <a:solidFill>
                  <a:schemeClr val="accent1"/>
                </a:solidFill>
              </a:rPr>
              <a:t>Exposure Limit Values (ELV)</a:t>
            </a:r>
          </a:p>
        </p:txBody>
      </p:sp>
      <p:sp>
        <p:nvSpPr>
          <p:cNvPr id="89" name="Espace réservé du pied de page 78"/>
          <p:cNvSpPr txBox="1">
            <a:spLocks/>
          </p:cNvSpPr>
          <p:nvPr/>
        </p:nvSpPr>
        <p:spPr>
          <a:xfrm>
            <a:off x="8748464" y="6336173"/>
            <a:ext cx="395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D2C8D3A-4772-4077-A60B-381025597F3E}" type="slidenum">
              <a:rPr lang="en-US" b="1" smtClean="0">
                <a:solidFill>
                  <a:schemeClr val="accent1">
                    <a:lumMod val="75000"/>
                  </a:schemeClr>
                </a:solidFill>
              </a:rPr>
              <a:pPr algn="l"/>
              <a:t>13</a:t>
            </a:fld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07504" y="6236949"/>
            <a:ext cx="8856984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14400" y="992736"/>
            <a:ext cx="1981944" cy="5057639"/>
          </a:xfrm>
        </p:spPr>
        <p:txBody>
          <a:bodyPr>
            <a:normAutofit fontScale="92500" lnSpcReduction="10000"/>
          </a:bodyPr>
          <a:lstStyle/>
          <a:p>
            <a:r>
              <a:rPr lang="en-US" sz="1800" b="1" dirty="0" smtClean="0"/>
              <a:t>Objective</a:t>
            </a:r>
            <a:r>
              <a:rPr lang="en-US" sz="1800" dirty="0" smtClean="0"/>
              <a:t>: </a:t>
            </a:r>
            <a:r>
              <a:rPr lang="en-GB" sz="1800" dirty="0"/>
              <a:t>to </a:t>
            </a:r>
            <a:r>
              <a:rPr lang="en-GB" sz="1800" dirty="0" smtClean="0"/>
              <a:t>define the ELV to </a:t>
            </a:r>
            <a:r>
              <a:rPr lang="en-GB" sz="1800" dirty="0"/>
              <a:t>be used in the current project</a:t>
            </a:r>
            <a:r>
              <a:rPr lang="en-GB" sz="1800" dirty="0" smtClean="0"/>
              <a:t>.</a:t>
            </a:r>
          </a:p>
          <a:p>
            <a:endParaRPr lang="en-GB" sz="1800" dirty="0" smtClean="0"/>
          </a:p>
          <a:p>
            <a:r>
              <a:rPr lang="en-US" sz="1800" b="1" dirty="0" smtClean="0"/>
              <a:t>Mean</a:t>
            </a:r>
            <a:r>
              <a:rPr lang="en-US" sz="1800" dirty="0" smtClean="0"/>
              <a:t>: compiling the </a:t>
            </a:r>
            <a:r>
              <a:rPr lang="en-GB" sz="1800" dirty="0" smtClean="0"/>
              <a:t>Indoor </a:t>
            </a:r>
            <a:r>
              <a:rPr lang="en-GB" sz="1800" dirty="0"/>
              <a:t>Air Guideline Values (IAGV) </a:t>
            </a:r>
            <a:r>
              <a:rPr lang="en-US" sz="1800" dirty="0" smtClean="0"/>
              <a:t>from various countries (World, EU, France, Belgium, Germany, China, Hong-Kong, Canada, California…)</a:t>
            </a:r>
          </a:p>
        </p:txBody>
      </p:sp>
      <p:pic>
        <p:nvPicPr>
          <p:cNvPr id="9" name="Imag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919" y="997807"/>
            <a:ext cx="6534472" cy="4968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532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" r="432" b="3387"/>
          <a:stretch/>
        </p:blipFill>
        <p:spPr bwMode="auto">
          <a:xfrm>
            <a:off x="684000" y="1129509"/>
            <a:ext cx="8208000" cy="520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fr-FR" sz="2800" b="1" dirty="0">
                <a:solidFill>
                  <a:schemeClr val="accent1"/>
                </a:solidFill>
              </a:rPr>
              <a:t>Exposure Limit Values (ELV</a:t>
            </a:r>
            <a:r>
              <a:rPr lang="en-US" altLang="fr-FR" sz="2800" b="1" dirty="0" smtClean="0">
                <a:solidFill>
                  <a:schemeClr val="accent1"/>
                </a:solidFill>
              </a:rPr>
              <a:t>)</a:t>
            </a:r>
            <a:br>
              <a:rPr lang="en-US" altLang="fr-FR" sz="2800" b="1" dirty="0" smtClean="0">
                <a:solidFill>
                  <a:schemeClr val="accent1"/>
                </a:solidFill>
              </a:rPr>
            </a:br>
            <a:r>
              <a:rPr lang="en-US" altLang="fr-FR" sz="2800" b="1" dirty="0" smtClean="0">
                <a:solidFill>
                  <a:schemeClr val="accent1"/>
                </a:solidFill>
              </a:rPr>
              <a:t>Long-term exposure</a:t>
            </a:r>
            <a:endParaRPr lang="en-US" altLang="fr-FR" sz="2800" b="1" dirty="0">
              <a:solidFill>
                <a:schemeClr val="accent1"/>
              </a:solidFill>
            </a:endParaRPr>
          </a:p>
        </p:txBody>
      </p:sp>
      <p:sp>
        <p:nvSpPr>
          <p:cNvPr id="89" name="Espace réservé du pied de page 78"/>
          <p:cNvSpPr txBox="1">
            <a:spLocks/>
          </p:cNvSpPr>
          <p:nvPr/>
        </p:nvSpPr>
        <p:spPr>
          <a:xfrm>
            <a:off x="8748464" y="6336173"/>
            <a:ext cx="395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D2C8D3A-4772-4077-A60B-381025597F3E}" type="slidenum">
              <a:rPr lang="en-US" b="1" smtClean="0">
                <a:solidFill>
                  <a:schemeClr val="accent1">
                    <a:lumMod val="75000"/>
                  </a:schemeClr>
                </a:solidFill>
              </a:rPr>
              <a:pPr algn="l"/>
              <a:t>14</a:t>
            </a:fld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07504" y="6236949"/>
            <a:ext cx="8856984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51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fr-FR" sz="2800" b="1" dirty="0" smtClean="0">
                <a:solidFill>
                  <a:schemeClr val="accent1"/>
                </a:solidFill>
              </a:rPr>
              <a:t>ANNEX 68 – Short </a:t>
            </a:r>
            <a:r>
              <a:rPr lang="en-US" altLang="fr-FR" sz="2800" b="1" dirty="0">
                <a:solidFill>
                  <a:schemeClr val="accent1"/>
                </a:solidFill>
              </a:rPr>
              <a:t>list of pollutants of interest</a:t>
            </a:r>
          </a:p>
        </p:txBody>
      </p:sp>
      <p:sp>
        <p:nvSpPr>
          <p:cNvPr id="89" name="Espace réservé du pied de page 78"/>
          <p:cNvSpPr txBox="1">
            <a:spLocks/>
          </p:cNvSpPr>
          <p:nvPr/>
        </p:nvSpPr>
        <p:spPr>
          <a:xfrm>
            <a:off x="8748464" y="6336173"/>
            <a:ext cx="395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D2C8D3A-4772-4077-A60B-381025597F3E}" type="slidenum">
              <a:rPr lang="en-US" b="1" smtClean="0">
                <a:solidFill>
                  <a:schemeClr val="accent1">
                    <a:lumMod val="75000"/>
                  </a:schemeClr>
                </a:solidFill>
              </a:rPr>
              <a:pPr algn="l"/>
              <a:t>15</a:t>
            </a:fld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07504" y="6236949"/>
            <a:ext cx="8856984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680432"/>
              </p:ext>
            </p:extLst>
          </p:nvPr>
        </p:nvGraphicFramePr>
        <p:xfrm>
          <a:off x="251520" y="1196752"/>
          <a:ext cx="8694712" cy="4221093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466860"/>
                <a:gridCol w="3113926"/>
                <a:gridCol w="3113926"/>
              </a:tblGrid>
              <a:tr h="432048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baseline="0" noProof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ELV for long-</a:t>
                      </a:r>
                      <a:r>
                        <a:rPr lang="fr-FR" sz="1400" b="1" i="0" u="none" strike="noStrike" baseline="0" noProof="0" dirty="0" err="1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term</a:t>
                      </a:r>
                      <a:r>
                        <a:rPr lang="fr-FR" sz="1400" b="1" i="0" u="none" strike="noStrike" baseline="0" noProof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400" b="1" i="0" u="none" strike="noStrike" baseline="0" noProof="0" dirty="0" err="1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exposure</a:t>
                      </a:r>
                      <a:endParaRPr lang="en-US" sz="14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baseline="0" noProof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ELV for short-</a:t>
                      </a:r>
                      <a:r>
                        <a:rPr lang="fr-FR" sz="1400" b="1" i="0" u="none" strike="noStrike" baseline="0" noProof="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term</a:t>
                      </a:r>
                      <a:r>
                        <a:rPr lang="fr-FR" sz="1400" b="1" i="0" u="none" strike="noStrike" baseline="0" noProof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FR" sz="1400" b="1" i="0" u="none" strike="noStrike" baseline="0" noProof="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exposure</a:t>
                      </a:r>
                      <a:endParaRPr lang="en-US" sz="14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PM</a:t>
                      </a:r>
                      <a:r>
                        <a:rPr lang="en-US" sz="1400" b="0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</a:t>
                      </a:r>
                      <a:endParaRPr lang="en-US" sz="1400" b="0" i="0" u="none" strike="noStrike" baseline="-2500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Radon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Ozone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X (WHO for </a:t>
                      </a:r>
                      <a:r>
                        <a:rPr lang="fr-FR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Outdoor</a:t>
                      </a:r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Air)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Formaldehyde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Acrolein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Mold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Nitrogen dioxide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Benzene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Styrene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Toluene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Hexanal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(LCI)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alpha-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Pinene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Naphthalene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Trichloroethylene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Tetrachloroethylene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1,4-dichlorobenzene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Xylene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330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fr-FR" sz="2800" b="1" dirty="0">
                <a:solidFill>
                  <a:schemeClr val="accent1"/>
                </a:solidFill>
              </a:rPr>
              <a:t>IAQ </a:t>
            </a:r>
            <a:r>
              <a:rPr lang="en-US" altLang="fr-FR" sz="2800" b="1" dirty="0" smtClean="0">
                <a:solidFill>
                  <a:schemeClr val="accent1"/>
                </a:solidFill>
              </a:rPr>
              <a:t>indices: the problematic</a:t>
            </a:r>
            <a:endParaRPr lang="en-US" altLang="fr-FR" sz="2800" b="1" dirty="0">
              <a:solidFill>
                <a:schemeClr val="accent1"/>
              </a:solidFill>
            </a:endParaRPr>
          </a:p>
        </p:txBody>
      </p:sp>
      <p:sp>
        <p:nvSpPr>
          <p:cNvPr id="89" name="Espace réservé du pied de page 78"/>
          <p:cNvSpPr txBox="1">
            <a:spLocks/>
          </p:cNvSpPr>
          <p:nvPr/>
        </p:nvSpPr>
        <p:spPr>
          <a:xfrm>
            <a:off x="8748464" y="6336173"/>
            <a:ext cx="395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D2C8D3A-4772-4077-A60B-381025597F3E}" type="slidenum">
              <a:rPr lang="en-US" b="1" smtClean="0">
                <a:solidFill>
                  <a:schemeClr val="accent1">
                    <a:lumMod val="75000"/>
                  </a:schemeClr>
                </a:solidFill>
              </a:rPr>
              <a:pPr algn="l"/>
              <a:t>16</a:t>
            </a:fld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07504" y="6236949"/>
            <a:ext cx="8856984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23528" y="3791694"/>
            <a:ext cx="2038122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 Step </a:t>
            </a:r>
            <a:r>
              <a:rPr lang="en-US" b="1" dirty="0" smtClean="0"/>
              <a:t>1: Sub-indices</a:t>
            </a:r>
          </a:p>
          <a:p>
            <a:endParaRPr lang="en-US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3528" y="6334069"/>
            <a:ext cx="8298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Sharma M., Bhattacharya A, 2012, National Air Quality Index. Control of Urban Series, CUPS/82/2014-15, 58 pages.</a:t>
            </a:r>
            <a:endParaRPr lang="en-US" sz="900" dirty="0"/>
          </a:p>
          <a:p>
            <a:endParaRPr lang="en-US" sz="900" dirty="0" smtClean="0"/>
          </a:p>
        </p:txBody>
      </p:sp>
      <p:grpSp>
        <p:nvGrpSpPr>
          <p:cNvPr id="23" name="Groupe 22"/>
          <p:cNvGrpSpPr>
            <a:grpSpLocks noChangeAspect="1"/>
          </p:cNvGrpSpPr>
          <p:nvPr/>
        </p:nvGrpSpPr>
        <p:grpSpPr>
          <a:xfrm>
            <a:off x="121496" y="1564442"/>
            <a:ext cx="1459786" cy="1529013"/>
            <a:chOff x="3583482" y="2243717"/>
            <a:chExt cx="2236724" cy="2342795"/>
          </a:xfrm>
        </p:grpSpPr>
        <p:grpSp>
          <p:nvGrpSpPr>
            <p:cNvPr id="24" name="Groupe 23"/>
            <p:cNvGrpSpPr/>
            <p:nvPr/>
          </p:nvGrpSpPr>
          <p:grpSpPr>
            <a:xfrm>
              <a:off x="3902082" y="2243717"/>
              <a:ext cx="890261" cy="890265"/>
              <a:chOff x="841128" y="2117583"/>
              <a:chExt cx="890261" cy="890265"/>
            </a:xfrm>
          </p:grpSpPr>
          <p:sp>
            <p:nvSpPr>
              <p:cNvPr id="39" name="Ellipse 38"/>
              <p:cNvSpPr/>
              <p:nvPr/>
            </p:nvSpPr>
            <p:spPr>
              <a:xfrm>
                <a:off x="841128" y="2117583"/>
                <a:ext cx="890261" cy="890265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40" name="Ellipse 5"/>
              <p:cNvSpPr/>
              <p:nvPr/>
            </p:nvSpPr>
            <p:spPr>
              <a:xfrm>
                <a:off x="971504" y="2247959"/>
                <a:ext cx="629509" cy="62951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800" b="1" kern="1200" noProof="0" dirty="0" smtClean="0">
                    <a:solidFill>
                      <a:schemeClr val="bg1"/>
                    </a:solidFill>
                  </a:rPr>
                  <a:t>PM</a:t>
                </a:r>
                <a:endParaRPr lang="en-US" sz="800" b="1" kern="1200" noProof="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5" name="Ellipse 24"/>
            <p:cNvSpPr/>
            <p:nvPr/>
          </p:nvSpPr>
          <p:spPr>
            <a:xfrm>
              <a:off x="4032554" y="3123085"/>
              <a:ext cx="254360" cy="254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6" name="Ellipse 25"/>
            <p:cNvSpPr/>
            <p:nvPr/>
          </p:nvSpPr>
          <p:spPr>
            <a:xfrm>
              <a:off x="4838494" y="2271559"/>
              <a:ext cx="254360" cy="254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grpSp>
          <p:nvGrpSpPr>
            <p:cNvPr id="27" name="Groupe 26"/>
            <p:cNvGrpSpPr/>
            <p:nvPr/>
          </p:nvGrpSpPr>
          <p:grpSpPr>
            <a:xfrm>
              <a:off x="4838707" y="2536506"/>
              <a:ext cx="890261" cy="890265"/>
              <a:chOff x="1777753" y="2410372"/>
              <a:chExt cx="890261" cy="890265"/>
            </a:xfrm>
          </p:grpSpPr>
          <p:sp>
            <p:nvSpPr>
              <p:cNvPr id="37" name="Ellipse 36"/>
              <p:cNvSpPr/>
              <p:nvPr/>
            </p:nvSpPr>
            <p:spPr>
              <a:xfrm>
                <a:off x="1777753" y="2410372"/>
                <a:ext cx="890261" cy="890265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38" name="Ellipse 9"/>
              <p:cNvSpPr/>
              <p:nvPr/>
            </p:nvSpPr>
            <p:spPr>
              <a:xfrm>
                <a:off x="1908129" y="2540748"/>
                <a:ext cx="629509" cy="62951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800" b="1" kern="1200" noProof="0" dirty="0" smtClean="0">
                    <a:solidFill>
                      <a:schemeClr val="bg1"/>
                    </a:solidFill>
                  </a:rPr>
                  <a:t>VOC</a:t>
                </a:r>
                <a:endParaRPr lang="en-US" sz="800" b="1" kern="1200" noProof="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8" name="Ellipse 27"/>
            <p:cNvSpPr/>
            <p:nvPr/>
          </p:nvSpPr>
          <p:spPr>
            <a:xfrm>
              <a:off x="5565846" y="3440243"/>
              <a:ext cx="254360" cy="254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grpSp>
          <p:nvGrpSpPr>
            <p:cNvPr id="29" name="Groupe 28"/>
            <p:cNvGrpSpPr/>
            <p:nvPr/>
          </p:nvGrpSpPr>
          <p:grpSpPr>
            <a:xfrm>
              <a:off x="3583482" y="3501278"/>
              <a:ext cx="1110191" cy="1085234"/>
              <a:chOff x="522528" y="3375144"/>
              <a:chExt cx="1110191" cy="1085234"/>
            </a:xfrm>
          </p:grpSpPr>
          <p:sp>
            <p:nvSpPr>
              <p:cNvPr id="35" name="Ellipse 34"/>
              <p:cNvSpPr/>
              <p:nvPr/>
            </p:nvSpPr>
            <p:spPr>
              <a:xfrm>
                <a:off x="522528" y="3375144"/>
                <a:ext cx="1110191" cy="1085234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36" name="Ellipse 12"/>
              <p:cNvSpPr/>
              <p:nvPr/>
            </p:nvSpPr>
            <p:spPr>
              <a:xfrm>
                <a:off x="685112" y="3534073"/>
                <a:ext cx="785023" cy="76737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800" b="1" kern="1200" noProof="0" dirty="0" smtClean="0">
                    <a:solidFill>
                      <a:schemeClr val="bg1"/>
                    </a:solidFill>
                  </a:rPr>
                  <a:t>Bio-</a:t>
                </a:r>
                <a:r>
                  <a:rPr lang="en-US" sz="800" b="1" kern="1200" noProof="0" dirty="0" err="1" smtClean="0">
                    <a:solidFill>
                      <a:schemeClr val="bg1"/>
                    </a:solidFill>
                  </a:rPr>
                  <a:t>contami</a:t>
                </a:r>
                <a:r>
                  <a:rPr lang="en-US" sz="800" b="1" kern="1200" noProof="0" dirty="0" smtClean="0">
                    <a:solidFill>
                      <a:schemeClr val="bg1"/>
                    </a:solidFill>
                  </a:rPr>
                  <a:t>--</a:t>
                </a:r>
                <a:r>
                  <a:rPr lang="en-US" sz="800" b="1" kern="1200" noProof="0" dirty="0" err="1" smtClean="0">
                    <a:solidFill>
                      <a:schemeClr val="bg1"/>
                    </a:solidFill>
                  </a:rPr>
                  <a:t>nants</a:t>
                </a:r>
                <a:endParaRPr lang="en-US" sz="800" b="1" kern="1200" noProof="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0" name="Groupe 29"/>
            <p:cNvGrpSpPr/>
            <p:nvPr/>
          </p:nvGrpSpPr>
          <p:grpSpPr>
            <a:xfrm>
              <a:off x="4752639" y="3483128"/>
              <a:ext cx="890261" cy="890265"/>
              <a:chOff x="1691685" y="3356994"/>
              <a:chExt cx="890261" cy="890265"/>
            </a:xfrm>
          </p:grpSpPr>
          <p:sp>
            <p:nvSpPr>
              <p:cNvPr id="33" name="Ellipse 32"/>
              <p:cNvSpPr/>
              <p:nvPr/>
            </p:nvSpPr>
            <p:spPr>
              <a:xfrm>
                <a:off x="1691685" y="3356994"/>
                <a:ext cx="890261" cy="890265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34" name="Ellipse 14"/>
              <p:cNvSpPr/>
              <p:nvPr/>
            </p:nvSpPr>
            <p:spPr>
              <a:xfrm>
                <a:off x="1822061" y="3487370"/>
                <a:ext cx="629509" cy="62951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800" b="1" kern="1200" noProof="0" dirty="0" smtClean="0">
                    <a:solidFill>
                      <a:schemeClr val="bg1"/>
                    </a:solidFill>
                  </a:rPr>
                  <a:t>Radon</a:t>
                </a:r>
                <a:endParaRPr lang="en-US" sz="800" b="1" kern="1200" noProof="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1" name="Ellipse 30"/>
            <p:cNvSpPr/>
            <p:nvPr/>
          </p:nvSpPr>
          <p:spPr>
            <a:xfrm>
              <a:off x="4378689" y="3193933"/>
              <a:ext cx="437261" cy="43716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2" name="Ellipse 31"/>
            <p:cNvSpPr/>
            <p:nvPr/>
          </p:nvSpPr>
          <p:spPr>
            <a:xfrm>
              <a:off x="3672514" y="3339110"/>
              <a:ext cx="191195" cy="19107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</p:grpSp>
      <p:grpSp>
        <p:nvGrpSpPr>
          <p:cNvPr id="14338" name="Groupe 14337"/>
          <p:cNvGrpSpPr/>
          <p:nvPr/>
        </p:nvGrpSpPr>
        <p:grpSpPr>
          <a:xfrm>
            <a:off x="1857005" y="1298380"/>
            <a:ext cx="704938" cy="1842130"/>
            <a:chOff x="1857005" y="1016079"/>
            <a:chExt cx="704938" cy="1842130"/>
          </a:xfrm>
        </p:grpSpPr>
        <p:pic>
          <p:nvPicPr>
            <p:cNvPr id="14347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0527" y="1016079"/>
              <a:ext cx="47625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9" name="Picture 13" descr="Résultat de recherche d'images pour &quot;computer clipart black and white&quot;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7005" y="2315738"/>
              <a:ext cx="704938" cy="542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Flèche droite 13"/>
            <p:cNvSpPr/>
            <p:nvPr/>
          </p:nvSpPr>
          <p:spPr>
            <a:xfrm>
              <a:off x="1857005" y="1856056"/>
              <a:ext cx="704938" cy="350550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40" name="Groupe 14339"/>
          <p:cNvGrpSpPr/>
          <p:nvPr/>
        </p:nvGrpSpPr>
        <p:grpSpPr>
          <a:xfrm>
            <a:off x="2843808" y="908720"/>
            <a:ext cx="3168352" cy="2592288"/>
            <a:chOff x="2843808" y="908720"/>
            <a:chExt cx="3168352" cy="2592288"/>
          </a:xfrm>
        </p:grpSpPr>
        <p:grpSp>
          <p:nvGrpSpPr>
            <p:cNvPr id="14337" name="Groupe 14336"/>
            <p:cNvGrpSpPr/>
            <p:nvPr/>
          </p:nvGrpSpPr>
          <p:grpSpPr>
            <a:xfrm>
              <a:off x="2843808" y="1407839"/>
              <a:ext cx="3168352" cy="2093169"/>
              <a:chOff x="2843808" y="1125538"/>
              <a:chExt cx="3168352" cy="2093169"/>
            </a:xfrm>
          </p:grpSpPr>
          <p:grpSp>
            <p:nvGrpSpPr>
              <p:cNvPr id="11" name="Groupe 10"/>
              <p:cNvGrpSpPr/>
              <p:nvPr/>
            </p:nvGrpSpPr>
            <p:grpSpPr>
              <a:xfrm>
                <a:off x="3275856" y="1131298"/>
                <a:ext cx="1512168" cy="504056"/>
                <a:chOff x="2699792" y="1268760"/>
                <a:chExt cx="1512168" cy="504056"/>
              </a:xfrm>
            </p:grpSpPr>
            <p:sp>
              <p:nvSpPr>
                <p:cNvPr id="9" name="Rectangle à coins arrondis 8"/>
                <p:cNvSpPr/>
                <p:nvPr/>
              </p:nvSpPr>
              <p:spPr>
                <a:xfrm>
                  <a:off x="2699792" y="1268760"/>
                  <a:ext cx="1512168" cy="504056"/>
                </a:xfrm>
                <a:prstGeom prst="round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aphicFrame>
              <p:nvGraphicFramePr>
                <p:cNvPr id="8" name="Objet 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90596565"/>
                    </p:ext>
                  </p:extLst>
                </p:nvPr>
              </p:nvGraphicFramePr>
              <p:xfrm>
                <a:off x="3028950" y="1368425"/>
                <a:ext cx="876300" cy="28575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8381" name="Équation" r:id="rId6" imgW="583920" imgH="190440" progId="Equation.3">
                        <p:embed/>
                      </p:oleObj>
                    </mc:Choice>
                    <mc:Fallback>
                      <p:oleObj name="Équation" r:id="rId6" imgW="583920" imgH="190440" progId="Equation.3">
                        <p:embed/>
                        <p:pic>
                          <p:nvPicPr>
                            <p:cNvPr id="0" name="Objet 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028950" y="1368425"/>
                              <a:ext cx="876300" cy="28575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16" name="Groupe 15"/>
              <p:cNvGrpSpPr/>
              <p:nvPr/>
            </p:nvGrpSpPr>
            <p:grpSpPr>
              <a:xfrm>
                <a:off x="3285396" y="1763014"/>
                <a:ext cx="1512168" cy="504056"/>
                <a:chOff x="2699792" y="1268760"/>
                <a:chExt cx="1512168" cy="504056"/>
              </a:xfrm>
            </p:grpSpPr>
            <p:sp>
              <p:nvSpPr>
                <p:cNvPr id="17" name="Rectangle à coins arrondis 16"/>
                <p:cNvSpPr/>
                <p:nvPr/>
              </p:nvSpPr>
              <p:spPr>
                <a:xfrm>
                  <a:off x="2699792" y="1268760"/>
                  <a:ext cx="1512168" cy="504056"/>
                </a:xfrm>
                <a:prstGeom prst="round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aphicFrame>
              <p:nvGraphicFramePr>
                <p:cNvPr id="18" name="Objet 1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741302569"/>
                    </p:ext>
                  </p:extLst>
                </p:nvPr>
              </p:nvGraphicFramePr>
              <p:xfrm>
                <a:off x="3009147" y="1368088"/>
                <a:ext cx="914400" cy="28575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8382" name="Équation" r:id="rId8" imgW="609480" imgH="190440" progId="Equation.3">
                        <p:embed/>
                      </p:oleObj>
                    </mc:Choice>
                    <mc:Fallback>
                      <p:oleObj name="Équation" r:id="rId8" imgW="609480" imgH="19044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009147" y="1368088"/>
                              <a:ext cx="914400" cy="28575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19" name="Groupe 18"/>
              <p:cNvGrpSpPr/>
              <p:nvPr/>
            </p:nvGrpSpPr>
            <p:grpSpPr>
              <a:xfrm>
                <a:off x="3275856" y="2714651"/>
                <a:ext cx="1512168" cy="504056"/>
                <a:chOff x="2699792" y="1268760"/>
                <a:chExt cx="1512168" cy="504056"/>
              </a:xfrm>
            </p:grpSpPr>
            <p:sp>
              <p:nvSpPr>
                <p:cNvPr id="20" name="Rectangle à coins arrondis 19"/>
                <p:cNvSpPr/>
                <p:nvPr/>
              </p:nvSpPr>
              <p:spPr>
                <a:xfrm>
                  <a:off x="2699792" y="1268760"/>
                  <a:ext cx="1512168" cy="504056"/>
                </a:xfrm>
                <a:prstGeom prst="round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aphicFrame>
              <p:nvGraphicFramePr>
                <p:cNvPr id="21" name="Objet 2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994158386"/>
                    </p:ext>
                  </p:extLst>
                </p:nvPr>
              </p:nvGraphicFramePr>
              <p:xfrm>
                <a:off x="2999606" y="1368698"/>
                <a:ext cx="933450" cy="28575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8383" name="Équation" r:id="rId10" imgW="622080" imgH="190440" progId="Equation.3">
                        <p:embed/>
                      </p:oleObj>
                    </mc:Choice>
                    <mc:Fallback>
                      <p:oleObj name="Équation" r:id="rId10" imgW="622080" imgH="19044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999606" y="1368698"/>
                              <a:ext cx="933450" cy="28575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12" name="ZoneTexte 11"/>
              <p:cNvSpPr txBox="1"/>
              <p:nvPr/>
            </p:nvSpPr>
            <p:spPr>
              <a:xfrm>
                <a:off x="3935521" y="2252986"/>
                <a:ext cx="2119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.</a:t>
                </a:r>
              </a:p>
              <a:p>
                <a:r>
                  <a:rPr lang="en-US" sz="800" b="1" dirty="0" smtClean="0"/>
                  <a:t>.</a:t>
                </a:r>
              </a:p>
              <a:p>
                <a:r>
                  <a:rPr lang="en-US" sz="800" b="1" dirty="0"/>
                  <a:t>.</a:t>
                </a:r>
              </a:p>
            </p:txBody>
          </p:sp>
          <p:cxnSp>
            <p:nvCxnSpPr>
              <p:cNvPr id="22" name="Connecteur droit 21"/>
              <p:cNvCxnSpPr>
                <a:stCxn id="9" idx="1"/>
              </p:cNvCxnSpPr>
              <p:nvPr/>
            </p:nvCxnSpPr>
            <p:spPr>
              <a:xfrm flipH="1">
                <a:off x="2843808" y="1383326"/>
                <a:ext cx="43204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47" name="Objet 4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88522521"/>
                  </p:ext>
                </p:extLst>
              </p:nvPr>
            </p:nvGraphicFramePr>
            <p:xfrm>
              <a:off x="2886075" y="1125538"/>
              <a:ext cx="228600" cy="2857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8384" name="Équation" r:id="rId12" imgW="152280" imgH="190440" progId="Equation.3">
                      <p:embed/>
                    </p:oleObj>
                  </mc:Choice>
                  <mc:Fallback>
                    <p:oleObj name="Équation" r:id="rId12" imgW="152280" imgH="1904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86075" y="1125538"/>
                            <a:ext cx="228600" cy="2857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48" name="Connecteur droit 47"/>
              <p:cNvCxnSpPr/>
              <p:nvPr/>
            </p:nvCxnSpPr>
            <p:spPr>
              <a:xfrm flipH="1">
                <a:off x="2843808" y="2032886"/>
                <a:ext cx="43204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49" name="Objet 4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09769906"/>
                  </p:ext>
                </p:extLst>
              </p:nvPr>
            </p:nvGraphicFramePr>
            <p:xfrm>
              <a:off x="2876550" y="1774825"/>
              <a:ext cx="247650" cy="2857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8385" name="Équation" r:id="rId14" imgW="164880" imgH="190440" progId="Equation.3">
                      <p:embed/>
                    </p:oleObj>
                  </mc:Choice>
                  <mc:Fallback>
                    <p:oleObj name="Équation" r:id="rId14" imgW="164880" imgH="1904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6550" y="1774825"/>
                            <a:ext cx="247650" cy="2857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50" name="Connecteur droit 49"/>
              <p:cNvCxnSpPr/>
              <p:nvPr/>
            </p:nvCxnSpPr>
            <p:spPr>
              <a:xfrm flipH="1">
                <a:off x="2843808" y="2966708"/>
                <a:ext cx="43204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51" name="Objet 5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92134918"/>
                  </p:ext>
                </p:extLst>
              </p:nvPr>
            </p:nvGraphicFramePr>
            <p:xfrm>
              <a:off x="2876550" y="2708275"/>
              <a:ext cx="247650" cy="2857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8386" name="Équation" r:id="rId16" imgW="164880" imgH="190440" progId="Equation.3">
                      <p:embed/>
                    </p:oleObj>
                  </mc:Choice>
                  <mc:Fallback>
                    <p:oleObj name="Équation" r:id="rId16" imgW="164880" imgH="1904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6550" y="2708275"/>
                            <a:ext cx="247650" cy="2857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52" name="Connecteur droit 51"/>
              <p:cNvCxnSpPr/>
              <p:nvPr/>
            </p:nvCxnSpPr>
            <p:spPr>
              <a:xfrm>
                <a:off x="4788024" y="1382532"/>
                <a:ext cx="1224136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53" name="Objet 5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37313103"/>
                  </p:ext>
                </p:extLst>
              </p:nvPr>
            </p:nvGraphicFramePr>
            <p:xfrm>
              <a:off x="5304842" y="1128202"/>
              <a:ext cx="190500" cy="2857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8387" name="Équation" r:id="rId18" imgW="126720" imgH="190440" progId="Equation.3">
                      <p:embed/>
                    </p:oleObj>
                  </mc:Choice>
                  <mc:Fallback>
                    <p:oleObj name="Équation" r:id="rId18" imgW="126720" imgH="1904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04842" y="1128202"/>
                            <a:ext cx="190500" cy="2857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55" name="Connecteur droit 54"/>
              <p:cNvCxnSpPr/>
              <p:nvPr/>
            </p:nvCxnSpPr>
            <p:spPr>
              <a:xfrm>
                <a:off x="4788024" y="2029428"/>
                <a:ext cx="1224136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56" name="Objet 5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27851008"/>
                  </p:ext>
                </p:extLst>
              </p:nvPr>
            </p:nvGraphicFramePr>
            <p:xfrm>
              <a:off x="5295900" y="1774825"/>
              <a:ext cx="209550" cy="2857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8388" name="Équation" r:id="rId20" imgW="139680" imgH="190440" progId="Equation.3">
                      <p:embed/>
                    </p:oleObj>
                  </mc:Choice>
                  <mc:Fallback>
                    <p:oleObj name="Équation" r:id="rId20" imgW="139680" imgH="1904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95900" y="1774825"/>
                            <a:ext cx="209550" cy="2857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57" name="Connecteur droit 56"/>
              <p:cNvCxnSpPr/>
              <p:nvPr/>
            </p:nvCxnSpPr>
            <p:spPr>
              <a:xfrm>
                <a:off x="4788024" y="2963250"/>
                <a:ext cx="1224136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58" name="Objet 5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39065459"/>
                  </p:ext>
                </p:extLst>
              </p:nvPr>
            </p:nvGraphicFramePr>
            <p:xfrm>
              <a:off x="5295900" y="2708275"/>
              <a:ext cx="209550" cy="2857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8389" name="Équation" r:id="rId22" imgW="139680" imgH="190440" progId="Equation.3">
                      <p:embed/>
                    </p:oleObj>
                  </mc:Choice>
                  <mc:Fallback>
                    <p:oleObj name="Équation" r:id="rId22" imgW="139680" imgH="1904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3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95900" y="2708275"/>
                            <a:ext cx="209550" cy="2857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59" name="ZoneTexte 58"/>
            <p:cNvSpPr txBox="1"/>
            <p:nvPr/>
          </p:nvSpPr>
          <p:spPr>
            <a:xfrm>
              <a:off x="4889375" y="908720"/>
              <a:ext cx="10390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Sub-Indices</a:t>
              </a:r>
              <a:endParaRPr lang="en-US" sz="1400" b="1" dirty="0"/>
            </a:p>
          </p:txBody>
        </p:sp>
      </p:grpSp>
      <p:grpSp>
        <p:nvGrpSpPr>
          <p:cNvPr id="14339" name="Groupe 14338"/>
          <p:cNvGrpSpPr/>
          <p:nvPr/>
        </p:nvGrpSpPr>
        <p:grpSpPr>
          <a:xfrm>
            <a:off x="6012160" y="908720"/>
            <a:ext cx="1728192" cy="2592288"/>
            <a:chOff x="6012160" y="908720"/>
            <a:chExt cx="1728192" cy="2592288"/>
          </a:xfrm>
        </p:grpSpPr>
        <p:sp>
          <p:nvSpPr>
            <p:cNvPr id="62" name="Rectangle à coins arrondis 61"/>
            <p:cNvSpPr/>
            <p:nvPr/>
          </p:nvSpPr>
          <p:spPr>
            <a:xfrm>
              <a:off x="6012160" y="1357328"/>
              <a:ext cx="1728192" cy="214368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ZoneTexte 62"/>
            <p:cNvSpPr txBox="1"/>
            <p:nvPr/>
          </p:nvSpPr>
          <p:spPr>
            <a:xfrm>
              <a:off x="6269237" y="908720"/>
              <a:ext cx="11830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Aggregation</a:t>
              </a:r>
              <a:endParaRPr lang="en-US" sz="1400" b="1" dirty="0"/>
            </a:p>
          </p:txBody>
        </p:sp>
        <p:graphicFrame>
          <p:nvGraphicFramePr>
            <p:cNvPr id="64" name="Objet 6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79372346"/>
                </p:ext>
              </p:extLst>
            </p:nvPr>
          </p:nvGraphicFramePr>
          <p:xfrm>
            <a:off x="6186636" y="2172676"/>
            <a:ext cx="1409700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390" name="Équation" r:id="rId24" imgW="939600" imgH="190440" progId="Equation.3">
                    <p:embed/>
                  </p:oleObj>
                </mc:Choice>
                <mc:Fallback>
                  <p:oleObj name="Équation" r:id="rId24" imgW="939600" imgH="190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86636" y="2172676"/>
                          <a:ext cx="1409700" cy="285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4341" name="Objet 143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4689660"/>
              </p:ext>
            </p:extLst>
          </p:nvPr>
        </p:nvGraphicFramePr>
        <p:xfrm>
          <a:off x="1341402" y="4221088"/>
          <a:ext cx="8572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91" name="Équation" r:id="rId26" imgW="571320" imgH="380880" progId="Equation.3">
                  <p:embed/>
                </p:oleObj>
              </mc:Choice>
              <mc:Fallback>
                <p:oleObj name="Équation" r:id="rId26" imgW="571320" imgH="380880" progId="Equation.3">
                  <p:embed/>
                  <p:pic>
                    <p:nvPicPr>
                      <p:cNvPr id="0" name="Obje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1402" y="4221088"/>
                        <a:ext cx="8572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2" name="Objet 143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9038509"/>
              </p:ext>
            </p:extLst>
          </p:nvPr>
        </p:nvGraphicFramePr>
        <p:xfrm>
          <a:off x="1312414" y="5013176"/>
          <a:ext cx="19431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92" name="Équation" r:id="rId28" imgW="1295280" imgH="419040" progId="Equation.3">
                  <p:embed/>
                </p:oleObj>
              </mc:Choice>
              <mc:Fallback>
                <p:oleObj name="Équation" r:id="rId28" imgW="1295280" imgH="419040" progId="Equation.3">
                  <p:embed/>
                  <p:pic>
                    <p:nvPicPr>
                      <p:cNvPr id="0" name="Objet 143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2414" y="5013176"/>
                        <a:ext cx="1943100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3" name="Tableau 143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271968"/>
              </p:ext>
            </p:extLst>
          </p:nvPr>
        </p:nvGraphicFramePr>
        <p:xfrm>
          <a:off x="3275857" y="4668858"/>
          <a:ext cx="5715269" cy="942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1"/>
                <a:gridCol w="432048"/>
                <a:gridCol w="693996"/>
                <a:gridCol w="458132"/>
                <a:gridCol w="667912"/>
                <a:gridCol w="563022"/>
                <a:gridCol w="563022"/>
                <a:gridCol w="563022"/>
                <a:gridCol w="563022"/>
                <a:gridCol w="563022"/>
              </a:tblGrid>
              <a:tr h="3428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9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effectLst/>
                        </a:rPr>
                        <a:t>Grade for PM</a:t>
                      </a:r>
                      <a:r>
                        <a:rPr lang="fr-FR" sz="1600" baseline="-25000" dirty="0" smtClean="0">
                          <a:effectLst/>
                        </a:rPr>
                        <a:t>10</a:t>
                      </a:r>
                      <a:r>
                        <a:rPr lang="fr-FR" sz="1600" dirty="0" smtClean="0">
                          <a:effectLst/>
                        </a:rPr>
                        <a:t> (µg/m</a:t>
                      </a:r>
                      <a:r>
                        <a:rPr lang="fr-FR" sz="1600" baseline="30000" dirty="0" smtClean="0">
                          <a:effectLst/>
                        </a:rPr>
                        <a:t>3</a:t>
                      </a:r>
                      <a:r>
                        <a:rPr lang="fr-FR" sz="1600" dirty="0" smtClean="0">
                          <a:effectLst/>
                        </a:rPr>
                        <a:t>, 24h) - Chiang and Lai (2002)</a:t>
                      </a:r>
                      <a:endParaRPr lang="en-US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0004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Grade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400" dirty="0">
                          <a:effectLst/>
                        </a:rPr>
                        <a:t>20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400" dirty="0">
                          <a:effectLst/>
                        </a:rPr>
                        <a:t>40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400" dirty="0">
                          <a:effectLst/>
                        </a:rPr>
                        <a:t>60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400">
                          <a:effectLst/>
                        </a:rPr>
                        <a:t>80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400">
                          <a:effectLst/>
                        </a:rPr>
                        <a:t>100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0004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en-US" sz="1400" baseline="-25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endParaRPr lang="en-US" sz="1400" baseline="-25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400" dirty="0">
                          <a:effectLst/>
                        </a:rPr>
                        <a:t>&gt;350</a:t>
                      </a:r>
                      <a:r>
                        <a:rPr lang="fr-FR" sz="1400" dirty="0">
                          <a:effectLst/>
                          <a:sym typeface="Symbol"/>
                        </a:rPr>
                        <a:t>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r>
                        <a:rPr lang="fr-FR" sz="1400" b="1" dirty="0" smtClean="0">
                          <a:solidFill>
                            <a:srgbClr val="0070C0"/>
                          </a:solidFill>
                          <a:effectLst/>
                        </a:rPr>
                        <a:t>X</a:t>
                      </a:r>
                      <a:endParaRPr lang="en-US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400" dirty="0">
                          <a:effectLst/>
                        </a:rPr>
                        <a:t>&gt;150</a:t>
                      </a:r>
                      <a:r>
                        <a:rPr lang="fr-FR" sz="1400" dirty="0">
                          <a:effectLst/>
                          <a:sym typeface="Symbol"/>
                        </a:rPr>
                        <a:t>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400" dirty="0">
                          <a:effectLst/>
                        </a:rPr>
                        <a:t>&gt;50</a:t>
                      </a:r>
                      <a:r>
                        <a:rPr lang="fr-FR" sz="1400" dirty="0">
                          <a:effectLst/>
                          <a:sym typeface="Symbol"/>
                        </a:rPr>
                        <a:t>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400" dirty="0">
                          <a:effectLst/>
                        </a:rPr>
                        <a:t>&gt;25</a:t>
                      </a:r>
                      <a:r>
                        <a:rPr lang="fr-FR" sz="1400" dirty="0">
                          <a:effectLst/>
                          <a:sym typeface="Symbol"/>
                        </a:rPr>
                        <a:t>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1" name="ZoneTexte 70"/>
          <p:cNvSpPr txBox="1"/>
          <p:nvPr/>
        </p:nvSpPr>
        <p:spPr>
          <a:xfrm>
            <a:off x="5006452" y="3545473"/>
            <a:ext cx="32512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/>
              <a:t>adapted from IND-QAI (Sharma and Bhattacharya, 2012)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338456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fr-FR" sz="2800" b="1" dirty="0">
                <a:solidFill>
                  <a:schemeClr val="accent1"/>
                </a:solidFill>
              </a:rPr>
              <a:t>IAQ </a:t>
            </a:r>
            <a:r>
              <a:rPr lang="en-US" altLang="fr-FR" sz="2800" b="1" dirty="0" smtClean="0">
                <a:solidFill>
                  <a:schemeClr val="accent1"/>
                </a:solidFill>
              </a:rPr>
              <a:t>indices: the problematic</a:t>
            </a:r>
            <a:endParaRPr lang="en-US" altLang="fr-FR" sz="2800" b="1" dirty="0">
              <a:solidFill>
                <a:schemeClr val="accent1"/>
              </a:solidFill>
            </a:endParaRPr>
          </a:p>
        </p:txBody>
      </p:sp>
      <p:sp>
        <p:nvSpPr>
          <p:cNvPr id="89" name="Espace réservé du pied de page 78"/>
          <p:cNvSpPr txBox="1">
            <a:spLocks/>
          </p:cNvSpPr>
          <p:nvPr/>
        </p:nvSpPr>
        <p:spPr>
          <a:xfrm>
            <a:off x="8748464" y="6336173"/>
            <a:ext cx="395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D2C8D3A-4772-4077-A60B-381025597F3E}" type="slidenum">
              <a:rPr lang="en-US" b="1" smtClean="0">
                <a:solidFill>
                  <a:schemeClr val="accent1">
                    <a:lumMod val="75000"/>
                  </a:schemeClr>
                </a:solidFill>
              </a:rPr>
              <a:pPr algn="l"/>
              <a:t>17</a:t>
            </a:fld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07504" y="6236949"/>
            <a:ext cx="8856984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23528" y="3791694"/>
            <a:ext cx="5988562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 Step </a:t>
            </a:r>
            <a:r>
              <a:rPr lang="en-US" b="1" dirty="0" smtClean="0"/>
              <a:t>2: </a:t>
            </a:r>
            <a:r>
              <a:rPr lang="en-US" b="1" dirty="0"/>
              <a:t>Aggregation of </a:t>
            </a:r>
            <a:r>
              <a:rPr lang="en-US" b="1" dirty="0" smtClean="0"/>
              <a:t>Sub-indices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Weighted </a:t>
            </a:r>
            <a:r>
              <a:rPr lang="en-US" b="1" dirty="0"/>
              <a:t>Additive Form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Root-Sum-Power </a:t>
            </a:r>
            <a:r>
              <a:rPr lang="en-US" b="1" dirty="0"/>
              <a:t>Form (non-linear aggregation form)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Root-Mean-Square </a:t>
            </a:r>
            <a:r>
              <a:rPr lang="en-US" b="1" dirty="0"/>
              <a:t>Form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Max </a:t>
            </a:r>
            <a:r>
              <a:rPr lang="en-US" b="1" dirty="0"/>
              <a:t>Operator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grpSp>
        <p:nvGrpSpPr>
          <p:cNvPr id="23" name="Groupe 22"/>
          <p:cNvGrpSpPr>
            <a:grpSpLocks noChangeAspect="1"/>
          </p:cNvGrpSpPr>
          <p:nvPr/>
        </p:nvGrpSpPr>
        <p:grpSpPr>
          <a:xfrm>
            <a:off x="121496" y="1564442"/>
            <a:ext cx="1459786" cy="1529013"/>
            <a:chOff x="3583482" y="2243717"/>
            <a:chExt cx="2236724" cy="2342795"/>
          </a:xfrm>
        </p:grpSpPr>
        <p:grpSp>
          <p:nvGrpSpPr>
            <p:cNvPr id="24" name="Groupe 23"/>
            <p:cNvGrpSpPr/>
            <p:nvPr/>
          </p:nvGrpSpPr>
          <p:grpSpPr>
            <a:xfrm>
              <a:off x="3902082" y="2243717"/>
              <a:ext cx="890261" cy="890265"/>
              <a:chOff x="841128" y="2117583"/>
              <a:chExt cx="890261" cy="890265"/>
            </a:xfrm>
          </p:grpSpPr>
          <p:sp>
            <p:nvSpPr>
              <p:cNvPr id="39" name="Ellipse 38"/>
              <p:cNvSpPr/>
              <p:nvPr/>
            </p:nvSpPr>
            <p:spPr>
              <a:xfrm>
                <a:off x="841128" y="2117583"/>
                <a:ext cx="890261" cy="890265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40" name="Ellipse 5"/>
              <p:cNvSpPr/>
              <p:nvPr/>
            </p:nvSpPr>
            <p:spPr>
              <a:xfrm>
                <a:off x="971504" y="2247959"/>
                <a:ext cx="629509" cy="62951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800" b="1" kern="1200" noProof="0" dirty="0" smtClean="0">
                    <a:solidFill>
                      <a:schemeClr val="bg1"/>
                    </a:solidFill>
                  </a:rPr>
                  <a:t>PM</a:t>
                </a:r>
                <a:endParaRPr lang="en-US" sz="800" b="1" kern="1200" noProof="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5" name="Ellipse 24"/>
            <p:cNvSpPr/>
            <p:nvPr/>
          </p:nvSpPr>
          <p:spPr>
            <a:xfrm>
              <a:off x="4032554" y="3123085"/>
              <a:ext cx="254360" cy="254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6" name="Ellipse 25"/>
            <p:cNvSpPr/>
            <p:nvPr/>
          </p:nvSpPr>
          <p:spPr>
            <a:xfrm>
              <a:off x="4838494" y="2271559"/>
              <a:ext cx="254360" cy="254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grpSp>
          <p:nvGrpSpPr>
            <p:cNvPr id="27" name="Groupe 26"/>
            <p:cNvGrpSpPr/>
            <p:nvPr/>
          </p:nvGrpSpPr>
          <p:grpSpPr>
            <a:xfrm>
              <a:off x="4838707" y="2536506"/>
              <a:ext cx="890261" cy="890265"/>
              <a:chOff x="1777753" y="2410372"/>
              <a:chExt cx="890261" cy="890265"/>
            </a:xfrm>
          </p:grpSpPr>
          <p:sp>
            <p:nvSpPr>
              <p:cNvPr id="37" name="Ellipse 36"/>
              <p:cNvSpPr/>
              <p:nvPr/>
            </p:nvSpPr>
            <p:spPr>
              <a:xfrm>
                <a:off x="1777753" y="2410372"/>
                <a:ext cx="890261" cy="890265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38" name="Ellipse 9"/>
              <p:cNvSpPr/>
              <p:nvPr/>
            </p:nvSpPr>
            <p:spPr>
              <a:xfrm>
                <a:off x="1908129" y="2540748"/>
                <a:ext cx="629509" cy="62951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800" b="1" kern="1200" noProof="0" dirty="0" smtClean="0">
                    <a:solidFill>
                      <a:schemeClr val="bg1"/>
                    </a:solidFill>
                  </a:rPr>
                  <a:t>VOC</a:t>
                </a:r>
                <a:endParaRPr lang="en-US" sz="800" b="1" kern="1200" noProof="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8" name="Ellipse 27"/>
            <p:cNvSpPr/>
            <p:nvPr/>
          </p:nvSpPr>
          <p:spPr>
            <a:xfrm>
              <a:off x="5565846" y="3440243"/>
              <a:ext cx="254360" cy="254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grpSp>
          <p:nvGrpSpPr>
            <p:cNvPr id="29" name="Groupe 28"/>
            <p:cNvGrpSpPr/>
            <p:nvPr/>
          </p:nvGrpSpPr>
          <p:grpSpPr>
            <a:xfrm>
              <a:off x="3583482" y="3501278"/>
              <a:ext cx="1110191" cy="1085234"/>
              <a:chOff x="522528" y="3375144"/>
              <a:chExt cx="1110191" cy="1085234"/>
            </a:xfrm>
          </p:grpSpPr>
          <p:sp>
            <p:nvSpPr>
              <p:cNvPr id="35" name="Ellipse 34"/>
              <p:cNvSpPr/>
              <p:nvPr/>
            </p:nvSpPr>
            <p:spPr>
              <a:xfrm>
                <a:off x="522528" y="3375144"/>
                <a:ext cx="1110191" cy="1085234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36" name="Ellipse 12"/>
              <p:cNvSpPr/>
              <p:nvPr/>
            </p:nvSpPr>
            <p:spPr>
              <a:xfrm>
                <a:off x="685112" y="3534073"/>
                <a:ext cx="785023" cy="76737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800" b="1" kern="1200" noProof="0" dirty="0" smtClean="0">
                    <a:solidFill>
                      <a:schemeClr val="bg1"/>
                    </a:solidFill>
                  </a:rPr>
                  <a:t>Bio-</a:t>
                </a:r>
                <a:r>
                  <a:rPr lang="en-US" sz="800" b="1" kern="1200" noProof="0" dirty="0" err="1" smtClean="0">
                    <a:solidFill>
                      <a:schemeClr val="bg1"/>
                    </a:solidFill>
                  </a:rPr>
                  <a:t>contami</a:t>
                </a:r>
                <a:r>
                  <a:rPr lang="en-US" sz="800" b="1" kern="1200" noProof="0" dirty="0" smtClean="0">
                    <a:solidFill>
                      <a:schemeClr val="bg1"/>
                    </a:solidFill>
                  </a:rPr>
                  <a:t>--</a:t>
                </a:r>
                <a:r>
                  <a:rPr lang="en-US" sz="800" b="1" kern="1200" noProof="0" dirty="0" err="1" smtClean="0">
                    <a:solidFill>
                      <a:schemeClr val="bg1"/>
                    </a:solidFill>
                  </a:rPr>
                  <a:t>nants</a:t>
                </a:r>
                <a:endParaRPr lang="en-US" sz="800" b="1" kern="1200" noProof="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0" name="Groupe 29"/>
            <p:cNvGrpSpPr/>
            <p:nvPr/>
          </p:nvGrpSpPr>
          <p:grpSpPr>
            <a:xfrm>
              <a:off x="4752639" y="3483128"/>
              <a:ext cx="890261" cy="890265"/>
              <a:chOff x="1691685" y="3356994"/>
              <a:chExt cx="890261" cy="890265"/>
            </a:xfrm>
          </p:grpSpPr>
          <p:sp>
            <p:nvSpPr>
              <p:cNvPr id="33" name="Ellipse 32"/>
              <p:cNvSpPr/>
              <p:nvPr/>
            </p:nvSpPr>
            <p:spPr>
              <a:xfrm>
                <a:off x="1691685" y="3356994"/>
                <a:ext cx="890261" cy="890265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34" name="Ellipse 14"/>
              <p:cNvSpPr/>
              <p:nvPr/>
            </p:nvSpPr>
            <p:spPr>
              <a:xfrm>
                <a:off x="1822061" y="3487370"/>
                <a:ext cx="629509" cy="62951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800" b="1" kern="1200" noProof="0" dirty="0" smtClean="0">
                    <a:solidFill>
                      <a:schemeClr val="bg1"/>
                    </a:solidFill>
                  </a:rPr>
                  <a:t>Radon</a:t>
                </a:r>
                <a:endParaRPr lang="en-US" sz="800" b="1" kern="1200" noProof="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1" name="Ellipse 30"/>
            <p:cNvSpPr/>
            <p:nvPr/>
          </p:nvSpPr>
          <p:spPr>
            <a:xfrm>
              <a:off x="4378689" y="3193933"/>
              <a:ext cx="437261" cy="43716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2" name="Ellipse 31"/>
            <p:cNvSpPr/>
            <p:nvPr/>
          </p:nvSpPr>
          <p:spPr>
            <a:xfrm>
              <a:off x="3672514" y="3339110"/>
              <a:ext cx="191195" cy="19107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</p:grpSp>
      <p:grpSp>
        <p:nvGrpSpPr>
          <p:cNvPr id="14338" name="Groupe 14337"/>
          <p:cNvGrpSpPr/>
          <p:nvPr/>
        </p:nvGrpSpPr>
        <p:grpSpPr>
          <a:xfrm>
            <a:off x="1857005" y="1298380"/>
            <a:ext cx="704938" cy="1842130"/>
            <a:chOff x="1857005" y="1016079"/>
            <a:chExt cx="704938" cy="1842130"/>
          </a:xfrm>
        </p:grpSpPr>
        <p:pic>
          <p:nvPicPr>
            <p:cNvPr id="14347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0527" y="1016079"/>
              <a:ext cx="47625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9" name="Picture 13" descr="Résultat de recherche d'images pour &quot;computer clipart black and white&quot;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7005" y="2315738"/>
              <a:ext cx="704938" cy="542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Flèche droite 13"/>
            <p:cNvSpPr/>
            <p:nvPr/>
          </p:nvSpPr>
          <p:spPr>
            <a:xfrm>
              <a:off x="1857005" y="1856056"/>
              <a:ext cx="704938" cy="350550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40" name="Groupe 14339"/>
          <p:cNvGrpSpPr/>
          <p:nvPr/>
        </p:nvGrpSpPr>
        <p:grpSpPr>
          <a:xfrm>
            <a:off x="2843808" y="908720"/>
            <a:ext cx="3168352" cy="2592288"/>
            <a:chOff x="2843808" y="908720"/>
            <a:chExt cx="3168352" cy="2592288"/>
          </a:xfrm>
        </p:grpSpPr>
        <p:grpSp>
          <p:nvGrpSpPr>
            <p:cNvPr id="14337" name="Groupe 14336"/>
            <p:cNvGrpSpPr/>
            <p:nvPr/>
          </p:nvGrpSpPr>
          <p:grpSpPr>
            <a:xfrm>
              <a:off x="2843808" y="1407839"/>
              <a:ext cx="3168352" cy="2093169"/>
              <a:chOff x="2843808" y="1125538"/>
              <a:chExt cx="3168352" cy="2093169"/>
            </a:xfrm>
          </p:grpSpPr>
          <p:grpSp>
            <p:nvGrpSpPr>
              <p:cNvPr id="11" name="Groupe 10"/>
              <p:cNvGrpSpPr/>
              <p:nvPr/>
            </p:nvGrpSpPr>
            <p:grpSpPr>
              <a:xfrm>
                <a:off x="3275856" y="1131298"/>
                <a:ext cx="1512168" cy="504056"/>
                <a:chOff x="2699792" y="1268760"/>
                <a:chExt cx="1512168" cy="504056"/>
              </a:xfrm>
            </p:grpSpPr>
            <p:sp>
              <p:nvSpPr>
                <p:cNvPr id="9" name="Rectangle à coins arrondis 8"/>
                <p:cNvSpPr/>
                <p:nvPr/>
              </p:nvSpPr>
              <p:spPr>
                <a:xfrm>
                  <a:off x="2699792" y="1268760"/>
                  <a:ext cx="1512168" cy="504056"/>
                </a:xfrm>
                <a:prstGeom prst="round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aphicFrame>
              <p:nvGraphicFramePr>
                <p:cNvPr id="8" name="Objet 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010169901"/>
                    </p:ext>
                  </p:extLst>
                </p:nvPr>
              </p:nvGraphicFramePr>
              <p:xfrm>
                <a:off x="3028950" y="1368425"/>
                <a:ext cx="876300" cy="28575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0776" name="Équation" r:id="rId6" imgW="583920" imgH="190440" progId="Equation.3">
                        <p:embed/>
                      </p:oleObj>
                    </mc:Choice>
                    <mc:Fallback>
                      <p:oleObj name="Équation" r:id="rId6" imgW="583920" imgH="19044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028950" y="1368425"/>
                              <a:ext cx="876300" cy="28575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16" name="Groupe 15"/>
              <p:cNvGrpSpPr/>
              <p:nvPr/>
            </p:nvGrpSpPr>
            <p:grpSpPr>
              <a:xfrm>
                <a:off x="3285396" y="1763014"/>
                <a:ext cx="1512168" cy="504056"/>
                <a:chOff x="2699792" y="1268760"/>
                <a:chExt cx="1512168" cy="504056"/>
              </a:xfrm>
            </p:grpSpPr>
            <p:sp>
              <p:nvSpPr>
                <p:cNvPr id="17" name="Rectangle à coins arrondis 16"/>
                <p:cNvSpPr/>
                <p:nvPr/>
              </p:nvSpPr>
              <p:spPr>
                <a:xfrm>
                  <a:off x="2699792" y="1268760"/>
                  <a:ext cx="1512168" cy="504056"/>
                </a:xfrm>
                <a:prstGeom prst="round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aphicFrame>
              <p:nvGraphicFramePr>
                <p:cNvPr id="18" name="Objet 1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634973890"/>
                    </p:ext>
                  </p:extLst>
                </p:nvPr>
              </p:nvGraphicFramePr>
              <p:xfrm>
                <a:off x="3009147" y="1368088"/>
                <a:ext cx="914400" cy="28575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0777" name="Équation" r:id="rId8" imgW="609480" imgH="190440" progId="Equation.3">
                        <p:embed/>
                      </p:oleObj>
                    </mc:Choice>
                    <mc:Fallback>
                      <p:oleObj name="Équation" r:id="rId8" imgW="609480" imgH="19044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009147" y="1368088"/>
                              <a:ext cx="914400" cy="28575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19" name="Groupe 18"/>
              <p:cNvGrpSpPr/>
              <p:nvPr/>
            </p:nvGrpSpPr>
            <p:grpSpPr>
              <a:xfrm>
                <a:off x="3275856" y="2714651"/>
                <a:ext cx="1512168" cy="504056"/>
                <a:chOff x="2699792" y="1268760"/>
                <a:chExt cx="1512168" cy="504056"/>
              </a:xfrm>
            </p:grpSpPr>
            <p:sp>
              <p:nvSpPr>
                <p:cNvPr id="20" name="Rectangle à coins arrondis 19"/>
                <p:cNvSpPr/>
                <p:nvPr/>
              </p:nvSpPr>
              <p:spPr>
                <a:xfrm>
                  <a:off x="2699792" y="1268760"/>
                  <a:ext cx="1512168" cy="504056"/>
                </a:xfrm>
                <a:prstGeom prst="round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aphicFrame>
              <p:nvGraphicFramePr>
                <p:cNvPr id="21" name="Objet 2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571479482"/>
                    </p:ext>
                  </p:extLst>
                </p:nvPr>
              </p:nvGraphicFramePr>
              <p:xfrm>
                <a:off x="2999606" y="1368698"/>
                <a:ext cx="933450" cy="28575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0778" name="Équation" r:id="rId10" imgW="622080" imgH="190440" progId="Equation.3">
                        <p:embed/>
                      </p:oleObj>
                    </mc:Choice>
                    <mc:Fallback>
                      <p:oleObj name="Équation" r:id="rId10" imgW="622080" imgH="19044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999606" y="1368698"/>
                              <a:ext cx="933450" cy="28575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12" name="ZoneTexte 11"/>
              <p:cNvSpPr txBox="1"/>
              <p:nvPr/>
            </p:nvSpPr>
            <p:spPr>
              <a:xfrm>
                <a:off x="3935521" y="2252986"/>
                <a:ext cx="2119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.</a:t>
                </a:r>
              </a:p>
              <a:p>
                <a:r>
                  <a:rPr lang="en-US" sz="800" b="1" dirty="0" smtClean="0"/>
                  <a:t>.</a:t>
                </a:r>
              </a:p>
              <a:p>
                <a:r>
                  <a:rPr lang="en-US" sz="800" b="1" dirty="0"/>
                  <a:t>.</a:t>
                </a:r>
              </a:p>
            </p:txBody>
          </p:sp>
          <p:cxnSp>
            <p:nvCxnSpPr>
              <p:cNvPr id="22" name="Connecteur droit 21"/>
              <p:cNvCxnSpPr>
                <a:stCxn id="9" idx="1"/>
              </p:cNvCxnSpPr>
              <p:nvPr/>
            </p:nvCxnSpPr>
            <p:spPr>
              <a:xfrm flipH="1">
                <a:off x="2843808" y="1383326"/>
                <a:ext cx="43204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47" name="Objet 4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03173610"/>
                  </p:ext>
                </p:extLst>
              </p:nvPr>
            </p:nvGraphicFramePr>
            <p:xfrm>
              <a:off x="2886075" y="1125538"/>
              <a:ext cx="228600" cy="2857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779" name="Équation" r:id="rId12" imgW="152280" imgH="190440" progId="Equation.3">
                      <p:embed/>
                    </p:oleObj>
                  </mc:Choice>
                  <mc:Fallback>
                    <p:oleObj name="Équation" r:id="rId12" imgW="152280" imgH="1904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86075" y="1125538"/>
                            <a:ext cx="228600" cy="2857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48" name="Connecteur droit 47"/>
              <p:cNvCxnSpPr/>
              <p:nvPr/>
            </p:nvCxnSpPr>
            <p:spPr>
              <a:xfrm flipH="1">
                <a:off x="2843808" y="2032886"/>
                <a:ext cx="43204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49" name="Objet 4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33467069"/>
                  </p:ext>
                </p:extLst>
              </p:nvPr>
            </p:nvGraphicFramePr>
            <p:xfrm>
              <a:off x="2876550" y="1774825"/>
              <a:ext cx="247650" cy="2857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780" name="Équation" r:id="rId14" imgW="164880" imgH="190440" progId="Equation.3">
                      <p:embed/>
                    </p:oleObj>
                  </mc:Choice>
                  <mc:Fallback>
                    <p:oleObj name="Équation" r:id="rId14" imgW="164880" imgH="1904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6550" y="1774825"/>
                            <a:ext cx="247650" cy="2857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50" name="Connecteur droit 49"/>
              <p:cNvCxnSpPr/>
              <p:nvPr/>
            </p:nvCxnSpPr>
            <p:spPr>
              <a:xfrm flipH="1">
                <a:off x="2843808" y="2966708"/>
                <a:ext cx="43204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51" name="Objet 5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90379810"/>
                  </p:ext>
                </p:extLst>
              </p:nvPr>
            </p:nvGraphicFramePr>
            <p:xfrm>
              <a:off x="2876550" y="2708275"/>
              <a:ext cx="247650" cy="2857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781" name="Équation" r:id="rId16" imgW="164880" imgH="190440" progId="Equation.3">
                      <p:embed/>
                    </p:oleObj>
                  </mc:Choice>
                  <mc:Fallback>
                    <p:oleObj name="Équation" r:id="rId16" imgW="164880" imgH="1904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6550" y="2708275"/>
                            <a:ext cx="247650" cy="2857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52" name="Connecteur droit 51"/>
              <p:cNvCxnSpPr/>
              <p:nvPr/>
            </p:nvCxnSpPr>
            <p:spPr>
              <a:xfrm>
                <a:off x="4788024" y="1382532"/>
                <a:ext cx="1224136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53" name="Objet 5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09044134"/>
                  </p:ext>
                </p:extLst>
              </p:nvPr>
            </p:nvGraphicFramePr>
            <p:xfrm>
              <a:off x="5304842" y="1128202"/>
              <a:ext cx="190500" cy="2857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782" name="Équation" r:id="rId18" imgW="126720" imgH="190440" progId="Equation.3">
                      <p:embed/>
                    </p:oleObj>
                  </mc:Choice>
                  <mc:Fallback>
                    <p:oleObj name="Équation" r:id="rId18" imgW="126720" imgH="1904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04842" y="1128202"/>
                            <a:ext cx="190500" cy="2857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55" name="Connecteur droit 54"/>
              <p:cNvCxnSpPr/>
              <p:nvPr/>
            </p:nvCxnSpPr>
            <p:spPr>
              <a:xfrm>
                <a:off x="4788024" y="2029428"/>
                <a:ext cx="1224136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56" name="Objet 5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24504756"/>
                  </p:ext>
                </p:extLst>
              </p:nvPr>
            </p:nvGraphicFramePr>
            <p:xfrm>
              <a:off x="5295900" y="1774825"/>
              <a:ext cx="209550" cy="2857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783" name="Équation" r:id="rId20" imgW="139680" imgH="190440" progId="Equation.3">
                      <p:embed/>
                    </p:oleObj>
                  </mc:Choice>
                  <mc:Fallback>
                    <p:oleObj name="Équation" r:id="rId20" imgW="139680" imgH="1904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95900" y="1774825"/>
                            <a:ext cx="209550" cy="2857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57" name="Connecteur droit 56"/>
              <p:cNvCxnSpPr/>
              <p:nvPr/>
            </p:nvCxnSpPr>
            <p:spPr>
              <a:xfrm>
                <a:off x="4788024" y="2963250"/>
                <a:ext cx="1224136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58" name="Objet 5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74626934"/>
                  </p:ext>
                </p:extLst>
              </p:nvPr>
            </p:nvGraphicFramePr>
            <p:xfrm>
              <a:off x="5295900" y="2708275"/>
              <a:ext cx="209550" cy="2857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784" name="Équation" r:id="rId22" imgW="139680" imgH="190440" progId="Equation.3">
                      <p:embed/>
                    </p:oleObj>
                  </mc:Choice>
                  <mc:Fallback>
                    <p:oleObj name="Équation" r:id="rId22" imgW="139680" imgH="1904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3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95900" y="2708275"/>
                            <a:ext cx="209550" cy="2857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59" name="ZoneTexte 58"/>
            <p:cNvSpPr txBox="1"/>
            <p:nvPr/>
          </p:nvSpPr>
          <p:spPr>
            <a:xfrm>
              <a:off x="4889375" y="908720"/>
              <a:ext cx="10390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Sub-Indices</a:t>
              </a:r>
              <a:endParaRPr lang="en-US" sz="1400" b="1" dirty="0"/>
            </a:p>
          </p:txBody>
        </p:sp>
      </p:grpSp>
      <p:grpSp>
        <p:nvGrpSpPr>
          <p:cNvPr id="14339" name="Groupe 14338"/>
          <p:cNvGrpSpPr/>
          <p:nvPr/>
        </p:nvGrpSpPr>
        <p:grpSpPr>
          <a:xfrm>
            <a:off x="6012160" y="908720"/>
            <a:ext cx="1728192" cy="2592288"/>
            <a:chOff x="6012160" y="908720"/>
            <a:chExt cx="1728192" cy="2592288"/>
          </a:xfrm>
        </p:grpSpPr>
        <p:sp>
          <p:nvSpPr>
            <p:cNvPr id="62" name="Rectangle à coins arrondis 61"/>
            <p:cNvSpPr/>
            <p:nvPr/>
          </p:nvSpPr>
          <p:spPr>
            <a:xfrm>
              <a:off x="6012160" y="1357328"/>
              <a:ext cx="1728192" cy="214368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ZoneTexte 62"/>
            <p:cNvSpPr txBox="1"/>
            <p:nvPr/>
          </p:nvSpPr>
          <p:spPr>
            <a:xfrm>
              <a:off x="6269237" y="908720"/>
              <a:ext cx="11830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Aggregation</a:t>
              </a:r>
              <a:endParaRPr lang="en-US" sz="1400" b="1" dirty="0"/>
            </a:p>
          </p:txBody>
        </p:sp>
        <p:graphicFrame>
          <p:nvGraphicFramePr>
            <p:cNvPr id="64" name="Objet 6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53076870"/>
                </p:ext>
              </p:extLst>
            </p:nvPr>
          </p:nvGraphicFramePr>
          <p:xfrm>
            <a:off x="6186636" y="2172676"/>
            <a:ext cx="1409700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85" name="Équation" r:id="rId24" imgW="939600" imgH="190440" progId="Equation.3">
                    <p:embed/>
                  </p:oleObj>
                </mc:Choice>
                <mc:Fallback>
                  <p:oleObj name="Équation" r:id="rId24" imgW="939600" imgH="190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86636" y="2172676"/>
                          <a:ext cx="1409700" cy="285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5" name="Obje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3588937"/>
              </p:ext>
            </p:extLst>
          </p:nvPr>
        </p:nvGraphicFramePr>
        <p:xfrm>
          <a:off x="6444208" y="4077072"/>
          <a:ext cx="9144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6" name="Équation" r:id="rId26" imgW="609480" imgH="241200" progId="Equation.3">
                  <p:embed/>
                </p:oleObj>
              </mc:Choice>
              <mc:Fallback>
                <p:oleObj name="Équation" r:id="rId26" imgW="609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4208" y="4077072"/>
                        <a:ext cx="91440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7618798"/>
              </p:ext>
            </p:extLst>
          </p:nvPr>
        </p:nvGraphicFramePr>
        <p:xfrm>
          <a:off x="6460157" y="5084355"/>
          <a:ext cx="12573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7" name="Équation" r:id="rId28" imgW="838080" imgH="406080" progId="Equation.3">
                  <p:embed/>
                </p:oleObj>
              </mc:Choice>
              <mc:Fallback>
                <p:oleObj name="Équation" r:id="rId28" imgW="838080" imgH="406080" progId="Equation.3">
                  <p:embed/>
                  <p:pic>
                    <p:nvPicPr>
                      <p:cNvPr id="0" name="Obje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0157" y="5084355"/>
                        <a:ext cx="12573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6976318"/>
              </p:ext>
            </p:extLst>
          </p:nvPr>
        </p:nvGraphicFramePr>
        <p:xfrm>
          <a:off x="6444208" y="4474755"/>
          <a:ext cx="11239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8" name="Équation" r:id="rId30" imgW="749160" imgH="406080" progId="Equation.3">
                  <p:embed/>
                </p:oleObj>
              </mc:Choice>
              <mc:Fallback>
                <p:oleObj name="Équation" r:id="rId30" imgW="749160" imgH="406080" progId="Equation.3">
                  <p:embed/>
                  <p:pic>
                    <p:nvPicPr>
                      <p:cNvPr id="0" name="Obje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4208" y="4474755"/>
                        <a:ext cx="112395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6" name="Objet 143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5989992"/>
              </p:ext>
            </p:extLst>
          </p:nvPr>
        </p:nvGraphicFramePr>
        <p:xfrm>
          <a:off x="6434138" y="5805488"/>
          <a:ext cx="160020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9" name="Équation" r:id="rId32" imgW="1066680" imgH="190440" progId="Equation.3">
                  <p:embed/>
                </p:oleObj>
              </mc:Choice>
              <mc:Fallback>
                <p:oleObj name="Équation" r:id="rId32" imgW="1066680" imgH="190440" progId="Equation.3">
                  <p:embed/>
                  <p:pic>
                    <p:nvPicPr>
                      <p:cNvPr id="0" name="Obje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4138" y="5805488"/>
                        <a:ext cx="1600200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287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3528" y="1196752"/>
            <a:ext cx="5665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Aggregation limitations (Sharma </a:t>
            </a:r>
            <a:r>
              <a:rPr lang="en-US" b="1" dirty="0"/>
              <a:t>and Bhattacharya, 2012</a:t>
            </a:r>
            <a:r>
              <a:rPr lang="en-US" b="1" dirty="0" smtClean="0"/>
              <a:t>):</a:t>
            </a:r>
            <a:endParaRPr lang="en-US" b="1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fr-FR" sz="2800" b="1" dirty="0">
                <a:solidFill>
                  <a:schemeClr val="accent1"/>
                </a:solidFill>
              </a:rPr>
              <a:t>IAQ </a:t>
            </a:r>
            <a:r>
              <a:rPr lang="en-US" altLang="fr-FR" sz="2800" b="1" dirty="0" smtClean="0">
                <a:solidFill>
                  <a:schemeClr val="accent1"/>
                </a:solidFill>
              </a:rPr>
              <a:t>indices: the problematic</a:t>
            </a:r>
            <a:endParaRPr lang="en-US" altLang="fr-FR" sz="2800" b="1" dirty="0">
              <a:solidFill>
                <a:schemeClr val="accent1"/>
              </a:solidFill>
            </a:endParaRPr>
          </a:p>
        </p:txBody>
      </p:sp>
      <p:sp>
        <p:nvSpPr>
          <p:cNvPr id="89" name="Espace réservé du pied de page 78"/>
          <p:cNvSpPr txBox="1">
            <a:spLocks/>
          </p:cNvSpPr>
          <p:nvPr/>
        </p:nvSpPr>
        <p:spPr>
          <a:xfrm>
            <a:off x="8748464" y="6336173"/>
            <a:ext cx="395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D2C8D3A-4772-4077-A60B-381025597F3E}" type="slidenum">
              <a:rPr lang="en-US" b="1" smtClean="0">
                <a:solidFill>
                  <a:schemeClr val="accent1">
                    <a:lumMod val="75000"/>
                  </a:schemeClr>
                </a:solidFill>
              </a:rPr>
              <a:pPr algn="l"/>
              <a:t>18</a:t>
            </a:fld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07504" y="6236949"/>
            <a:ext cx="8856984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ZoneTexte 4"/>
          <p:cNvSpPr txBox="1"/>
          <p:nvPr/>
        </p:nvSpPr>
        <p:spPr>
          <a:xfrm>
            <a:off x="1202721" y="5733256"/>
            <a:ext cx="6500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Non-ambiguous and non-eclipsing aggregation = Max (sub-indices)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323528" y="6334069"/>
            <a:ext cx="8298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Sharma M., Bhattacharya A, 2012, National Air Quality Index. Control of Urban Series, CUPS/82/2014-15, 58 pages.</a:t>
            </a:r>
          </a:p>
          <a:p>
            <a:endParaRPr lang="en-US" sz="900" dirty="0" smtClean="0"/>
          </a:p>
        </p:txBody>
      </p:sp>
      <p:grpSp>
        <p:nvGrpSpPr>
          <p:cNvPr id="71" name="Groupe 70"/>
          <p:cNvGrpSpPr/>
          <p:nvPr/>
        </p:nvGrpSpPr>
        <p:grpSpPr>
          <a:xfrm>
            <a:off x="827584" y="1700808"/>
            <a:ext cx="2494756" cy="3672408"/>
            <a:chOff x="827584" y="1700808"/>
            <a:chExt cx="2494756" cy="3672408"/>
          </a:xfrm>
        </p:grpSpPr>
        <p:cxnSp>
          <p:nvCxnSpPr>
            <p:cNvPr id="10" name="Connecteur droit avec flèche 9"/>
            <p:cNvCxnSpPr/>
            <p:nvPr/>
          </p:nvCxnSpPr>
          <p:spPr>
            <a:xfrm flipV="1">
              <a:off x="1141746" y="2982754"/>
              <a:ext cx="0" cy="201622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riangle rectangle 10"/>
            <p:cNvSpPr/>
            <p:nvPr/>
          </p:nvSpPr>
          <p:spPr>
            <a:xfrm rot="10800000">
              <a:off x="1141745" y="4091042"/>
              <a:ext cx="910389" cy="907936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2" name="Obje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88192940"/>
                </p:ext>
              </p:extLst>
            </p:nvPr>
          </p:nvGraphicFramePr>
          <p:xfrm>
            <a:off x="1599121" y="2204864"/>
            <a:ext cx="819150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239" name="Équation" r:id="rId4" imgW="545760" imgH="190440" progId="Equation.3">
                    <p:embed/>
                  </p:oleObj>
                </mc:Choice>
                <mc:Fallback>
                  <p:oleObj name="Équation" r:id="rId4" imgW="545760" imgH="190440" progId="Equation.3">
                    <p:embed/>
                    <p:pic>
                      <p:nvPicPr>
                        <p:cNvPr id="0" name="Objet 6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99121" y="2204864"/>
                          <a:ext cx="819150" cy="285750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chemeClr val="tx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59050983"/>
                </p:ext>
              </p:extLst>
            </p:nvPr>
          </p:nvGraphicFramePr>
          <p:xfrm>
            <a:off x="3131840" y="4998978"/>
            <a:ext cx="190500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240" name="Équation" r:id="rId6" imgW="126720" imgH="190440" progId="Equation.3">
                    <p:embed/>
                  </p:oleObj>
                </mc:Choice>
                <mc:Fallback>
                  <p:oleObj name="Équation" r:id="rId6" imgW="126720" imgH="190440" progId="Equation.3">
                    <p:embed/>
                    <p:pic>
                      <p:nvPicPr>
                        <p:cNvPr id="0" name="Obje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31840" y="4998978"/>
                          <a:ext cx="190500" cy="285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02623470"/>
                </p:ext>
              </p:extLst>
            </p:nvPr>
          </p:nvGraphicFramePr>
          <p:xfrm>
            <a:off x="827584" y="2708920"/>
            <a:ext cx="209550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241" name="Équation" r:id="rId8" imgW="139680" imgH="190440" progId="Equation.3">
                    <p:embed/>
                  </p:oleObj>
                </mc:Choice>
                <mc:Fallback>
                  <p:oleObj name="Équation" r:id="rId8" imgW="139680" imgH="190440" progId="Equation.3">
                    <p:embed/>
                    <p:pic>
                      <p:nvPicPr>
                        <p:cNvPr id="0" name="Obje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7584" y="2708920"/>
                          <a:ext cx="209550" cy="285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7" name="Connecteur droit avec flèche 16"/>
            <p:cNvCxnSpPr/>
            <p:nvPr/>
          </p:nvCxnSpPr>
          <p:spPr>
            <a:xfrm rot="5400000" flipV="1">
              <a:off x="2149858" y="3990866"/>
              <a:ext cx="0" cy="201622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ZoneTexte 15"/>
            <p:cNvSpPr txBox="1"/>
            <p:nvPr/>
          </p:nvSpPr>
          <p:spPr>
            <a:xfrm>
              <a:off x="1043608" y="503466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0</a:t>
              </a:r>
              <a:endParaRPr lang="en-US" sz="1600" dirty="0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2771800" y="503466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2</a:t>
              </a:r>
              <a:endParaRPr lang="en-US" sz="1600" dirty="0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852884" y="4660424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0</a:t>
              </a:r>
              <a:endParaRPr lang="en-US" sz="1600" dirty="0"/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852884" y="299695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2</a:t>
              </a:r>
              <a:endParaRPr lang="en-US" sz="16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686743" y="4394699"/>
              <a:ext cx="153889" cy="12981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Connecteur droit 24"/>
            <p:cNvCxnSpPr>
              <a:stCxn id="23" idx="2"/>
            </p:cNvCxnSpPr>
            <p:nvPr/>
          </p:nvCxnSpPr>
          <p:spPr>
            <a:xfrm>
              <a:off x="1763688" y="4524517"/>
              <a:ext cx="0" cy="474461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>
              <a:off x="1118553" y="4474617"/>
              <a:ext cx="645135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9" name="Obje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3096810"/>
                </p:ext>
              </p:extLst>
            </p:nvPr>
          </p:nvGraphicFramePr>
          <p:xfrm>
            <a:off x="1187450" y="3635375"/>
            <a:ext cx="2133600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242" name="Équation" r:id="rId10" imgW="1422360" imgH="190440" progId="Equation.3">
                    <p:embed/>
                  </p:oleObj>
                </mc:Choice>
                <mc:Fallback>
                  <p:oleObj name="Équation" r:id="rId10" imgW="1422360" imgH="190440" progId="Equation.3">
                    <p:embed/>
                    <p:pic>
                      <p:nvPicPr>
                        <p:cNvPr id="0" name="Obje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87450" y="3635375"/>
                          <a:ext cx="2133600" cy="285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" name="ZoneTexte 46"/>
            <p:cNvSpPr txBox="1"/>
            <p:nvPr/>
          </p:nvSpPr>
          <p:spPr>
            <a:xfrm>
              <a:off x="852885" y="3921765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</a:t>
              </a:r>
              <a:endParaRPr lang="en-US" sz="1600" dirty="0"/>
            </a:p>
          </p:txBody>
        </p:sp>
        <p:sp>
          <p:nvSpPr>
            <p:cNvPr id="48" name="ZoneTexte 47"/>
            <p:cNvSpPr txBox="1"/>
            <p:nvPr/>
          </p:nvSpPr>
          <p:spPr>
            <a:xfrm>
              <a:off x="1907704" y="503466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</a:t>
              </a:r>
              <a:endParaRPr lang="en-US" sz="1600" dirty="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443817" y="1700808"/>
              <a:ext cx="12218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Ambiguity </a:t>
              </a:r>
              <a:endParaRPr lang="en-US" dirty="0"/>
            </a:p>
          </p:txBody>
        </p:sp>
      </p:grpSp>
      <p:grpSp>
        <p:nvGrpSpPr>
          <p:cNvPr id="72" name="Groupe 71"/>
          <p:cNvGrpSpPr/>
          <p:nvPr/>
        </p:nvGrpSpPr>
        <p:grpSpPr>
          <a:xfrm>
            <a:off x="4860032" y="1700808"/>
            <a:ext cx="2975868" cy="3672408"/>
            <a:chOff x="4860032" y="1700808"/>
            <a:chExt cx="2975868" cy="3672408"/>
          </a:xfrm>
        </p:grpSpPr>
        <p:graphicFrame>
          <p:nvGraphicFramePr>
            <p:cNvPr id="35" name="Obje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08302303"/>
                </p:ext>
              </p:extLst>
            </p:nvPr>
          </p:nvGraphicFramePr>
          <p:xfrm>
            <a:off x="5514975" y="2090415"/>
            <a:ext cx="1104900" cy="514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243" name="Équation" r:id="rId12" imgW="736560" imgH="342720" progId="Equation.3">
                    <p:embed/>
                  </p:oleObj>
                </mc:Choice>
                <mc:Fallback>
                  <p:oleObj name="Équation" r:id="rId12" imgW="736560" imgH="3427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14975" y="2090415"/>
                          <a:ext cx="1104900" cy="514350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chemeClr val="tx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1" name="Connecteur droit avec flèche 50"/>
            <p:cNvCxnSpPr/>
            <p:nvPr/>
          </p:nvCxnSpPr>
          <p:spPr>
            <a:xfrm flipV="1">
              <a:off x="5174194" y="2982754"/>
              <a:ext cx="0" cy="201622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riangle rectangle 51"/>
            <p:cNvSpPr/>
            <p:nvPr/>
          </p:nvSpPr>
          <p:spPr>
            <a:xfrm>
              <a:off x="5192541" y="3173517"/>
              <a:ext cx="910389" cy="907936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53" name="Objet 5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76860399"/>
                </p:ext>
              </p:extLst>
            </p:nvPr>
          </p:nvGraphicFramePr>
          <p:xfrm>
            <a:off x="7164288" y="4998978"/>
            <a:ext cx="190500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244" name="Équation" r:id="rId14" imgW="126720" imgH="190440" progId="Equation.3">
                    <p:embed/>
                  </p:oleObj>
                </mc:Choice>
                <mc:Fallback>
                  <p:oleObj name="Équation" r:id="rId14" imgW="126720" imgH="190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64288" y="4998978"/>
                          <a:ext cx="190500" cy="285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" name="Objet 5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88855957"/>
                </p:ext>
              </p:extLst>
            </p:nvPr>
          </p:nvGraphicFramePr>
          <p:xfrm>
            <a:off x="4860032" y="2708920"/>
            <a:ext cx="209550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245" name="Équation" r:id="rId15" imgW="139680" imgH="190440" progId="Equation.3">
                    <p:embed/>
                  </p:oleObj>
                </mc:Choice>
                <mc:Fallback>
                  <p:oleObj name="Équation" r:id="rId15" imgW="139680" imgH="190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60032" y="2708920"/>
                          <a:ext cx="209550" cy="285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5" name="Connecteur droit avec flèche 54"/>
            <p:cNvCxnSpPr/>
            <p:nvPr/>
          </p:nvCxnSpPr>
          <p:spPr>
            <a:xfrm rot="5400000" flipV="1">
              <a:off x="6182306" y="3990866"/>
              <a:ext cx="0" cy="201622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ZoneTexte 55"/>
            <p:cNvSpPr txBox="1"/>
            <p:nvPr/>
          </p:nvSpPr>
          <p:spPr>
            <a:xfrm>
              <a:off x="5076056" y="503466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0</a:t>
              </a:r>
              <a:endParaRPr lang="en-US" sz="1600" dirty="0"/>
            </a:p>
          </p:txBody>
        </p:sp>
        <p:sp>
          <p:nvSpPr>
            <p:cNvPr id="57" name="ZoneTexte 56"/>
            <p:cNvSpPr txBox="1"/>
            <p:nvPr/>
          </p:nvSpPr>
          <p:spPr>
            <a:xfrm>
              <a:off x="6804248" y="503466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2</a:t>
              </a:r>
              <a:endParaRPr lang="en-US" sz="1600" dirty="0"/>
            </a:p>
          </p:txBody>
        </p:sp>
        <p:sp>
          <p:nvSpPr>
            <p:cNvPr id="58" name="ZoneTexte 57"/>
            <p:cNvSpPr txBox="1"/>
            <p:nvPr/>
          </p:nvSpPr>
          <p:spPr>
            <a:xfrm>
              <a:off x="4885332" y="4660424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0</a:t>
              </a:r>
              <a:endParaRPr lang="en-US" sz="1600" dirty="0"/>
            </a:p>
          </p:txBody>
        </p:sp>
        <p:sp>
          <p:nvSpPr>
            <p:cNvPr id="59" name="ZoneTexte 58"/>
            <p:cNvSpPr txBox="1"/>
            <p:nvPr/>
          </p:nvSpPr>
          <p:spPr>
            <a:xfrm>
              <a:off x="4885332" y="299695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2</a:t>
              </a:r>
              <a:endParaRPr lang="en-US" sz="1600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570790" y="3856856"/>
              <a:ext cx="153889" cy="12981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" name="Connecteur droit 60"/>
            <p:cNvCxnSpPr>
              <a:stCxn id="60" idx="2"/>
            </p:cNvCxnSpPr>
            <p:nvPr/>
          </p:nvCxnSpPr>
          <p:spPr>
            <a:xfrm>
              <a:off x="5647735" y="3986674"/>
              <a:ext cx="0" cy="1012304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61"/>
            <p:cNvCxnSpPr>
              <a:endCxn id="60" idx="1"/>
            </p:cNvCxnSpPr>
            <p:nvPr/>
          </p:nvCxnSpPr>
          <p:spPr>
            <a:xfrm>
              <a:off x="5174194" y="3921765"/>
              <a:ext cx="396596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ZoneTexte 63"/>
            <p:cNvSpPr txBox="1"/>
            <p:nvPr/>
          </p:nvSpPr>
          <p:spPr>
            <a:xfrm>
              <a:off x="4885333" y="3921765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</a:t>
              </a:r>
              <a:endParaRPr lang="en-US" sz="1600" dirty="0"/>
            </a:p>
          </p:txBody>
        </p:sp>
        <p:sp>
          <p:nvSpPr>
            <p:cNvPr id="65" name="ZoneTexte 64"/>
            <p:cNvSpPr txBox="1"/>
            <p:nvPr/>
          </p:nvSpPr>
          <p:spPr>
            <a:xfrm>
              <a:off x="5940152" y="503466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</a:t>
              </a:r>
              <a:endParaRPr lang="en-US" sz="1600" dirty="0"/>
            </a:p>
          </p:txBody>
        </p:sp>
        <p:sp>
          <p:nvSpPr>
            <p:cNvPr id="66" name="Triangle rectangle 65"/>
            <p:cNvSpPr/>
            <p:nvPr/>
          </p:nvSpPr>
          <p:spPr>
            <a:xfrm>
              <a:off x="6102930" y="4077072"/>
              <a:ext cx="910389" cy="907936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68" name="Objet 6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7001052"/>
                </p:ext>
              </p:extLst>
            </p:nvPr>
          </p:nvGraphicFramePr>
          <p:xfrm>
            <a:off x="5930900" y="3571553"/>
            <a:ext cx="1905000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246" name="Équation" r:id="rId16" imgW="1269720" imgH="190440" progId="Equation.3">
                    <p:embed/>
                  </p:oleObj>
                </mc:Choice>
                <mc:Fallback>
                  <p:oleObj name="Équation" r:id="rId16" imgW="1269720" imgH="190440" progId="Equation.3">
                    <p:embed/>
                    <p:pic>
                      <p:nvPicPr>
                        <p:cNvPr id="0" name="Obje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30900" y="3571553"/>
                          <a:ext cx="1905000" cy="285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0" name="Rectangle 69"/>
            <p:cNvSpPr/>
            <p:nvPr/>
          </p:nvSpPr>
          <p:spPr>
            <a:xfrm>
              <a:off x="5539264" y="1700808"/>
              <a:ext cx="106356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Eclipsing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9037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395536" y="2980015"/>
            <a:ext cx="4572000" cy="375487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1400" dirty="0" err="1"/>
              <a:t>Gadeau</a:t>
            </a:r>
            <a:r>
              <a:rPr lang="en-US" sz="1400" dirty="0"/>
              <a:t> (</a:t>
            </a:r>
            <a:r>
              <a:rPr lang="en-US" sz="1400" dirty="0" smtClean="0"/>
              <a:t>1996)</a:t>
            </a:r>
          </a:p>
          <a:p>
            <a:pPr lvl="0"/>
            <a:r>
              <a:rPr lang="en-GB" sz="1400" dirty="0" smtClean="0">
                <a:solidFill>
                  <a:schemeClr val="bg1">
                    <a:lumMod val="65000"/>
                  </a:schemeClr>
                </a:solidFill>
              </a:rPr>
              <a:t>CO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</a:rPr>
              <a:t>, CO</a:t>
            </a:r>
            <a:r>
              <a:rPr lang="en-GB" sz="1400" baseline="-25000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</a:rPr>
              <a:t>, NO</a:t>
            </a:r>
            <a:r>
              <a:rPr lang="en-GB" sz="1400" baseline="-25000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GB" sz="1400" dirty="0" smtClean="0">
                <a:solidFill>
                  <a:schemeClr val="bg1">
                    <a:lumMod val="65000"/>
                  </a:schemeClr>
                </a:solidFill>
              </a:rPr>
              <a:t>HCHO</a:t>
            </a:r>
            <a:endParaRPr lang="en-US" sz="1400" b="1" dirty="0">
              <a:solidFill>
                <a:schemeClr val="bg1">
                  <a:lumMod val="65000"/>
                </a:schemeClr>
              </a:solidFill>
            </a:endParaRPr>
          </a:p>
          <a:p>
            <a:pPr lvl="0"/>
            <a:endParaRPr lang="en-US" sz="1400" b="1" dirty="0"/>
          </a:p>
          <a:p>
            <a:pPr lvl="0"/>
            <a:r>
              <a:rPr lang="en-US" sz="1400" dirty="0"/>
              <a:t>Castanet (</a:t>
            </a:r>
            <a:r>
              <a:rPr lang="en-US" sz="1400" dirty="0" smtClean="0"/>
              <a:t>1998)</a:t>
            </a:r>
          </a:p>
          <a:p>
            <a:pPr lvl="0"/>
            <a:r>
              <a:rPr lang="en-GB" sz="1400" dirty="0" smtClean="0">
                <a:solidFill>
                  <a:schemeClr val="bg1">
                    <a:lumMod val="65000"/>
                  </a:schemeClr>
                </a:solidFill>
              </a:rPr>
              <a:t>CO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</a:rPr>
              <a:t>, CO</a:t>
            </a:r>
            <a:r>
              <a:rPr lang="en-GB" sz="1400" baseline="-25000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</a:rPr>
              <a:t>, Bacteria</a:t>
            </a:r>
            <a:endParaRPr lang="en-US" sz="1400" b="1" dirty="0">
              <a:solidFill>
                <a:schemeClr val="bg1">
                  <a:lumMod val="65000"/>
                </a:schemeClr>
              </a:solidFill>
            </a:endParaRPr>
          </a:p>
          <a:p>
            <a:pPr lvl="0"/>
            <a:endParaRPr lang="en-US" sz="1400" b="1" dirty="0"/>
          </a:p>
          <a:p>
            <a:pPr lvl="0"/>
            <a:r>
              <a:rPr lang="en-US" sz="1400" dirty="0"/>
              <a:t>Chiang and Lai (</a:t>
            </a:r>
            <a:r>
              <a:rPr lang="en-US" sz="1400" dirty="0" smtClean="0"/>
              <a:t>2002)</a:t>
            </a:r>
          </a:p>
          <a:p>
            <a:pPr lvl="0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CO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, CO</a:t>
            </a:r>
            <a:r>
              <a:rPr lang="en-US" sz="1400" baseline="-25000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HCHO, </a:t>
            </a:r>
            <a:r>
              <a:rPr lang="en-GB" sz="1400" dirty="0" smtClean="0">
                <a:solidFill>
                  <a:schemeClr val="bg1">
                    <a:lumMod val="65000"/>
                  </a:schemeClr>
                </a:solidFill>
              </a:rPr>
              <a:t>TVOC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GB" sz="1400" dirty="0" smtClean="0">
                <a:solidFill>
                  <a:schemeClr val="bg1">
                    <a:lumMod val="65000"/>
                  </a:schemeClr>
                </a:solidFill>
              </a:rPr>
              <a:t>PM</a:t>
            </a:r>
            <a:r>
              <a:rPr lang="en-GB" sz="1400" baseline="-25000" dirty="0" smtClean="0">
                <a:solidFill>
                  <a:schemeClr val="bg1">
                    <a:lumMod val="65000"/>
                  </a:schemeClr>
                </a:solidFill>
              </a:rPr>
              <a:t>10</a:t>
            </a:r>
          </a:p>
          <a:p>
            <a:pPr lvl="0"/>
            <a:endParaRPr lang="en-US" sz="1400" dirty="0" smtClean="0"/>
          </a:p>
          <a:p>
            <a:pPr lvl="0"/>
            <a:r>
              <a:rPr lang="en-US" sz="1400" dirty="0" smtClean="0"/>
              <a:t>QUAD-BBC </a:t>
            </a:r>
            <a:r>
              <a:rPr lang="en-US" sz="1400" dirty="0"/>
              <a:t>(2012)</a:t>
            </a:r>
          </a:p>
          <a:p>
            <a:r>
              <a:rPr lang="en-GB" sz="1400" dirty="0">
                <a:solidFill>
                  <a:schemeClr val="bg1">
                    <a:lumMod val="65000"/>
                  </a:schemeClr>
                </a:solidFill>
              </a:rPr>
              <a:t>CO</a:t>
            </a:r>
            <a:r>
              <a:rPr lang="en-GB" sz="1400" baseline="-25000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</a:rPr>
              <a:t>, NO</a:t>
            </a:r>
            <a:r>
              <a:rPr lang="en-GB" sz="1400" baseline="-25000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</a:rPr>
              <a:t>, SO</a:t>
            </a:r>
            <a:r>
              <a:rPr lang="en-GB" sz="1400" baseline="-25000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</a:rPr>
              <a:t>, O</a:t>
            </a:r>
            <a:r>
              <a:rPr lang="en-GB" sz="1400" baseline="-25000" dirty="0">
                <a:solidFill>
                  <a:schemeClr val="bg1">
                    <a:lumMod val="65000"/>
                  </a:schemeClr>
                </a:solidFill>
              </a:rPr>
              <a:t>3</a:t>
            </a:r>
            <a:r>
              <a:rPr lang="da-DK" sz="1400" dirty="0">
                <a:solidFill>
                  <a:schemeClr val="bg1">
                    <a:lumMod val="65000"/>
                  </a:schemeClr>
                </a:solidFill>
              </a:rPr>
              <a:t>, CO, HCHO, </a:t>
            </a:r>
            <a:r>
              <a:rPr lang="da-DK" sz="1400" dirty="0" smtClean="0">
                <a:solidFill>
                  <a:schemeClr val="bg1">
                    <a:lumMod val="65000"/>
                  </a:schemeClr>
                </a:solidFill>
              </a:rPr>
              <a:t>Acetaldehyde, </a:t>
            </a:r>
            <a:r>
              <a:rPr lang="da-DK" sz="1400" dirty="0">
                <a:solidFill>
                  <a:schemeClr val="bg1">
                    <a:lumMod val="65000"/>
                  </a:schemeClr>
                </a:solidFill>
              </a:rPr>
              <a:t>Ethylbenzene, </a:t>
            </a:r>
          </a:p>
          <a:p>
            <a:r>
              <a:rPr lang="da-DK" sz="1400" dirty="0">
                <a:solidFill>
                  <a:schemeClr val="bg1">
                    <a:lumMod val="65000"/>
                  </a:schemeClr>
                </a:solidFill>
              </a:rPr>
              <a:t>Styrene, Toluene,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o-Xylene, 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A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</a:rPr>
              <a:t>cetone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</a:rPr>
              <a:t>, PM</a:t>
            </a:r>
            <a:r>
              <a:rPr lang="en-GB" sz="1400" baseline="-25000" dirty="0">
                <a:solidFill>
                  <a:schemeClr val="bg1">
                    <a:lumMod val="65000"/>
                  </a:schemeClr>
                </a:solidFill>
              </a:rPr>
              <a:t>2.5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</a:rPr>
              <a:t>, PM</a:t>
            </a:r>
            <a:r>
              <a:rPr lang="en-GB" sz="1400" baseline="-25000" dirty="0">
                <a:solidFill>
                  <a:schemeClr val="bg1">
                    <a:lumMod val="65000"/>
                  </a:schemeClr>
                </a:solidFill>
              </a:rPr>
              <a:t>10</a:t>
            </a:r>
            <a:endParaRPr lang="en-US" sz="1400" dirty="0"/>
          </a:p>
          <a:p>
            <a:pPr lvl="0"/>
            <a:endParaRPr lang="en-US" sz="14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0"/>
            <a:r>
              <a:rPr lang="en-US" sz="1400" dirty="0" err="1"/>
              <a:t>Sofuoglu</a:t>
            </a:r>
            <a:r>
              <a:rPr lang="en-US" sz="1400" dirty="0"/>
              <a:t> and </a:t>
            </a:r>
            <a:r>
              <a:rPr lang="en-US" sz="1400" dirty="0" err="1"/>
              <a:t>Moschandreas</a:t>
            </a:r>
            <a:r>
              <a:rPr lang="en-US" sz="1400" dirty="0"/>
              <a:t> (2003</a:t>
            </a:r>
            <a:r>
              <a:rPr lang="en-US" sz="1400" dirty="0" smtClean="0"/>
              <a:t>)</a:t>
            </a:r>
          </a:p>
          <a:p>
            <a:pPr lvl="0"/>
            <a:r>
              <a:rPr lang="en-GB" sz="1400" dirty="0" smtClean="0">
                <a:solidFill>
                  <a:schemeClr val="bg1">
                    <a:lumMod val="65000"/>
                  </a:schemeClr>
                </a:solidFill>
              </a:rPr>
              <a:t>Formaldehyde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</a:rPr>
              <a:t>, TVOC, CO, CO</a:t>
            </a:r>
            <a:r>
              <a:rPr lang="en-GB" sz="1400" baseline="-25000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</a:rPr>
              <a:t>, PM</a:t>
            </a:r>
            <a:r>
              <a:rPr lang="en-GB" sz="1400" baseline="-25000" dirty="0">
                <a:solidFill>
                  <a:schemeClr val="bg1">
                    <a:lumMod val="65000"/>
                  </a:schemeClr>
                </a:solidFill>
              </a:rPr>
              <a:t>2.5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</a:rPr>
              <a:t>, PM</a:t>
            </a:r>
            <a:r>
              <a:rPr lang="en-GB" sz="1400" baseline="-25000" dirty="0">
                <a:solidFill>
                  <a:schemeClr val="bg1">
                    <a:lumMod val="65000"/>
                  </a:schemeClr>
                </a:solidFill>
              </a:rPr>
              <a:t>10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</a:rPr>
              <a:t>, Fungi, Bacteria</a:t>
            </a:r>
            <a:endParaRPr lang="en-US" sz="1400" b="1" dirty="0">
              <a:solidFill>
                <a:schemeClr val="bg1">
                  <a:lumMod val="65000"/>
                </a:schemeClr>
              </a:solidFill>
            </a:endParaRPr>
          </a:p>
          <a:p>
            <a:pPr lvl="0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endParaRPr lang="en-US" sz="1400" dirty="0"/>
          </a:p>
          <a:p>
            <a:pPr lvl="0"/>
            <a:endParaRPr lang="en-US" sz="1400" b="1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fr-FR" sz="2800" b="1" dirty="0" smtClean="0">
                <a:solidFill>
                  <a:schemeClr val="accent1"/>
                </a:solidFill>
              </a:rPr>
              <a:t>IAQ indices from literature </a:t>
            </a:r>
            <a:br>
              <a:rPr lang="en-US" altLang="fr-FR" sz="2800" b="1" dirty="0" smtClean="0">
                <a:solidFill>
                  <a:schemeClr val="accent1"/>
                </a:solidFill>
              </a:rPr>
            </a:br>
            <a:r>
              <a:rPr lang="en-US" altLang="fr-FR" sz="1600" b="1" dirty="0" smtClean="0">
                <a:solidFill>
                  <a:schemeClr val="accent1"/>
                </a:solidFill>
              </a:rPr>
              <a:t>(based on Kirchner, </a:t>
            </a:r>
            <a:r>
              <a:rPr lang="en-US" altLang="fr-FR" sz="1600" b="1" dirty="0" err="1" smtClean="0">
                <a:solidFill>
                  <a:schemeClr val="accent1"/>
                </a:solidFill>
              </a:rPr>
              <a:t>Jédor</a:t>
            </a:r>
            <a:r>
              <a:rPr lang="en-US" altLang="fr-FR" sz="1600" b="1" dirty="0" smtClean="0">
                <a:solidFill>
                  <a:schemeClr val="accent1"/>
                </a:solidFill>
              </a:rPr>
              <a:t> and </a:t>
            </a:r>
            <a:r>
              <a:rPr lang="en-US" altLang="fr-FR" sz="1600" b="1" dirty="0" err="1" smtClean="0">
                <a:solidFill>
                  <a:schemeClr val="accent1"/>
                </a:solidFill>
              </a:rPr>
              <a:t>Mandin</a:t>
            </a:r>
            <a:r>
              <a:rPr lang="en-US" altLang="fr-FR" sz="1600" b="1" dirty="0" smtClean="0">
                <a:solidFill>
                  <a:schemeClr val="accent1"/>
                </a:solidFill>
              </a:rPr>
              <a:t>, 2006)</a:t>
            </a:r>
            <a:endParaRPr lang="en-US" altLang="fr-FR" sz="1600" b="1" dirty="0">
              <a:solidFill>
                <a:schemeClr val="accent1"/>
              </a:solidFill>
            </a:endParaRPr>
          </a:p>
        </p:txBody>
      </p:sp>
      <p:sp>
        <p:nvSpPr>
          <p:cNvPr id="89" name="Espace réservé du pied de page 78"/>
          <p:cNvSpPr txBox="1">
            <a:spLocks/>
          </p:cNvSpPr>
          <p:nvPr/>
        </p:nvSpPr>
        <p:spPr>
          <a:xfrm>
            <a:off x="8748464" y="6336173"/>
            <a:ext cx="395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D2C8D3A-4772-4077-A60B-381025597F3E}" type="slidenum">
              <a:rPr lang="en-US" b="1" smtClean="0">
                <a:solidFill>
                  <a:schemeClr val="accent1">
                    <a:lumMod val="75000"/>
                  </a:schemeClr>
                </a:solidFill>
              </a:rPr>
              <a:pPr algn="l"/>
              <a:t>19</a:t>
            </a:fld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07504" y="6236949"/>
            <a:ext cx="8856984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0" name="Groupe 19"/>
          <p:cNvGrpSpPr/>
          <p:nvPr/>
        </p:nvGrpSpPr>
        <p:grpSpPr>
          <a:xfrm>
            <a:off x="127230" y="1175661"/>
            <a:ext cx="2711932" cy="432048"/>
            <a:chOff x="0" y="33414"/>
            <a:chExt cx="15023137" cy="527670"/>
          </a:xfrm>
        </p:grpSpPr>
        <p:sp>
          <p:nvSpPr>
            <p:cNvPr id="21" name="Rectangle à coins arrondis 20"/>
            <p:cNvSpPr/>
            <p:nvPr/>
          </p:nvSpPr>
          <p:spPr>
            <a:xfrm>
              <a:off x="0" y="33414"/>
              <a:ext cx="15023137" cy="527670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25758" y="59173"/>
              <a:ext cx="14971619" cy="4761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 smtClean="0"/>
                <a:t>Max. operator</a:t>
              </a:r>
              <a:endParaRPr lang="en-US" b="1" i="0" kern="1200" dirty="0"/>
            </a:p>
          </p:txBody>
        </p:sp>
      </p:grpSp>
      <p:sp>
        <p:nvSpPr>
          <p:cNvPr id="4" name="Rectangle 3"/>
          <p:cNvSpPr/>
          <p:nvPr/>
        </p:nvSpPr>
        <p:spPr>
          <a:xfrm>
            <a:off x="437938" y="1753652"/>
            <a:ext cx="11817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dirty="0" err="1"/>
              <a:t>Cohas</a:t>
            </a:r>
            <a:r>
              <a:rPr lang="en-US" sz="1400" dirty="0"/>
              <a:t> (1996) </a:t>
            </a:r>
            <a:endParaRPr lang="en-US" sz="1400" dirty="0" smtClean="0"/>
          </a:p>
          <a:p>
            <a:pPr lvl="0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any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pollutant</a:t>
            </a:r>
            <a:endParaRPr lang="en-US" sz="1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49" name="Obje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581465"/>
              </p:ext>
            </p:extLst>
          </p:nvPr>
        </p:nvGraphicFramePr>
        <p:xfrm>
          <a:off x="3059832" y="2977497"/>
          <a:ext cx="3657420" cy="590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83" name="Équation" r:id="rId4" imgW="2438280" imgH="393480" progId="Equation.3">
                  <p:embed/>
                </p:oleObj>
              </mc:Choice>
              <mc:Fallback>
                <p:oleObj name="Équation" r:id="rId4" imgW="2438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2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2977497"/>
                        <a:ext cx="3657420" cy="5902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7260960"/>
              </p:ext>
            </p:extLst>
          </p:nvPr>
        </p:nvGraphicFramePr>
        <p:xfrm>
          <a:off x="3059832" y="3645024"/>
          <a:ext cx="2609820" cy="532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84" name="Équation" r:id="rId6" imgW="1739880" imgH="355320" progId="Equation.3">
                  <p:embed/>
                </p:oleObj>
              </mc:Choice>
              <mc:Fallback>
                <p:oleObj name="Équation" r:id="rId6" imgW="173988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2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3645024"/>
                        <a:ext cx="2609820" cy="5329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061473"/>
              </p:ext>
            </p:extLst>
          </p:nvPr>
        </p:nvGraphicFramePr>
        <p:xfrm>
          <a:off x="3059832" y="4285952"/>
          <a:ext cx="17335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85" name="Équation" r:id="rId8" imgW="1155600" imgH="380880" progId="Equation.3">
                  <p:embed/>
                </p:oleObj>
              </mc:Choice>
              <mc:Fallback>
                <p:oleObj name="Équation" r:id="rId8" imgW="115560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lum bright="2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4285952"/>
                        <a:ext cx="173355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8652232"/>
              </p:ext>
            </p:extLst>
          </p:nvPr>
        </p:nvGraphicFramePr>
        <p:xfrm>
          <a:off x="5174332" y="5589240"/>
          <a:ext cx="3771900" cy="666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86" name="Équation" r:id="rId10" imgW="2514600" imgH="444240" progId="Equation.3">
                  <p:embed/>
                </p:oleObj>
              </mc:Choice>
              <mc:Fallback>
                <p:oleObj name="Équation" r:id="rId10" imgW="25146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lum bright="2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4332" y="5589240"/>
                        <a:ext cx="3771900" cy="6663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8" name="Groupe 57"/>
          <p:cNvGrpSpPr/>
          <p:nvPr/>
        </p:nvGrpSpPr>
        <p:grpSpPr>
          <a:xfrm>
            <a:off x="135272" y="2420888"/>
            <a:ext cx="2708535" cy="792088"/>
            <a:chOff x="0" y="33414"/>
            <a:chExt cx="15023137" cy="785315"/>
          </a:xfrm>
        </p:grpSpPr>
        <p:sp>
          <p:nvSpPr>
            <p:cNvPr id="59" name="Rectangle à coins arrondis 58"/>
            <p:cNvSpPr/>
            <p:nvPr/>
          </p:nvSpPr>
          <p:spPr>
            <a:xfrm>
              <a:off x="0" y="33414"/>
              <a:ext cx="15023137" cy="527670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Rectangle 59"/>
            <p:cNvSpPr/>
            <p:nvPr/>
          </p:nvSpPr>
          <p:spPr>
            <a:xfrm>
              <a:off x="25758" y="59172"/>
              <a:ext cx="14971615" cy="7595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 smtClean="0"/>
                <a:t>Weighted Additive Form</a:t>
              </a:r>
            </a:p>
            <a:p>
              <a:pPr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b="1" dirty="0"/>
            </a:p>
          </p:txBody>
        </p:sp>
      </p:grpSp>
      <p:graphicFrame>
        <p:nvGraphicFramePr>
          <p:cNvPr id="36" name="Obje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0918002"/>
              </p:ext>
            </p:extLst>
          </p:nvPr>
        </p:nvGraphicFramePr>
        <p:xfrm>
          <a:off x="5067300" y="4894263"/>
          <a:ext cx="1576388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87" name="Équation" r:id="rId12" imgW="1041120" imgH="393480" progId="Equation.3">
                  <p:embed/>
                </p:oleObj>
              </mc:Choice>
              <mc:Fallback>
                <p:oleObj name="Équation" r:id="rId12" imgW="1041120" imgH="393480" progId="Equation.3">
                  <p:embed/>
                  <p:pic>
                    <p:nvPicPr>
                      <p:cNvPr id="0" name="Obje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lum bright="2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7300" y="4894263"/>
                        <a:ext cx="1576388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6" name="Obje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6026187"/>
              </p:ext>
            </p:extLst>
          </p:nvPr>
        </p:nvGraphicFramePr>
        <p:xfrm>
          <a:off x="3076575" y="1412875"/>
          <a:ext cx="3430588" cy="112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88" name="Équation" r:id="rId14" imgW="2527200" imgH="825480" progId="Equation.3">
                  <p:embed/>
                </p:oleObj>
              </mc:Choice>
              <mc:Fallback>
                <p:oleObj name="Équation" r:id="rId14" imgW="2527200" imgH="82548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lum bright="2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6575" y="1412875"/>
                        <a:ext cx="3430588" cy="1122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Rectangle 66"/>
          <p:cNvSpPr/>
          <p:nvPr/>
        </p:nvSpPr>
        <p:spPr>
          <a:xfrm>
            <a:off x="172324" y="6336212"/>
            <a:ext cx="82881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Kirchner S, </a:t>
            </a:r>
            <a:r>
              <a:rPr lang="en-US" sz="1000" dirty="0" err="1"/>
              <a:t>Jédor</a:t>
            </a:r>
            <a:r>
              <a:rPr lang="en-US" sz="1000" dirty="0"/>
              <a:t> B, </a:t>
            </a:r>
            <a:r>
              <a:rPr lang="en-US" sz="1000" dirty="0" err="1"/>
              <a:t>Mandin</a:t>
            </a:r>
            <a:r>
              <a:rPr lang="en-US" sz="1000" dirty="0"/>
              <a:t> C. 2006. </a:t>
            </a:r>
            <a:r>
              <a:rPr lang="fr-FR" sz="1000" i="1" dirty="0"/>
              <a:t>Elaboration d’indices de la qualité de l’air intérieur : phase 1 – Inventaire des indices disponibles</a:t>
            </a:r>
            <a:r>
              <a:rPr lang="fr-FR" sz="1000" dirty="0"/>
              <a:t>. Report DDD-SB/2006-065, 49 pages.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98209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fr-FR" b="1" dirty="0" smtClean="0">
                <a:solidFill>
                  <a:schemeClr val="accent1"/>
                </a:solidFill>
              </a:rPr>
              <a:t>Content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89" name="Espace réservé du pied de page 78"/>
          <p:cNvSpPr txBox="1">
            <a:spLocks/>
          </p:cNvSpPr>
          <p:nvPr/>
        </p:nvSpPr>
        <p:spPr>
          <a:xfrm>
            <a:off x="8748464" y="6336173"/>
            <a:ext cx="395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D2C8D3A-4772-4077-A60B-381025597F3E}" type="slidenum">
              <a:rPr lang="en-US" b="1" smtClean="0">
                <a:solidFill>
                  <a:schemeClr val="accent1">
                    <a:lumMod val="75000"/>
                  </a:schemeClr>
                </a:solidFill>
              </a:rPr>
              <a:pPr algn="l"/>
              <a:t>2</a:t>
            </a:fld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7" name="ZoneTexte 96"/>
          <p:cNvSpPr txBox="1"/>
          <p:nvPr/>
        </p:nvSpPr>
        <p:spPr>
          <a:xfrm>
            <a:off x="351183" y="1628800"/>
            <a:ext cx="76193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Introduction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Identification of pollutants of interest for residential buildings</a:t>
            </a: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IAQ indices</a:t>
            </a: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Conclusion</a:t>
            </a:r>
          </a:p>
        </p:txBody>
      </p:sp>
      <p:cxnSp>
        <p:nvCxnSpPr>
          <p:cNvPr id="5" name="Connecteur droit 4"/>
          <p:cNvCxnSpPr/>
          <p:nvPr/>
        </p:nvCxnSpPr>
        <p:spPr>
          <a:xfrm>
            <a:off x="107504" y="6236949"/>
            <a:ext cx="8856984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07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fr-FR" sz="2800" b="1" dirty="0" smtClean="0">
                <a:solidFill>
                  <a:schemeClr val="accent1"/>
                </a:solidFill>
              </a:rPr>
              <a:t>The DALY approach</a:t>
            </a:r>
            <a:br>
              <a:rPr lang="en-US" altLang="fr-FR" sz="2800" b="1" dirty="0" smtClean="0">
                <a:solidFill>
                  <a:schemeClr val="accent1"/>
                </a:solidFill>
              </a:rPr>
            </a:br>
            <a:r>
              <a:rPr lang="en-US" altLang="fr-FR" sz="2800" b="1" dirty="0">
                <a:solidFill>
                  <a:schemeClr val="accent1"/>
                </a:solidFill>
              </a:rPr>
              <a:t>(Logue et al., </a:t>
            </a:r>
            <a:r>
              <a:rPr lang="en-US" altLang="fr-FR" sz="2800" b="1" dirty="0" smtClean="0">
                <a:solidFill>
                  <a:schemeClr val="accent1"/>
                </a:solidFill>
              </a:rPr>
              <a:t>2011)</a:t>
            </a:r>
            <a:endParaRPr lang="en-US" altLang="fr-FR" sz="2800" b="1" dirty="0">
              <a:solidFill>
                <a:schemeClr val="accent1"/>
              </a:solidFill>
            </a:endParaRPr>
          </a:p>
        </p:txBody>
      </p:sp>
      <p:sp>
        <p:nvSpPr>
          <p:cNvPr id="89" name="Espace réservé du pied de page 78"/>
          <p:cNvSpPr txBox="1">
            <a:spLocks/>
          </p:cNvSpPr>
          <p:nvPr/>
        </p:nvSpPr>
        <p:spPr>
          <a:xfrm>
            <a:off x="8748464" y="6336173"/>
            <a:ext cx="395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D2C8D3A-4772-4077-A60B-381025597F3E}" type="slidenum">
              <a:rPr lang="en-US" b="1" smtClean="0">
                <a:solidFill>
                  <a:schemeClr val="accent1">
                    <a:lumMod val="75000"/>
                  </a:schemeClr>
                </a:solidFill>
              </a:rPr>
              <a:pPr algn="l"/>
              <a:t>20</a:t>
            </a:fld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07504" y="6236949"/>
            <a:ext cx="8856984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5331" y="1340768"/>
            <a:ext cx="3696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Disability-Adjusted Life-Years (DALY):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179512" y="6267041"/>
            <a:ext cx="842493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Logue, JM, Price PN, Sherman MH, Singer BC. 2011b. A Method to Estimate the Chronic Health Impact of Air Pollutants in U.S. Residences. </a:t>
            </a:r>
            <a:r>
              <a:rPr lang="fr-FR" sz="800" dirty="0" err="1"/>
              <a:t>Environmental</a:t>
            </a:r>
            <a:r>
              <a:rPr lang="fr-FR" sz="800" dirty="0"/>
              <a:t> </a:t>
            </a:r>
            <a:r>
              <a:rPr lang="fr-FR" sz="800" dirty="0" err="1"/>
              <a:t>Health</a:t>
            </a:r>
            <a:r>
              <a:rPr lang="fr-FR" sz="800" dirty="0"/>
              <a:t> Perspectives, 120 (2), 216–222</a:t>
            </a:r>
            <a:r>
              <a:rPr lang="fr-FR" sz="800" dirty="0" smtClean="0"/>
              <a:t>.</a:t>
            </a:r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8835786"/>
              </p:ext>
            </p:extLst>
          </p:nvPr>
        </p:nvGraphicFramePr>
        <p:xfrm>
          <a:off x="2731604" y="1844824"/>
          <a:ext cx="243840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07" name="Équation" r:id="rId4" imgW="1625400" imgH="190440" progId="Equation.3">
                  <p:embed/>
                </p:oleObj>
              </mc:Choice>
              <mc:Fallback>
                <p:oleObj name="Équation" r:id="rId4" imgW="1625400" imgH="190440" progId="Equation.3">
                  <p:embed/>
                  <p:pic>
                    <p:nvPicPr>
                      <p:cNvPr id="0" name="Obje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1604" y="1844824"/>
                        <a:ext cx="2438400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755576" y="2307015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/>
              <a:t>YLL</a:t>
            </a:r>
            <a:r>
              <a:rPr lang="en-US" sz="1600" baseline="-25000" dirty="0" err="1" smtClean="0"/>
              <a:t>disease</a:t>
            </a:r>
            <a:r>
              <a:rPr lang="en-US" sz="1600" baseline="-25000" dirty="0" smtClean="0"/>
              <a:t> </a:t>
            </a:r>
            <a:r>
              <a:rPr lang="en-US" sz="1600" dirty="0" smtClean="0"/>
              <a:t>: </a:t>
            </a:r>
            <a:r>
              <a:rPr lang="en-US" sz="1600" dirty="0"/>
              <a:t>Years of Life Lost due to premature death from the </a:t>
            </a:r>
            <a:r>
              <a:rPr lang="en-US" sz="1600" dirty="0" smtClean="0"/>
              <a:t>disease,</a:t>
            </a:r>
          </a:p>
          <a:p>
            <a:r>
              <a:rPr lang="en-US" sz="1600" dirty="0" err="1" smtClean="0"/>
              <a:t>YLD</a:t>
            </a:r>
            <a:r>
              <a:rPr lang="en-US" sz="1600" baseline="-25000" dirty="0" err="1" smtClean="0"/>
              <a:t>disease</a:t>
            </a:r>
            <a:r>
              <a:rPr lang="en-US" sz="1600" dirty="0" smtClean="0"/>
              <a:t>: Years </a:t>
            </a:r>
            <a:r>
              <a:rPr lang="en-US" sz="1600" dirty="0"/>
              <a:t>of Life Disability, weighted from 0 to 1 depending on disease severity.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7752" y="3140968"/>
            <a:ext cx="837874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2 methods according to initial data: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Intake-Incidence-DALY</a:t>
            </a:r>
            <a:r>
              <a:rPr lang="en-US" dirty="0" smtClean="0"/>
              <a:t> method (PM, CO, NO</a:t>
            </a:r>
            <a:r>
              <a:rPr lang="en-US" baseline="-25000" dirty="0" smtClean="0"/>
              <a:t>2</a:t>
            </a:r>
            <a:r>
              <a:rPr lang="en-US" dirty="0" smtClean="0"/>
              <a:t>, SO</a:t>
            </a:r>
            <a:r>
              <a:rPr lang="en-US" baseline="-25000" dirty="0" smtClean="0"/>
              <a:t>2</a:t>
            </a:r>
            <a:r>
              <a:rPr lang="en-US" dirty="0" smtClean="0"/>
              <a:t>, O</a:t>
            </a:r>
            <a:r>
              <a:rPr lang="en-US" baseline="-25000" dirty="0" smtClean="0"/>
              <a:t>3</a:t>
            </a:r>
            <a:r>
              <a:rPr lang="en-US" dirty="0" smtClean="0"/>
              <a:t>):</a:t>
            </a:r>
          </a:p>
          <a:p>
            <a:pPr lvl="1"/>
            <a:r>
              <a:rPr lang="en-US" sz="1600" dirty="0" smtClean="0"/>
              <a:t>Epidemiology based concentration-response (CR) functions to quantify </a:t>
            </a:r>
            <a:r>
              <a:rPr lang="en-US" sz="1600" dirty="0"/>
              <a:t>disease incidence </a:t>
            </a:r>
            <a:r>
              <a:rPr lang="en-US" sz="1600" dirty="0" smtClean="0"/>
              <a:t>rates + estimates of </a:t>
            </a:r>
            <a:r>
              <a:rPr lang="en-US" sz="1600" dirty="0"/>
              <a:t>DALYs per </a:t>
            </a:r>
            <a:r>
              <a:rPr lang="en-US" sz="1600" dirty="0" smtClean="0"/>
              <a:t>disease incidence reported </a:t>
            </a:r>
            <a:r>
              <a:rPr lang="en-US" sz="1600" dirty="0"/>
              <a:t>in the literature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2451990"/>
              </p:ext>
            </p:extLst>
          </p:nvPr>
        </p:nvGraphicFramePr>
        <p:xfrm>
          <a:off x="1341438" y="4279900"/>
          <a:ext cx="7162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08" name="Équation" r:id="rId6" imgW="4775040" imgH="355320" progId="Equation.3">
                  <p:embed/>
                </p:oleObj>
              </mc:Choice>
              <mc:Fallback>
                <p:oleObj name="Équation" r:id="rId6" imgW="4775040" imgH="355320" progId="Equation.3">
                  <p:embed/>
                  <p:pic>
                    <p:nvPicPr>
                      <p:cNvPr id="0" name="Obje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1438" y="4279900"/>
                        <a:ext cx="71628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475656" y="4941168"/>
                <a:ext cx="7938628" cy="120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i="1" smtClean="0">
                        <a:latin typeface="Cambria Math"/>
                      </a:rPr>
                      <m:t>𝑝𝑜𝑝</m:t>
                    </m:r>
                  </m:oMath>
                </a14:m>
                <a:r>
                  <a:rPr lang="en-US" sz="1400" i="1" dirty="0" smtClean="0"/>
                  <a:t>: </a:t>
                </a:r>
                <a:r>
                  <a:rPr lang="en-US" sz="1400" dirty="0" smtClean="0"/>
                  <a:t>number </a:t>
                </a:r>
                <a:r>
                  <a:rPr lang="en-US" sz="1400" dirty="0"/>
                  <a:t>of persons </a:t>
                </a:r>
                <a:r>
                  <a:rPr lang="en-US" sz="1400" dirty="0" smtClean="0"/>
                  <a:t>exposed (usually 100,000),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400" dirty="0" smtClean="0"/>
                  <a:t>: baseline </a:t>
                </a:r>
                <a:r>
                  <a:rPr lang="en-US" sz="1400" dirty="0"/>
                  <a:t>prevalence of illness per </a:t>
                </a:r>
                <a:r>
                  <a:rPr lang="en-US" sz="1400" dirty="0" smtClean="0"/>
                  <a:t>year,</a:t>
                </a:r>
              </a:p>
              <a:p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𝛽</m:t>
                    </m:r>
                  </m:oMath>
                </a14:m>
                <a:r>
                  <a:rPr lang="en-US" sz="1400" dirty="0" smtClean="0"/>
                  <a:t>: coefficient </a:t>
                </a:r>
                <a:r>
                  <a:rPr lang="en-US" sz="1400" dirty="0"/>
                  <a:t>of the concentration change (natural logarithm of the relative risk divided by the change in mean/median </a:t>
                </a:r>
                <a:r>
                  <a:rPr lang="en-US" sz="1400" dirty="0" smtClean="0"/>
                  <a:t>exposure),</a:t>
                </a:r>
                <a:endParaRPr lang="fr-FR" sz="1400" i="1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fr-FR" sz="1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fr-FR" sz="1400" b="0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sz="1400" dirty="0" smtClean="0"/>
                  <a:t> </a:t>
                </a:r>
                <a:r>
                  <a:rPr lang="en-US" sz="1400" dirty="0"/>
                  <a:t>exposure-related concentration (µg/m</a:t>
                </a:r>
                <a:r>
                  <a:rPr lang="en-US" sz="1400" baseline="30000" dirty="0"/>
                  <a:t>3</a:t>
                </a:r>
                <a:r>
                  <a:rPr lang="en-US" sz="1400" dirty="0" smtClean="0"/>
                  <a:t>)</a:t>
                </a:r>
                <a:r>
                  <a:rPr lang="en-US" sz="1400" i="1" dirty="0" smtClean="0"/>
                  <a:t>.</a:t>
                </a:r>
                <a:r>
                  <a:rPr lang="en-US" sz="1400" dirty="0" smtClean="0"/>
                  <a:t> </a:t>
                </a:r>
                <a:endParaRPr lang="en-US" sz="14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4941168"/>
                <a:ext cx="7938628" cy="1208664"/>
              </a:xfrm>
              <a:prstGeom prst="rect">
                <a:avLst/>
              </a:prstGeom>
              <a:blipFill rotWithShape="1">
                <a:blip r:embed="rId8"/>
                <a:stretch>
                  <a:fillRect l="-154" t="-505" b="-1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800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fr-FR" sz="2800" b="1" dirty="0" smtClean="0">
                <a:solidFill>
                  <a:schemeClr val="accent1"/>
                </a:solidFill>
              </a:rPr>
              <a:t>The DALY approach</a:t>
            </a:r>
            <a:endParaRPr lang="en-US" altLang="fr-FR" sz="2800" b="1" dirty="0">
              <a:solidFill>
                <a:schemeClr val="accent1"/>
              </a:solidFill>
            </a:endParaRPr>
          </a:p>
        </p:txBody>
      </p:sp>
      <p:sp>
        <p:nvSpPr>
          <p:cNvPr id="89" name="Espace réservé du pied de page 78"/>
          <p:cNvSpPr txBox="1">
            <a:spLocks/>
          </p:cNvSpPr>
          <p:nvPr/>
        </p:nvSpPr>
        <p:spPr>
          <a:xfrm>
            <a:off x="8748464" y="6336173"/>
            <a:ext cx="395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D2C8D3A-4772-4077-A60B-381025597F3E}" type="slidenum">
              <a:rPr lang="en-US" b="1" smtClean="0">
                <a:solidFill>
                  <a:schemeClr val="accent1">
                    <a:lumMod val="75000"/>
                  </a:schemeClr>
                </a:solidFill>
              </a:rPr>
              <a:pPr algn="l"/>
              <a:t>21</a:t>
            </a:fld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07504" y="6236949"/>
            <a:ext cx="8856984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3528" y="1196752"/>
            <a:ext cx="301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Principle (Logue et al., 2011):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179512" y="6267041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Logue, JM, Price PN, Sherman MH, Singer BC. 2011b. A Method to Estimate the Chronic Health Impact of Air Pollutants in U.S. Residences. </a:t>
            </a:r>
            <a:r>
              <a:rPr lang="fr-FR" sz="800" dirty="0" err="1"/>
              <a:t>Environmental</a:t>
            </a:r>
            <a:r>
              <a:rPr lang="fr-FR" sz="800" dirty="0"/>
              <a:t> </a:t>
            </a:r>
            <a:r>
              <a:rPr lang="fr-FR" sz="800" dirty="0" err="1"/>
              <a:t>Health</a:t>
            </a:r>
            <a:r>
              <a:rPr lang="fr-FR" sz="800" dirty="0"/>
              <a:t> Perspectives, 120 (2), 216–222</a:t>
            </a:r>
            <a:r>
              <a:rPr lang="fr-FR" sz="800" dirty="0" smtClean="0"/>
              <a:t>.</a:t>
            </a:r>
          </a:p>
          <a:p>
            <a:r>
              <a:rPr lang="en-US" sz="800" dirty="0" err="1"/>
              <a:t>Huilbregts</a:t>
            </a:r>
            <a:r>
              <a:rPr lang="en-US" sz="800" dirty="0"/>
              <a:t> Mark A.J , </a:t>
            </a:r>
            <a:r>
              <a:rPr lang="en-US" sz="800" dirty="0" err="1"/>
              <a:t>Rombouts</a:t>
            </a:r>
            <a:r>
              <a:rPr lang="en-US" sz="800" dirty="0"/>
              <a:t> Linda J.A, Ragas M.J, and van de </a:t>
            </a:r>
            <a:r>
              <a:rPr lang="en-US" sz="800" dirty="0" err="1"/>
              <a:t>Meen</a:t>
            </a:r>
            <a:r>
              <a:rPr lang="en-US" sz="800" dirty="0"/>
              <a:t> </a:t>
            </a:r>
            <a:r>
              <a:rPr lang="en-US" sz="800" dirty="0" err="1"/>
              <a:t>Dik</a:t>
            </a:r>
            <a:r>
              <a:rPr lang="en-US" sz="800" dirty="0"/>
              <a:t>, “Human-Toxicological Effect and Damage Factors of Carcinogenic and </a:t>
            </a:r>
            <a:r>
              <a:rPr lang="en-US" sz="800" dirty="0" err="1"/>
              <a:t>Noncarinogenic</a:t>
            </a:r>
            <a:r>
              <a:rPr lang="en-US" sz="800" dirty="0"/>
              <a:t> Chemicals for Life Cycle Assessment.” </a:t>
            </a:r>
            <a:r>
              <a:rPr lang="en-US" sz="800" i="1" dirty="0"/>
              <a:t>Integrated Environmental Assessment and Management</a:t>
            </a:r>
            <a:r>
              <a:rPr lang="en-US" sz="800" dirty="0"/>
              <a:t> Volume 1, no.3 (February 2005): 181-244.</a:t>
            </a:r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2063811"/>
              </p:ext>
            </p:extLst>
          </p:nvPr>
        </p:nvGraphicFramePr>
        <p:xfrm>
          <a:off x="2731604" y="1844824"/>
          <a:ext cx="243840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2" name="Équation" r:id="rId4" imgW="1625400" imgH="190440" progId="Equation.3">
                  <p:embed/>
                </p:oleObj>
              </mc:Choice>
              <mc:Fallback>
                <p:oleObj name="Équation" r:id="rId4" imgW="162540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1604" y="1844824"/>
                        <a:ext cx="2438400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755576" y="2307015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/>
              <a:t>YLL</a:t>
            </a:r>
            <a:r>
              <a:rPr lang="en-US" sz="1600" baseline="-25000" dirty="0" err="1" smtClean="0"/>
              <a:t>disease</a:t>
            </a:r>
            <a:r>
              <a:rPr lang="en-US" sz="1600" baseline="-25000" dirty="0" smtClean="0"/>
              <a:t> </a:t>
            </a:r>
            <a:r>
              <a:rPr lang="en-US" sz="1600" dirty="0" smtClean="0"/>
              <a:t>: </a:t>
            </a:r>
            <a:r>
              <a:rPr lang="en-US" sz="1600" dirty="0"/>
              <a:t>Years of Life Lost due to premature death from the </a:t>
            </a:r>
            <a:r>
              <a:rPr lang="en-US" sz="1600" dirty="0" smtClean="0"/>
              <a:t>disease, </a:t>
            </a:r>
          </a:p>
          <a:p>
            <a:r>
              <a:rPr lang="en-US" sz="1600" dirty="0" err="1" smtClean="0"/>
              <a:t>YLD</a:t>
            </a:r>
            <a:r>
              <a:rPr lang="en-US" sz="1600" baseline="-25000" dirty="0" err="1" smtClean="0"/>
              <a:t>disease</a:t>
            </a:r>
            <a:r>
              <a:rPr lang="en-US" sz="1600" dirty="0" smtClean="0"/>
              <a:t>: Years </a:t>
            </a:r>
            <a:r>
              <a:rPr lang="en-US" sz="1600" dirty="0"/>
              <a:t>of Life Disability, weighted from 0 to 1 depending on disease severity.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7752" y="3140968"/>
            <a:ext cx="804451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2 methods according to initial data: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Intake-DALY</a:t>
            </a:r>
            <a:r>
              <a:rPr lang="en-US" dirty="0" smtClean="0"/>
              <a:t> approach:</a:t>
            </a:r>
          </a:p>
          <a:p>
            <a:pPr lvl="1"/>
            <a:r>
              <a:rPr lang="en-US" sz="1600" dirty="0" smtClean="0"/>
              <a:t>Used </a:t>
            </a:r>
            <a:r>
              <a:rPr lang="en-US" sz="1600" dirty="0"/>
              <a:t>the work of </a:t>
            </a:r>
            <a:r>
              <a:rPr lang="en-US" sz="1600" dirty="0" err="1"/>
              <a:t>Huijbregts</a:t>
            </a:r>
            <a:r>
              <a:rPr lang="en-US" sz="1600" dirty="0"/>
              <a:t> et al. (</a:t>
            </a:r>
            <a:r>
              <a:rPr lang="en-US" sz="1600" dirty="0" smtClean="0"/>
              <a:t>2005) to </a:t>
            </a:r>
            <a:r>
              <a:rPr lang="en-US" sz="1600" dirty="0"/>
              <a:t>calculate the </a:t>
            </a:r>
            <a:r>
              <a:rPr lang="en-US" sz="1600" dirty="0" smtClean="0"/>
              <a:t>health impact associated with intake of pollutants based </a:t>
            </a:r>
            <a:r>
              <a:rPr lang="en-US" sz="1600" dirty="0"/>
              <a:t>on </a:t>
            </a:r>
            <a:r>
              <a:rPr lang="en-US" sz="1600" dirty="0" smtClean="0"/>
              <a:t>animal toxicity </a:t>
            </a:r>
            <a:r>
              <a:rPr lang="en-US" sz="1600" dirty="0"/>
              <a:t>literature.</a:t>
            </a:r>
          </a:p>
        </p:txBody>
      </p:sp>
      <p:grpSp>
        <p:nvGrpSpPr>
          <p:cNvPr id="14" name="Groupe 13"/>
          <p:cNvGrpSpPr/>
          <p:nvPr/>
        </p:nvGrpSpPr>
        <p:grpSpPr>
          <a:xfrm>
            <a:off x="5724128" y="5626100"/>
            <a:ext cx="3394472" cy="571500"/>
            <a:chOff x="5724128" y="5626100"/>
            <a:chExt cx="3394472" cy="571500"/>
          </a:xfrm>
        </p:grpSpPr>
        <p:graphicFrame>
          <p:nvGraphicFramePr>
            <p:cNvPr id="11" name="Obje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94473381"/>
                </p:ext>
              </p:extLst>
            </p:nvPr>
          </p:nvGraphicFramePr>
          <p:xfrm>
            <a:off x="6546850" y="5626100"/>
            <a:ext cx="2571750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83" name="Équation" r:id="rId6" imgW="1714320" imgH="380880" progId="Equation.3">
                    <p:embed/>
                  </p:oleObj>
                </mc:Choice>
                <mc:Fallback>
                  <p:oleObj name="Équation" r:id="rId6" imgW="1714320" imgH="380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46850" y="5626100"/>
                          <a:ext cx="2571750" cy="571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Flèche droite 12"/>
            <p:cNvSpPr/>
            <p:nvPr/>
          </p:nvSpPr>
          <p:spPr>
            <a:xfrm>
              <a:off x="5724128" y="5764515"/>
              <a:ext cx="704938" cy="350550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4433270"/>
              </p:ext>
            </p:extLst>
          </p:nvPr>
        </p:nvGraphicFramePr>
        <p:xfrm>
          <a:off x="1341438" y="4279900"/>
          <a:ext cx="68961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4" name="Équation" r:id="rId8" imgW="4597200" imgH="419040" progId="Equation.3">
                  <p:embed/>
                </p:oleObj>
              </mc:Choice>
              <mc:Fallback>
                <p:oleObj name="Équation" r:id="rId8" imgW="4597200" imgH="419040" progId="Equation.3">
                  <p:embed/>
                  <p:pic>
                    <p:nvPicPr>
                      <p:cNvPr id="0" name="Obje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1438" y="4279900"/>
                        <a:ext cx="6896100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475656" y="4941168"/>
                <a:ext cx="7938628" cy="9707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/>
                      </a:rPr>
                      <m:t>𝐴𝐷𝐴𝐹</m:t>
                    </m:r>
                  </m:oMath>
                </a14:m>
                <a:r>
                  <a:rPr lang="en-US" sz="1400" i="1" dirty="0" smtClean="0"/>
                  <a:t>: </a:t>
                </a:r>
                <a:r>
                  <a:rPr lang="en-US" sz="1400" dirty="0"/>
                  <a:t>Age-Dependent Adjustment Factor (-),</a:t>
                </a:r>
                <a:endParaRPr lang="en-US" sz="14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fr-FR" sz="1400" b="0" i="1" smtClean="0">
                            <a:latin typeface="Cambria Math"/>
                          </a:rPr>
                          <m:t>𝑖𝑛𝑡𝑎𝑘𝑒</m:t>
                        </m:r>
                      </m:sub>
                    </m:sSub>
                  </m:oMath>
                </a14:m>
                <a:r>
                  <a:rPr lang="en-US" sz="1400" dirty="0" smtClean="0"/>
                  <a:t>: </a:t>
                </a:r>
                <a:r>
                  <a:rPr lang="en-US" sz="1400" dirty="0"/>
                  <a:t>volume rate of air intake (m</a:t>
                </a:r>
                <a:r>
                  <a:rPr lang="en-US" sz="1400" baseline="30000" dirty="0"/>
                  <a:t>3</a:t>
                </a:r>
                <a:r>
                  <a:rPr lang="en-US" sz="1400" dirty="0"/>
                  <a:t>/day)</a:t>
                </a:r>
                <a:r>
                  <a:rPr lang="en-US" sz="1400" dirty="0" smtClean="0"/>
                  <a:t>,</a:t>
                </a:r>
              </a:p>
              <a:p>
                <a14:m>
                  <m:oMath xmlns:m="http://schemas.openxmlformats.org/officeDocument/2006/math">
                    <m:r>
                      <a:rPr lang="en-US" sz="1400" i="1" smtClean="0">
                        <a:latin typeface="Cambria Math"/>
                        <a:sym typeface="Symbol"/>
                      </a:rPr>
                      <m:t></m:t>
                    </m:r>
                    <m:r>
                      <a:rPr lang="fr-FR" sz="1400" b="0" i="1" smtClean="0">
                        <a:latin typeface="Cambria Math"/>
                        <a:sym typeface="Symbol"/>
                      </a:rPr>
                      <m:t>𝑡</m:t>
                    </m:r>
                  </m:oMath>
                </a14:m>
                <a:r>
                  <a:rPr lang="en-US" sz="1400" dirty="0" smtClean="0"/>
                  <a:t>: </a:t>
                </a:r>
                <a:r>
                  <a:rPr lang="en-US" sz="1400" dirty="0"/>
                  <a:t>considered period of time (</a:t>
                </a:r>
                <a:r>
                  <a:rPr lang="en-US" sz="1400" dirty="0" smtClean="0"/>
                  <a:t>day, usually 365),</a:t>
                </a:r>
                <a:endParaRPr lang="fr-FR" sz="1400" i="1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fr-FR" sz="1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fr-FR" sz="1400" b="0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sz="1400" dirty="0" smtClean="0"/>
                  <a:t> </a:t>
                </a:r>
                <a:r>
                  <a:rPr lang="en-US" sz="1400" dirty="0"/>
                  <a:t>exposure-related concentration </a:t>
                </a:r>
                <a:r>
                  <a:rPr lang="en-US" sz="1400" i="1" dirty="0"/>
                  <a:t>(</a:t>
                </a:r>
                <a:r>
                  <a:rPr lang="en-US" sz="1400" dirty="0"/>
                  <a:t>µg/m</a:t>
                </a:r>
                <a:r>
                  <a:rPr lang="en-US" sz="1400" baseline="30000" dirty="0"/>
                  <a:t>3</a:t>
                </a:r>
                <a:r>
                  <a:rPr lang="en-US" sz="1400" i="1" dirty="0" smtClean="0"/>
                  <a:t>).</a:t>
                </a:r>
                <a:r>
                  <a:rPr lang="en-US" sz="1400" dirty="0" smtClean="0"/>
                  <a:t> </a:t>
                </a:r>
                <a:endParaRPr lang="en-US" sz="14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4941168"/>
                <a:ext cx="7938628" cy="970715"/>
              </a:xfrm>
              <a:prstGeom prst="rect">
                <a:avLst/>
              </a:prstGeom>
              <a:blipFill rotWithShape="1">
                <a:blip r:embed="rId10"/>
                <a:stretch>
                  <a:fillRect t="-629"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928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fr-FR" sz="2800" b="1" dirty="0" smtClean="0">
                <a:solidFill>
                  <a:schemeClr val="accent1"/>
                </a:solidFill>
              </a:rPr>
              <a:t>ELV-based or DALY approaches</a:t>
            </a:r>
            <a:endParaRPr lang="en-US" altLang="fr-FR" sz="2800" b="1" dirty="0">
              <a:solidFill>
                <a:schemeClr val="accent1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r>
              <a:rPr lang="en-US" sz="2000" dirty="0" smtClean="0"/>
              <a:t>Illustrative example:</a:t>
            </a:r>
          </a:p>
          <a:p>
            <a:pPr lvl="1"/>
            <a:r>
              <a:rPr lang="en-US" sz="1600" dirty="0" smtClean="0"/>
              <a:t>Concentration levels in residences in France</a:t>
            </a:r>
          </a:p>
          <a:p>
            <a:pPr lvl="2"/>
            <a:r>
              <a:rPr lang="en-US" sz="1200" dirty="0" smtClean="0"/>
              <a:t>Data for current building stock: Kirchner et al (2006)</a:t>
            </a:r>
          </a:p>
          <a:p>
            <a:pPr lvl="2"/>
            <a:r>
              <a:rPr lang="en-US" sz="1200" dirty="0" smtClean="0"/>
              <a:t>Data for low-energy buildings: </a:t>
            </a:r>
            <a:r>
              <a:rPr lang="en-US" sz="1200" dirty="0" err="1" smtClean="0"/>
              <a:t>Derbez</a:t>
            </a:r>
            <a:r>
              <a:rPr lang="en-US" sz="1200" dirty="0" smtClean="0"/>
              <a:t> et al. (2015)</a:t>
            </a:r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Selected pollutants from our list of 17 pollutants</a:t>
            </a:r>
          </a:p>
          <a:p>
            <a:pPr lvl="2"/>
            <a:r>
              <a:rPr lang="en-US" sz="1200" dirty="0" smtClean="0"/>
              <a:t>Available concentration levels for both cases (note: acrolein level was not available in </a:t>
            </a:r>
            <a:r>
              <a:rPr lang="en-US" sz="1200" dirty="0" err="1"/>
              <a:t>Derbez</a:t>
            </a:r>
            <a:r>
              <a:rPr lang="en-US" sz="1200" dirty="0"/>
              <a:t> et al. (2015</a:t>
            </a:r>
            <a:r>
              <a:rPr lang="en-US" sz="1200" dirty="0" smtClean="0"/>
              <a:t>))</a:t>
            </a:r>
          </a:p>
          <a:p>
            <a:pPr lvl="2"/>
            <a:r>
              <a:rPr lang="en-US" sz="1200" dirty="0" smtClean="0"/>
              <a:t>Available ELV and DALY parameters for </a:t>
            </a:r>
            <a:r>
              <a:rPr lang="en-US" sz="1200" smtClean="0"/>
              <a:t>chronic effects</a:t>
            </a:r>
            <a:endParaRPr lang="en-US" sz="1200" dirty="0" smtClean="0"/>
          </a:p>
          <a:p>
            <a:pPr lvl="2"/>
            <a:r>
              <a:rPr lang="en-US" sz="1200" dirty="0" smtClean="0"/>
              <a:t>When several ELV were available for one pollutant, the minimal value has been chosen</a:t>
            </a:r>
          </a:p>
          <a:p>
            <a:pPr lvl="2"/>
            <a:endParaRPr lang="en-US" sz="1200" dirty="0" smtClean="0"/>
          </a:p>
          <a:p>
            <a:endParaRPr lang="en-US" dirty="0"/>
          </a:p>
        </p:txBody>
      </p:sp>
      <p:sp>
        <p:nvSpPr>
          <p:cNvPr id="89" name="Espace réservé du pied de page 78"/>
          <p:cNvSpPr txBox="1">
            <a:spLocks/>
          </p:cNvSpPr>
          <p:nvPr/>
        </p:nvSpPr>
        <p:spPr>
          <a:xfrm>
            <a:off x="8748464" y="6336173"/>
            <a:ext cx="395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D2C8D3A-4772-4077-A60B-381025597F3E}" type="slidenum">
              <a:rPr lang="en-US" b="1" smtClean="0">
                <a:solidFill>
                  <a:schemeClr val="accent1">
                    <a:lumMod val="75000"/>
                  </a:schemeClr>
                </a:solidFill>
              </a:rPr>
              <a:pPr algn="l"/>
              <a:t>22</a:t>
            </a:fld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07504" y="6236949"/>
            <a:ext cx="8856984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Flèche droite 8"/>
          <p:cNvSpPr/>
          <p:nvPr/>
        </p:nvSpPr>
        <p:spPr>
          <a:xfrm>
            <a:off x="1331640" y="3951523"/>
            <a:ext cx="704938" cy="35055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oneTexte 2"/>
          <p:cNvSpPr txBox="1"/>
          <p:nvPr/>
        </p:nvSpPr>
        <p:spPr>
          <a:xfrm>
            <a:off x="2123728" y="3803633"/>
            <a:ext cx="5903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Benzene, Formaldehyde, Nitrogen Dioxide, </a:t>
            </a:r>
            <a:r>
              <a:rPr lang="en-US" dirty="0"/>
              <a:t>PM</a:t>
            </a:r>
            <a:r>
              <a:rPr lang="en-US" baseline="-25000" dirty="0"/>
              <a:t>2.5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Styrene, Tetrachloroethylene, Toluene and Trichloroethylene.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42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749" y="1977987"/>
            <a:ext cx="5110125" cy="3328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3" r="1370"/>
          <a:stretch/>
        </p:blipFill>
        <p:spPr bwMode="auto">
          <a:xfrm>
            <a:off x="107504" y="1928272"/>
            <a:ext cx="4464000" cy="3328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fr-FR" sz="2800" b="1" dirty="0">
                <a:solidFill>
                  <a:schemeClr val="accent1"/>
                </a:solidFill>
              </a:rPr>
              <a:t>ELV-based or DALY approaches</a:t>
            </a:r>
          </a:p>
        </p:txBody>
      </p:sp>
      <p:sp>
        <p:nvSpPr>
          <p:cNvPr id="89" name="Espace réservé du pied de page 78"/>
          <p:cNvSpPr txBox="1">
            <a:spLocks/>
          </p:cNvSpPr>
          <p:nvPr/>
        </p:nvSpPr>
        <p:spPr>
          <a:xfrm>
            <a:off x="8748464" y="6336173"/>
            <a:ext cx="395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D2C8D3A-4772-4077-A60B-381025597F3E}" type="slidenum">
              <a:rPr lang="en-US" b="1" smtClean="0">
                <a:solidFill>
                  <a:schemeClr val="accent1">
                    <a:lumMod val="75000"/>
                  </a:schemeClr>
                </a:solidFill>
              </a:rPr>
              <a:pPr algn="l"/>
              <a:t>23</a:t>
            </a:fld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07504" y="6236949"/>
            <a:ext cx="8856984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87624" y="1412776"/>
            <a:ext cx="1865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ELV-based indices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04048" y="1431092"/>
            <a:ext cx="38956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DALY lost per year per 100,000 persons</a:t>
            </a:r>
            <a:endParaRPr lang="en-US" b="1" dirty="0"/>
          </a:p>
        </p:txBody>
      </p:sp>
      <p:sp>
        <p:nvSpPr>
          <p:cNvPr id="12" name="Flèche droite 11"/>
          <p:cNvSpPr/>
          <p:nvPr/>
        </p:nvSpPr>
        <p:spPr>
          <a:xfrm>
            <a:off x="395536" y="5521106"/>
            <a:ext cx="704938" cy="35055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ZoneTexte 12"/>
          <p:cNvSpPr txBox="1"/>
          <p:nvPr/>
        </p:nvSpPr>
        <p:spPr>
          <a:xfrm>
            <a:off x="1187624" y="5373216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Formaldehyde, </a:t>
            </a:r>
            <a:r>
              <a:rPr lang="en-US" dirty="0"/>
              <a:t>PM</a:t>
            </a:r>
            <a:r>
              <a:rPr lang="en-US" baseline="-25000" dirty="0"/>
              <a:t>2.5</a:t>
            </a:r>
          </a:p>
          <a:p>
            <a:r>
              <a:rPr lang="en-US" dirty="0" smtClean="0"/>
              <a:t>Nitrogen Dioxide, </a:t>
            </a:r>
            <a:r>
              <a:rPr lang="en-US" dirty="0"/>
              <a:t>Benzene</a:t>
            </a:r>
            <a:endParaRPr lang="en-US" baseline="-25000" dirty="0" smtClean="0"/>
          </a:p>
        </p:txBody>
      </p:sp>
      <p:sp>
        <p:nvSpPr>
          <p:cNvPr id="14" name="Flèche droite 13"/>
          <p:cNvSpPr/>
          <p:nvPr/>
        </p:nvSpPr>
        <p:spPr>
          <a:xfrm>
            <a:off x="4860032" y="5552716"/>
            <a:ext cx="704938" cy="35055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ZoneTexte 14"/>
          <p:cNvSpPr txBox="1"/>
          <p:nvPr/>
        </p:nvSpPr>
        <p:spPr>
          <a:xfrm>
            <a:off x="5674373" y="5511715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PM</a:t>
            </a:r>
            <a:r>
              <a:rPr lang="en-US" baseline="-25000" dirty="0" smtClean="0"/>
              <a:t>2.5</a:t>
            </a:r>
            <a:r>
              <a:rPr lang="en-US" dirty="0" smtClean="0"/>
              <a:t>, Formaldehyde</a:t>
            </a:r>
            <a:endParaRPr lang="en-US" baseline="-25000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0" y="90872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Long-term effects / data from Kirchner et al. (2006) and </a:t>
            </a:r>
            <a:r>
              <a:rPr lang="en-US" b="1" dirty="0" err="1"/>
              <a:t>Derbez</a:t>
            </a:r>
            <a:r>
              <a:rPr lang="en-US" b="1" dirty="0"/>
              <a:t> et al. (2015)</a:t>
            </a:r>
          </a:p>
        </p:txBody>
      </p:sp>
    </p:spTree>
    <p:extLst>
      <p:ext uri="{BB962C8B-B14F-4D97-AF65-F5344CB8AC3E}">
        <p14:creationId xmlns:p14="http://schemas.microsoft.com/office/powerpoint/2010/main" val="51349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fr-FR" sz="2800" b="1" dirty="0">
                <a:solidFill>
                  <a:schemeClr val="accent1"/>
                </a:solidFill>
              </a:rPr>
              <a:t>ELV-based or DALY approaches</a:t>
            </a:r>
          </a:p>
        </p:txBody>
      </p:sp>
      <p:sp>
        <p:nvSpPr>
          <p:cNvPr id="89" name="Espace réservé du pied de page 78"/>
          <p:cNvSpPr txBox="1">
            <a:spLocks/>
          </p:cNvSpPr>
          <p:nvPr/>
        </p:nvSpPr>
        <p:spPr>
          <a:xfrm>
            <a:off x="8748464" y="6336173"/>
            <a:ext cx="395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D2C8D3A-4772-4077-A60B-381025597F3E}" type="slidenum">
              <a:rPr lang="en-US" b="1" smtClean="0">
                <a:solidFill>
                  <a:schemeClr val="accent1">
                    <a:lumMod val="75000"/>
                  </a:schemeClr>
                </a:solidFill>
              </a:rPr>
              <a:pPr algn="l"/>
              <a:t>24</a:t>
            </a:fld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07504" y="6236949"/>
            <a:ext cx="8856984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90872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Long-term effects / data from Kirchner et al. (2006) and </a:t>
            </a:r>
            <a:r>
              <a:rPr lang="en-US" b="1" dirty="0" err="1"/>
              <a:t>Derbez</a:t>
            </a:r>
            <a:r>
              <a:rPr lang="en-US" b="1" dirty="0"/>
              <a:t> et al. (2015)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83665" y="1768217"/>
            <a:ext cx="4560343" cy="3532991"/>
            <a:chOff x="83665" y="1768217"/>
            <a:chExt cx="4560343" cy="3532991"/>
          </a:xfrm>
        </p:grpSpPr>
        <p:sp>
          <p:nvSpPr>
            <p:cNvPr id="11" name="Rectangle 10"/>
            <p:cNvSpPr/>
            <p:nvPr/>
          </p:nvSpPr>
          <p:spPr>
            <a:xfrm>
              <a:off x="1187624" y="1768217"/>
              <a:ext cx="18658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ELV-based indices</a:t>
              </a:r>
            </a:p>
          </p:txBody>
        </p:sp>
        <p:pic>
          <p:nvPicPr>
            <p:cNvPr id="14" name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65" y="2155865"/>
              <a:ext cx="4560343" cy="3145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" name="Groupe 8"/>
          <p:cNvGrpSpPr/>
          <p:nvPr/>
        </p:nvGrpSpPr>
        <p:grpSpPr>
          <a:xfrm>
            <a:off x="4644008" y="1786533"/>
            <a:ext cx="4479486" cy="3544357"/>
            <a:chOff x="4712146" y="1786533"/>
            <a:chExt cx="4479486" cy="3544357"/>
          </a:xfrm>
        </p:grpSpPr>
        <p:sp>
          <p:nvSpPr>
            <p:cNvPr id="12" name="Rectangle 11"/>
            <p:cNvSpPr/>
            <p:nvPr/>
          </p:nvSpPr>
          <p:spPr>
            <a:xfrm>
              <a:off x="5004048" y="1786533"/>
              <a:ext cx="38956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DALY lost per year per 100,000 persons</a:t>
              </a:r>
              <a:endParaRPr lang="en-US" b="1" dirty="0"/>
            </a:p>
          </p:txBody>
        </p:sp>
        <p:pic>
          <p:nvPicPr>
            <p:cNvPr id="2867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2146" y="2175701"/>
              <a:ext cx="4479486" cy="3155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1381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fr-FR" sz="2800" b="1" dirty="0" smtClean="0">
                <a:solidFill>
                  <a:schemeClr val="accent1"/>
                </a:solidFill>
              </a:rPr>
              <a:t>Conclusions</a:t>
            </a:r>
            <a:endParaRPr lang="en-US" altLang="fr-FR" sz="2800" b="1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507288" cy="504056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Pollutants of interest:</a:t>
            </a:r>
          </a:p>
          <a:p>
            <a:pPr lvl="1"/>
            <a:r>
              <a:rPr lang="en-US" dirty="0"/>
              <a:t>List of 17 pollutants</a:t>
            </a:r>
          </a:p>
          <a:p>
            <a:pPr lvl="1"/>
            <a:r>
              <a:rPr lang="en-US" dirty="0"/>
              <a:t>SVOCs have not been considered here (multiple pathways, adsorption on PM…)</a:t>
            </a:r>
          </a:p>
          <a:p>
            <a:endParaRPr lang="en-US" dirty="0"/>
          </a:p>
          <a:p>
            <a:r>
              <a:rPr lang="en-US" dirty="0"/>
              <a:t>Quantification of IAQ:</a:t>
            </a:r>
          </a:p>
          <a:p>
            <a:pPr lvl="1"/>
            <a:r>
              <a:rPr lang="en-US" dirty="0"/>
              <a:t>Approaches:</a:t>
            </a:r>
          </a:p>
          <a:p>
            <a:pPr lvl="2"/>
            <a:r>
              <a:rPr lang="en-US" dirty="0"/>
              <a:t>ELV-based approach: give a goal to designers, “to stay below the ELV level for each pollutant!”</a:t>
            </a:r>
          </a:p>
          <a:p>
            <a:pPr lvl="2"/>
            <a:r>
              <a:rPr lang="en-US" dirty="0"/>
              <a:t>DALY approach: tool for decision makers, “which pollutant do we need to focus on?”</a:t>
            </a:r>
          </a:p>
          <a:p>
            <a:pPr lvl="1"/>
            <a:r>
              <a:rPr lang="en-US" dirty="0"/>
              <a:t>Short/Long-term effects:</a:t>
            </a:r>
          </a:p>
          <a:p>
            <a:pPr lvl="2"/>
            <a:r>
              <a:rPr lang="en-US" dirty="0"/>
              <a:t>Chronic effects = 1-2 weeks or annual average concentration</a:t>
            </a:r>
          </a:p>
          <a:p>
            <a:pPr lvl="2"/>
            <a:r>
              <a:rPr lang="en-US" dirty="0"/>
              <a:t>Acute effects = 1-2 hours concentration </a:t>
            </a:r>
            <a:r>
              <a:rPr lang="en-US" dirty="0">
                <a:sym typeface="Wingdings" panose="05000000000000000000" pitchFamily="2" charset="2"/>
              </a:rPr>
              <a:t> problem for in-situ measurements</a:t>
            </a:r>
            <a:endParaRPr lang="en-US" dirty="0"/>
          </a:p>
          <a:p>
            <a:endParaRPr lang="en-US" dirty="0"/>
          </a:p>
          <a:p>
            <a:r>
              <a:rPr lang="en-US" dirty="0"/>
              <a:t>Goal of Subtask 1: to come-up with indices to evaluate solutions for a better IAQ in low-energy residential buildings</a:t>
            </a:r>
          </a:p>
          <a:p>
            <a:pPr lvl="1"/>
            <a:r>
              <a:rPr lang="en-US" dirty="0"/>
              <a:t>ELV-based approach: % of reduction of the ELV MAX with % of increase of </a:t>
            </a:r>
            <a:r>
              <a:rPr lang="en-US" dirty="0" err="1"/>
              <a:t>kWh</a:t>
            </a:r>
            <a:r>
              <a:rPr lang="en-US" baseline="-25000" dirty="0" err="1"/>
              <a:t>PE</a:t>
            </a:r>
            <a:r>
              <a:rPr lang="en-US" dirty="0"/>
              <a:t>/m</a:t>
            </a:r>
            <a:r>
              <a:rPr lang="en-US" baseline="30000" dirty="0"/>
              <a:t>2</a:t>
            </a:r>
            <a:r>
              <a:rPr lang="en-US" dirty="0"/>
              <a:t>.year</a:t>
            </a:r>
          </a:p>
          <a:p>
            <a:pPr lvl="1"/>
            <a:r>
              <a:rPr lang="en-US" dirty="0"/>
              <a:t>DALY approach: % of reduction of the DALY SUM with % of increase of </a:t>
            </a:r>
            <a:r>
              <a:rPr lang="en-US" dirty="0" err="1"/>
              <a:t>kWh</a:t>
            </a:r>
            <a:r>
              <a:rPr lang="en-US" baseline="-25000" dirty="0" err="1"/>
              <a:t>PE</a:t>
            </a:r>
            <a:r>
              <a:rPr lang="en-US" dirty="0"/>
              <a:t>/m</a:t>
            </a:r>
            <a:r>
              <a:rPr lang="en-US" baseline="30000" dirty="0"/>
              <a:t>2</a:t>
            </a:r>
            <a:r>
              <a:rPr lang="en-US" dirty="0"/>
              <a:t>.year</a:t>
            </a:r>
          </a:p>
          <a:p>
            <a:pPr lvl="1"/>
            <a:endParaRPr lang="en-US" sz="2000" dirty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89" name="Espace réservé du pied de page 78"/>
          <p:cNvSpPr txBox="1">
            <a:spLocks/>
          </p:cNvSpPr>
          <p:nvPr/>
        </p:nvSpPr>
        <p:spPr>
          <a:xfrm>
            <a:off x="8748464" y="6336173"/>
            <a:ext cx="395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D2C8D3A-4772-4077-A60B-381025597F3E}" type="slidenum">
              <a:rPr lang="en-US" b="1" smtClean="0">
                <a:solidFill>
                  <a:schemeClr val="accent1">
                    <a:lumMod val="75000"/>
                  </a:schemeClr>
                </a:solidFill>
              </a:rPr>
              <a:pPr algn="l"/>
              <a:t>25</a:t>
            </a:fld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07504" y="6236949"/>
            <a:ext cx="8856984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1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fr-FR" sz="2800" b="1" dirty="0" smtClean="0">
                <a:solidFill>
                  <a:schemeClr val="accent1"/>
                </a:solidFill>
              </a:rPr>
              <a:t>ANNEX 68 – Short </a:t>
            </a:r>
            <a:r>
              <a:rPr lang="en-US" altLang="fr-FR" sz="2800" b="1" dirty="0">
                <a:solidFill>
                  <a:schemeClr val="accent1"/>
                </a:solidFill>
              </a:rPr>
              <a:t>list of pollutants of interest</a:t>
            </a:r>
          </a:p>
        </p:txBody>
      </p:sp>
      <p:sp>
        <p:nvSpPr>
          <p:cNvPr id="89" name="Espace réservé du pied de page 78"/>
          <p:cNvSpPr txBox="1">
            <a:spLocks/>
          </p:cNvSpPr>
          <p:nvPr/>
        </p:nvSpPr>
        <p:spPr>
          <a:xfrm>
            <a:off x="8748464" y="6336173"/>
            <a:ext cx="395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D2C8D3A-4772-4077-A60B-381025597F3E}" type="slidenum">
              <a:rPr lang="en-US" b="1" smtClean="0">
                <a:solidFill>
                  <a:schemeClr val="accent1">
                    <a:lumMod val="75000"/>
                  </a:schemeClr>
                </a:solidFill>
              </a:rPr>
              <a:pPr algn="l"/>
              <a:t>26</a:t>
            </a:fld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07504" y="6236949"/>
            <a:ext cx="8856984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391275"/>
              </p:ext>
            </p:extLst>
          </p:nvPr>
        </p:nvGraphicFramePr>
        <p:xfrm>
          <a:off x="251520" y="1196752"/>
          <a:ext cx="8694713" cy="4653141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584176"/>
                <a:gridCol w="2088232"/>
                <a:gridCol w="1393613"/>
                <a:gridCol w="1486707"/>
                <a:gridCol w="2141985"/>
              </a:tblGrid>
              <a:tr h="432048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Chronic effects</a:t>
                      </a:r>
                      <a:endParaRPr lang="en-US" sz="14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Acute effects</a:t>
                      </a:r>
                      <a:endParaRPr lang="en-US" sz="14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baseline="0" noProof="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ELV</a:t>
                      </a:r>
                      <a:endParaRPr lang="en-US" sz="1400" b="1" i="0" u="none" strike="noStrike" noProof="0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baseline="0" noProof="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DALY</a:t>
                      </a:r>
                      <a:endParaRPr lang="en-US" sz="1400" b="1" i="0" u="none" strike="noStrike" noProof="0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baseline="0" noProof="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ELV</a:t>
                      </a:r>
                      <a:endParaRPr lang="en-US" sz="1400" b="1" i="0" u="none" strike="noStrike" noProof="0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baseline="0" noProof="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DALY</a:t>
                      </a:r>
                      <a:endParaRPr lang="en-US" sz="1400" b="1" i="0" u="none" strike="noStrike" noProof="0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PM</a:t>
                      </a:r>
                      <a:r>
                        <a:rPr lang="en-US" sz="1400" b="0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</a:t>
                      </a:r>
                      <a:endParaRPr lang="en-US" sz="1400" b="0" i="0" u="none" strike="noStrike" baseline="-2500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Radon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Ozone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X (WHO for </a:t>
                      </a:r>
                      <a:r>
                        <a:rPr lang="fr-FR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Outdoor</a:t>
                      </a:r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Air)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Formaldehyde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Acrolein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Mold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Nitrogen dioxide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(and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Carbon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monoxide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Benzene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Styrene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Toluene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Hexanal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(LCI)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alpha-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Pinene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Naphthalene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Trichloroethylene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Tetrachloroethylene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1,4-dichlorobenzene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Xylene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153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75005" y="3097483"/>
            <a:ext cx="3749436" cy="33558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75004" y="589731"/>
            <a:ext cx="7061803" cy="29196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oneTexte 2"/>
          <p:cNvSpPr txBox="1"/>
          <p:nvPr/>
        </p:nvSpPr>
        <p:spPr>
          <a:xfrm>
            <a:off x="1075005" y="585127"/>
            <a:ext cx="461665" cy="292422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 smtClean="0"/>
              <a:t>CHRONIC EFFECTS</a:t>
            </a:r>
            <a:endParaRPr lang="en-US" dirty="0"/>
          </a:p>
        </p:txBody>
      </p:sp>
      <p:sp>
        <p:nvSpPr>
          <p:cNvPr id="13" name="ZoneTexte 12"/>
          <p:cNvSpPr txBox="1"/>
          <p:nvPr/>
        </p:nvSpPr>
        <p:spPr>
          <a:xfrm>
            <a:off x="1512072" y="545419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ELV</a:t>
            </a:r>
            <a:endParaRPr lang="en-US" dirty="0"/>
          </a:p>
        </p:txBody>
      </p:sp>
      <p:sp>
        <p:nvSpPr>
          <p:cNvPr id="14" name="ZoneTexte 13"/>
          <p:cNvSpPr txBox="1"/>
          <p:nvPr/>
        </p:nvSpPr>
        <p:spPr>
          <a:xfrm>
            <a:off x="4824440" y="56621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DALY</a:t>
            </a:r>
            <a:endParaRPr lang="en-US" dirty="0"/>
          </a:p>
        </p:txBody>
      </p:sp>
      <p:grpSp>
        <p:nvGrpSpPr>
          <p:cNvPr id="5" name="Groupe 4"/>
          <p:cNvGrpSpPr/>
          <p:nvPr/>
        </p:nvGrpSpPr>
        <p:grpSpPr>
          <a:xfrm>
            <a:off x="1440064" y="557028"/>
            <a:ext cx="3744000" cy="2901764"/>
            <a:chOff x="1440064" y="557028"/>
            <a:chExt cx="3744000" cy="2901764"/>
          </a:xfrm>
        </p:grpSpPr>
        <p:pic>
          <p:nvPicPr>
            <p:cNvPr id="24579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09" b="1471"/>
            <a:stretch/>
          </p:blipFill>
          <p:spPr bwMode="auto">
            <a:xfrm>
              <a:off x="1440064" y="557028"/>
              <a:ext cx="3744000" cy="241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ZoneTexte 16"/>
            <p:cNvSpPr txBox="1"/>
            <p:nvPr/>
          </p:nvSpPr>
          <p:spPr>
            <a:xfrm>
              <a:off x="1512072" y="2997127"/>
              <a:ext cx="3312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Maximal value: </a:t>
              </a:r>
              <a:r>
                <a:rPr lang="en-US" sz="1200" b="1" dirty="0" smtClean="0"/>
                <a:t>2.18</a:t>
              </a:r>
            </a:p>
            <a:p>
              <a:pPr algn="ctr"/>
              <a:r>
                <a:rPr lang="en-US" sz="1200" dirty="0" smtClean="0"/>
                <a:t>Pollutant: </a:t>
              </a:r>
              <a:r>
                <a:rPr lang="en-US" sz="1200" b="1" dirty="0" smtClean="0"/>
                <a:t>FORMALDEHYDE</a:t>
              </a:r>
              <a:endParaRPr lang="en-US" sz="1200" b="1" dirty="0"/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4824440" y="585127"/>
            <a:ext cx="3708000" cy="2873490"/>
            <a:chOff x="4824440" y="585127"/>
            <a:chExt cx="3708000" cy="2873490"/>
          </a:xfrm>
        </p:grpSpPr>
        <p:pic>
          <p:nvPicPr>
            <p:cNvPr id="24581" name="Picture 5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2" b="331"/>
            <a:stretch/>
          </p:blipFill>
          <p:spPr bwMode="auto">
            <a:xfrm>
              <a:off x="4824440" y="585127"/>
              <a:ext cx="3708000" cy="241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ZoneTexte 17"/>
            <p:cNvSpPr txBox="1"/>
            <p:nvPr/>
          </p:nvSpPr>
          <p:spPr>
            <a:xfrm>
              <a:off x="4824440" y="2996952"/>
              <a:ext cx="3312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Total DALY: </a:t>
              </a:r>
              <a:r>
                <a:rPr lang="en-US" sz="1200" b="1" dirty="0" smtClean="0"/>
                <a:t>1283</a:t>
              </a:r>
            </a:p>
            <a:p>
              <a:pPr algn="ctr"/>
              <a:r>
                <a:rPr lang="en-US" sz="1200" dirty="0" smtClean="0"/>
                <a:t>(Total ELV-based DALY: 801)</a:t>
              </a:r>
              <a:endParaRPr lang="en-US" sz="1200" dirty="0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1512072" y="557028"/>
            <a:ext cx="3312368" cy="58963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824440" y="557028"/>
            <a:ext cx="3312368" cy="58963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075004" y="557027"/>
            <a:ext cx="7061804" cy="2952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075004" y="3509357"/>
            <a:ext cx="7061804" cy="29439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ZoneTexte 26"/>
          <p:cNvSpPr txBox="1"/>
          <p:nvPr/>
        </p:nvSpPr>
        <p:spPr>
          <a:xfrm>
            <a:off x="1075004" y="3529105"/>
            <a:ext cx="461665" cy="292422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 smtClean="0"/>
              <a:t>ACUTE EFFECTS</a:t>
            </a:r>
            <a:endParaRPr lang="en-US" dirty="0"/>
          </a:p>
        </p:txBody>
      </p:sp>
      <p:grpSp>
        <p:nvGrpSpPr>
          <p:cNvPr id="9" name="Groupe 8"/>
          <p:cNvGrpSpPr/>
          <p:nvPr/>
        </p:nvGrpSpPr>
        <p:grpSpPr>
          <a:xfrm>
            <a:off x="1368056" y="3489523"/>
            <a:ext cx="3672000" cy="2879252"/>
            <a:chOff x="1368056" y="3489523"/>
            <a:chExt cx="3672000" cy="2879252"/>
          </a:xfrm>
        </p:grpSpPr>
        <p:sp>
          <p:nvSpPr>
            <p:cNvPr id="21" name="ZoneTexte 20"/>
            <p:cNvSpPr txBox="1"/>
            <p:nvPr/>
          </p:nvSpPr>
          <p:spPr>
            <a:xfrm>
              <a:off x="1512072" y="5907110"/>
              <a:ext cx="3312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Maximal value: </a:t>
              </a:r>
              <a:r>
                <a:rPr lang="en-US" sz="1200" b="1" dirty="0" smtClean="0"/>
                <a:t>22.7</a:t>
              </a:r>
              <a:endParaRPr lang="en-US" sz="1200" dirty="0" smtClean="0"/>
            </a:p>
            <a:p>
              <a:pPr algn="ctr"/>
              <a:r>
                <a:rPr lang="en-US" sz="1200" dirty="0"/>
                <a:t>Pollutant: </a:t>
              </a:r>
              <a:r>
                <a:rPr lang="en-US" sz="1200" b="1" dirty="0" smtClean="0"/>
                <a:t>PM2.5</a:t>
              </a:r>
              <a:endParaRPr lang="en-US" sz="1200" b="1" dirty="0"/>
            </a:p>
          </p:txBody>
        </p:sp>
        <p:pic>
          <p:nvPicPr>
            <p:cNvPr id="24578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99" b="1720"/>
            <a:stretch/>
          </p:blipFill>
          <p:spPr bwMode="auto">
            <a:xfrm>
              <a:off x="1368056" y="3489523"/>
              <a:ext cx="3672000" cy="237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8" name="ZoneTexte 27"/>
          <p:cNvSpPr txBox="1"/>
          <p:nvPr/>
        </p:nvSpPr>
        <p:spPr>
          <a:xfrm>
            <a:off x="1512072" y="349692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ELV</a:t>
            </a:r>
            <a:endParaRPr lang="en-US" dirty="0"/>
          </a:p>
        </p:txBody>
      </p:sp>
      <p:sp>
        <p:nvSpPr>
          <p:cNvPr id="22" name="ZoneTexte 21"/>
          <p:cNvSpPr txBox="1"/>
          <p:nvPr/>
        </p:nvSpPr>
        <p:spPr>
          <a:xfrm>
            <a:off x="4860032" y="350100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ENERGY CONSUMPTION</a:t>
            </a:r>
            <a:endParaRPr lang="en-US" dirty="0"/>
          </a:p>
        </p:txBody>
      </p:sp>
      <p:grpSp>
        <p:nvGrpSpPr>
          <p:cNvPr id="10" name="Groupe 9"/>
          <p:cNvGrpSpPr/>
          <p:nvPr/>
        </p:nvGrpSpPr>
        <p:grpSpPr>
          <a:xfrm>
            <a:off x="4932040" y="4149080"/>
            <a:ext cx="3204768" cy="2304256"/>
            <a:chOff x="4932040" y="4149080"/>
            <a:chExt cx="3204768" cy="2304256"/>
          </a:xfrm>
        </p:grpSpPr>
        <p:pic>
          <p:nvPicPr>
            <p:cNvPr id="24582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4149080"/>
              <a:ext cx="1866806" cy="1916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6723216" y="4602786"/>
              <a:ext cx="141359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dirty="0"/>
                <a:t>130 </a:t>
              </a:r>
              <a:r>
                <a:rPr lang="en-US" sz="1200" b="1" dirty="0" err="1"/>
                <a:t>kWh</a:t>
              </a:r>
              <a:r>
                <a:rPr lang="en-US" sz="1200" b="1" baseline="-25000" dirty="0" err="1"/>
                <a:t>pe</a:t>
              </a:r>
              <a:r>
                <a:rPr lang="en-US" sz="1200" b="1" dirty="0"/>
                <a:t>/m</a:t>
              </a:r>
              <a:r>
                <a:rPr lang="en-US" sz="1200" b="1" baseline="30000" dirty="0"/>
                <a:t>2</a:t>
              </a:r>
              <a:r>
                <a:rPr lang="en-US" sz="1200" b="1" dirty="0"/>
                <a:t>.year</a:t>
              </a:r>
              <a:endParaRPr lang="en-US" sz="12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072092" y="6191726"/>
              <a:ext cx="1064715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/>
                <a:t>EN 15217:2007</a:t>
              </a:r>
            </a:p>
          </p:txBody>
        </p:sp>
      </p:grpSp>
      <p:sp>
        <p:nvSpPr>
          <p:cNvPr id="29" name="Titre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fr-FR" sz="2800" b="1" dirty="0" smtClean="0">
                <a:solidFill>
                  <a:schemeClr val="accent1"/>
                </a:solidFill>
              </a:rPr>
              <a:t>Annex68: first draft of a dashboard</a:t>
            </a:r>
            <a:endParaRPr lang="en-US" altLang="fr-FR" sz="2800" b="1" dirty="0">
              <a:solidFill>
                <a:schemeClr val="accent1"/>
              </a:solidFill>
            </a:endParaRPr>
          </a:p>
        </p:txBody>
      </p:sp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0" y="-28803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Espace réservé du pied de page 78"/>
          <p:cNvSpPr txBox="1">
            <a:spLocks/>
          </p:cNvSpPr>
          <p:nvPr/>
        </p:nvSpPr>
        <p:spPr>
          <a:xfrm>
            <a:off x="8748464" y="6336173"/>
            <a:ext cx="395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D2C8D3A-4772-4077-A60B-381025597F3E}" type="slidenum">
              <a:rPr lang="en-US" b="1" smtClean="0">
                <a:solidFill>
                  <a:schemeClr val="accent1">
                    <a:lumMod val="75000"/>
                  </a:schemeClr>
                </a:solidFill>
              </a:rPr>
              <a:pPr algn="l"/>
              <a:t>27</a:t>
            </a:fld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AutoShape 2" descr="Résultat de recherche d'images pour &quot;excel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186" y="5628222"/>
            <a:ext cx="586556" cy="5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845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3218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Questions/Notes from yesterday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Chronic effects: Should we keep the ELV and DALY-based approaches? YES</a:t>
            </a:r>
          </a:p>
          <a:p>
            <a:r>
              <a:rPr lang="en-US" sz="2000" dirty="0" smtClean="0"/>
              <a:t>Acute effects: only (</a:t>
            </a:r>
            <a:r>
              <a:rPr lang="en-US" sz="2000" dirty="0" err="1" smtClean="0"/>
              <a:t>C</a:t>
            </a:r>
            <a:r>
              <a:rPr lang="en-US" sz="2000" baseline="-25000" dirty="0" err="1" smtClean="0"/>
              <a:t>max</a:t>
            </a:r>
            <a:r>
              <a:rPr lang="en-US" sz="2000" dirty="0" smtClean="0"/>
              <a:t>/</a:t>
            </a:r>
            <a:r>
              <a:rPr lang="en-US" sz="2000" dirty="0" err="1" smtClean="0"/>
              <a:t>ELV</a:t>
            </a:r>
            <a:r>
              <a:rPr lang="en-US" sz="2000" baseline="-25000" dirty="0" err="1" smtClean="0"/>
              <a:t>acute</a:t>
            </a:r>
            <a:r>
              <a:rPr lang="en-US" sz="2000" dirty="0" smtClean="0"/>
              <a:t>) or integrated ((µg/m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).h over </a:t>
            </a:r>
            <a:r>
              <a:rPr lang="en-US" sz="2000" dirty="0" err="1" smtClean="0"/>
              <a:t>ELV</a:t>
            </a:r>
            <a:r>
              <a:rPr lang="en-US" sz="2000" baseline="-25000" dirty="0" err="1" smtClean="0"/>
              <a:t>acute</a:t>
            </a:r>
            <a:r>
              <a:rPr lang="en-US" sz="2000" dirty="0" smtClean="0"/>
              <a:t>?</a:t>
            </a:r>
          </a:p>
          <a:p>
            <a:pPr lvl="1"/>
            <a:r>
              <a:rPr lang="en-US" sz="1600" dirty="0" smtClean="0"/>
              <a:t>With normalization</a:t>
            </a:r>
          </a:p>
          <a:p>
            <a:pPr lvl="1"/>
            <a:r>
              <a:rPr lang="en-US" sz="1600" dirty="0" smtClean="0"/>
              <a:t>Or Frequency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To be included:</a:t>
            </a:r>
          </a:p>
          <a:p>
            <a:pPr lvl="1"/>
            <a:r>
              <a:rPr lang="en-US" sz="1600" dirty="0" smtClean="0"/>
              <a:t>Definition of low-energy building (based on </a:t>
            </a:r>
            <a:r>
              <a:rPr lang="en-US" sz="1600" dirty="0" err="1" smtClean="0"/>
              <a:t>iso</a:t>
            </a:r>
            <a:r>
              <a:rPr lang="en-US" sz="1600" dirty="0" smtClean="0"/>
              <a:t> definition)</a:t>
            </a:r>
          </a:p>
          <a:p>
            <a:pPr lvl="1"/>
            <a:r>
              <a:rPr lang="en-US" sz="1600" dirty="0"/>
              <a:t>Selected pollutants are based on prioritization scheme of OCCUPIED </a:t>
            </a:r>
            <a:r>
              <a:rPr lang="en-US" sz="1600" dirty="0" smtClean="0"/>
              <a:t>buildings</a:t>
            </a:r>
          </a:p>
          <a:p>
            <a:pPr lvl="1"/>
            <a:r>
              <a:rPr lang="en-US" sz="1600" dirty="0"/>
              <a:t>Final </a:t>
            </a:r>
            <a:r>
              <a:rPr lang="en-US" sz="1600" dirty="0" smtClean="0"/>
              <a:t>representation: </a:t>
            </a:r>
            <a:r>
              <a:rPr lang="en-US" sz="1600" dirty="0"/>
              <a:t>IIAQ/</a:t>
            </a:r>
            <a:r>
              <a:rPr lang="en-US" sz="1600" dirty="0" err="1"/>
              <a:t>IIAQRef</a:t>
            </a:r>
            <a:r>
              <a:rPr lang="en-US" sz="1600" dirty="0"/>
              <a:t> versus </a:t>
            </a:r>
            <a:r>
              <a:rPr lang="en-US" sz="1600" dirty="0" smtClean="0"/>
              <a:t>Energy/</a:t>
            </a:r>
            <a:r>
              <a:rPr lang="en-US" sz="1600" dirty="0" err="1" smtClean="0"/>
              <a:t>EnergyRef</a:t>
            </a:r>
            <a:endParaRPr lang="en-US" sz="16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11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fr-FR" sz="3600" b="1" dirty="0">
                <a:solidFill>
                  <a:schemeClr val="accent1"/>
                </a:solidFill>
              </a:rPr>
              <a:t>Indoor Air Pollutants</a:t>
            </a:r>
          </a:p>
        </p:txBody>
      </p:sp>
      <p:sp>
        <p:nvSpPr>
          <p:cNvPr id="89" name="Espace réservé du pied de page 78"/>
          <p:cNvSpPr txBox="1">
            <a:spLocks/>
          </p:cNvSpPr>
          <p:nvPr/>
        </p:nvSpPr>
        <p:spPr>
          <a:xfrm>
            <a:off x="8748464" y="6336173"/>
            <a:ext cx="395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D2C8D3A-4772-4077-A60B-381025597F3E}" type="slidenum">
              <a:rPr lang="en-US" b="1" smtClean="0">
                <a:solidFill>
                  <a:schemeClr val="accent1">
                    <a:lumMod val="75000"/>
                  </a:schemeClr>
                </a:solidFill>
              </a:rPr>
              <a:pPr algn="l"/>
              <a:t>3</a:t>
            </a:fld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07504" y="6236949"/>
            <a:ext cx="8856984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e 50"/>
          <p:cNvGrpSpPr/>
          <p:nvPr/>
        </p:nvGrpSpPr>
        <p:grpSpPr>
          <a:xfrm>
            <a:off x="888352" y="5589240"/>
            <a:ext cx="7522760" cy="646331"/>
            <a:chOff x="1113020" y="5537139"/>
            <a:chExt cx="7522760" cy="646331"/>
          </a:xfrm>
        </p:grpSpPr>
        <p:sp>
          <p:nvSpPr>
            <p:cNvPr id="4" name="ZoneTexte 3"/>
            <p:cNvSpPr txBox="1"/>
            <p:nvPr/>
          </p:nvSpPr>
          <p:spPr>
            <a:xfrm>
              <a:off x="1562690" y="5537139"/>
              <a:ext cx="70730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schemeClr val="accent2"/>
                  </a:solidFill>
                </a:rPr>
                <a:t>Identifying </a:t>
              </a:r>
              <a:r>
                <a:rPr lang="en-US" dirty="0">
                  <a:solidFill>
                    <a:schemeClr val="accent2"/>
                  </a:solidFill>
                </a:rPr>
                <a:t>pollutants </a:t>
              </a:r>
              <a:r>
                <a:rPr lang="en-US" dirty="0" smtClean="0">
                  <a:solidFill>
                    <a:schemeClr val="accent2"/>
                  </a:solidFill>
                </a:rPr>
                <a:t>of interest for (low-energy) </a:t>
              </a:r>
              <a:r>
                <a:rPr lang="en-US" b="1" dirty="0" smtClean="0">
                  <a:solidFill>
                    <a:schemeClr val="accent2"/>
                  </a:solidFill>
                </a:rPr>
                <a:t>residential </a:t>
              </a:r>
              <a:r>
                <a:rPr lang="en-US" b="1" dirty="0">
                  <a:solidFill>
                    <a:schemeClr val="accent2"/>
                  </a:solidFill>
                </a:rPr>
                <a:t>buildings </a:t>
              </a:r>
              <a:endParaRPr lang="en-US" b="1" dirty="0" smtClean="0">
                <a:solidFill>
                  <a:schemeClr val="accent2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schemeClr val="accent2"/>
                  </a:solidFill>
                </a:rPr>
                <a:t>Providing </a:t>
              </a:r>
              <a:r>
                <a:rPr lang="en-US" dirty="0">
                  <a:solidFill>
                    <a:schemeClr val="accent2"/>
                  </a:solidFill>
                </a:rPr>
                <a:t>a way to quantify the IAQ based on </a:t>
              </a:r>
              <a:r>
                <a:rPr lang="en-US" dirty="0" smtClean="0">
                  <a:solidFill>
                    <a:schemeClr val="accent2"/>
                  </a:solidFill>
                </a:rPr>
                <a:t>the selected </a:t>
              </a:r>
              <a:r>
                <a:rPr lang="en-US" dirty="0">
                  <a:solidFill>
                    <a:schemeClr val="accent2"/>
                  </a:solidFill>
                </a:rPr>
                <a:t>pollutants</a:t>
              </a:r>
              <a:endParaRPr lang="en-US" b="1" dirty="0">
                <a:solidFill>
                  <a:schemeClr val="accent2"/>
                </a:solidFill>
              </a:endParaRPr>
            </a:p>
          </p:txBody>
        </p:sp>
        <p:sp>
          <p:nvSpPr>
            <p:cNvPr id="5" name="Flèche droite 4"/>
            <p:cNvSpPr/>
            <p:nvPr/>
          </p:nvSpPr>
          <p:spPr>
            <a:xfrm>
              <a:off x="1113020" y="5692179"/>
              <a:ext cx="409006" cy="288032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e 54"/>
          <p:cNvGrpSpPr/>
          <p:nvPr/>
        </p:nvGrpSpPr>
        <p:grpSpPr>
          <a:xfrm>
            <a:off x="683568" y="980729"/>
            <a:ext cx="7825353" cy="4536504"/>
            <a:chOff x="395536" y="735198"/>
            <a:chExt cx="8280920" cy="4844752"/>
          </a:xfrm>
        </p:grpSpPr>
        <p:grpSp>
          <p:nvGrpSpPr>
            <p:cNvPr id="3" name="Groupe 2"/>
            <p:cNvGrpSpPr>
              <a:grpSpLocks noChangeAspect="1"/>
            </p:cNvGrpSpPr>
            <p:nvPr/>
          </p:nvGrpSpPr>
          <p:grpSpPr>
            <a:xfrm>
              <a:off x="987617" y="796124"/>
              <a:ext cx="7423495" cy="4711816"/>
              <a:chOff x="104775" y="641648"/>
              <a:chExt cx="8943975" cy="5676887"/>
            </a:xfrm>
          </p:grpSpPr>
          <p:sp>
            <p:nvSpPr>
              <p:cNvPr id="7" name="Oval 3"/>
              <p:cNvSpPr>
                <a:spLocks noChangeArrowheads="1"/>
              </p:cNvSpPr>
              <p:nvPr/>
            </p:nvSpPr>
            <p:spPr bwMode="auto">
              <a:xfrm>
                <a:off x="104775" y="3266063"/>
                <a:ext cx="2451001" cy="2325111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" name="Oval 6"/>
              <p:cNvSpPr>
                <a:spLocks noChangeArrowheads="1"/>
              </p:cNvSpPr>
              <p:nvPr/>
            </p:nvSpPr>
            <p:spPr bwMode="auto">
              <a:xfrm>
                <a:off x="417823" y="2078038"/>
                <a:ext cx="1639577" cy="1610655"/>
              </a:xfrm>
              <a:prstGeom prst="ellipse">
                <a:avLst/>
              </a:prstGeom>
              <a:solidFill>
                <a:srgbClr val="FFC000"/>
              </a:solidFill>
              <a:ln w="9525">
                <a:noFill/>
                <a:round/>
                <a:headEnd/>
                <a:tailEnd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" name="Text Box 7"/>
              <p:cNvSpPr txBox="1">
                <a:spLocks noChangeArrowheads="1"/>
              </p:cNvSpPr>
              <p:nvPr/>
            </p:nvSpPr>
            <p:spPr bwMode="auto">
              <a:xfrm>
                <a:off x="564022" y="2187932"/>
                <a:ext cx="1294378" cy="6303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Inorganic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Compounds</a:t>
                </a:r>
                <a:endParaRPr kumimoji="0" lang="en-US" sz="1400" b="1" i="0" u="none" strike="noStrike" kern="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" name="Text Box 8"/>
              <p:cNvSpPr txBox="1">
                <a:spLocks noChangeArrowheads="1"/>
              </p:cNvSpPr>
              <p:nvPr/>
            </p:nvSpPr>
            <p:spPr bwMode="auto">
              <a:xfrm>
                <a:off x="556163" y="2749822"/>
                <a:ext cx="1377425" cy="8899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CO, NO, NO</a:t>
                </a:r>
                <a:r>
                  <a:rPr kumimoji="0" lang="fr-FR" sz="1400" b="0" i="0" u="none" strike="noStrike" kern="0" cap="none" spc="0" normalizeH="0" baseline="-2500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2</a:t>
                </a:r>
                <a:r>
                  <a:rPr kumimoji="0" lang="fr-FR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,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O</a:t>
                </a:r>
                <a:r>
                  <a:rPr kumimoji="0" lang="fr-FR" sz="1400" b="0" i="0" u="none" strike="noStrike" kern="0" cap="none" spc="0" normalizeH="0" baseline="-2500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3</a:t>
                </a:r>
                <a:r>
                  <a:rPr kumimoji="0" lang="fr-FR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, SO</a:t>
                </a:r>
                <a:r>
                  <a:rPr kumimoji="0" lang="fr-FR" sz="1400" b="0" i="0" u="none" strike="noStrike" kern="0" cap="none" spc="0" normalizeH="0" baseline="-2500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2</a:t>
                </a:r>
                <a:r>
                  <a:rPr kumimoji="0" lang="fr-FR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, NH</a:t>
                </a:r>
                <a:r>
                  <a:rPr kumimoji="0" lang="fr-FR" sz="1400" b="0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3</a:t>
                </a:r>
                <a:endParaRPr kumimoji="0" lang="fr-FR" sz="1400" b="0" i="0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…</a:t>
                </a:r>
              </a:p>
            </p:txBody>
          </p:sp>
          <p:grpSp>
            <p:nvGrpSpPr>
              <p:cNvPr id="11" name="Groupe 10"/>
              <p:cNvGrpSpPr/>
              <p:nvPr/>
            </p:nvGrpSpPr>
            <p:grpSpPr>
              <a:xfrm>
                <a:off x="1835696" y="3565376"/>
                <a:ext cx="1524000" cy="1447800"/>
                <a:chOff x="2057400" y="3533775"/>
                <a:chExt cx="1524000" cy="1447800"/>
              </a:xfrm>
            </p:grpSpPr>
            <p:sp>
              <p:nvSpPr>
                <p:cNvPr id="12" name="Oval 9"/>
                <p:cNvSpPr>
                  <a:spLocks noChangeArrowheads="1"/>
                </p:cNvSpPr>
                <p:nvPr/>
              </p:nvSpPr>
              <p:spPr bwMode="auto">
                <a:xfrm>
                  <a:off x="2057400" y="3533775"/>
                  <a:ext cx="1524000" cy="1447800"/>
                </a:xfrm>
                <a:prstGeom prst="ellipse">
                  <a:avLst/>
                </a:prstGeom>
                <a:solidFill>
                  <a:srgbClr val="FFC000"/>
                </a:solidFill>
                <a:ln w="9525">
                  <a:noFill/>
                  <a:round/>
                  <a:headEnd/>
                  <a:tailEnd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533900" y="4078728"/>
                  <a:ext cx="610687" cy="3708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4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rPr>
                    <a:t>VOC</a:t>
                  </a:r>
                  <a:endParaRPr kumimoji="0" lang="fr-FR" sz="1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4" name="Groupe 13"/>
              <p:cNvGrpSpPr/>
              <p:nvPr/>
            </p:nvGrpSpPr>
            <p:grpSpPr>
              <a:xfrm>
                <a:off x="348615" y="4700587"/>
                <a:ext cx="1271057" cy="1207504"/>
                <a:chOff x="447675" y="4895850"/>
                <a:chExt cx="1524000" cy="1447800"/>
              </a:xfrm>
            </p:grpSpPr>
            <p:sp>
              <p:nvSpPr>
                <p:cNvPr id="15" name="Oval 11"/>
                <p:cNvSpPr>
                  <a:spLocks noChangeArrowheads="1"/>
                </p:cNvSpPr>
                <p:nvPr/>
              </p:nvSpPr>
              <p:spPr bwMode="auto">
                <a:xfrm>
                  <a:off x="447675" y="4895850"/>
                  <a:ext cx="1524000" cy="1447800"/>
                </a:xfrm>
                <a:prstGeom prst="ellipse">
                  <a:avLst/>
                </a:prstGeom>
                <a:solidFill>
                  <a:srgbClr val="FFC000"/>
                </a:solidFill>
                <a:ln w="9525">
                  <a:noFill/>
                  <a:round/>
                  <a:headEnd/>
                  <a:tailEnd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txBody>
                <a:bodyPr wrap="none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1065927" y="5133975"/>
                  <a:ext cx="266859" cy="4446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804601" y="5397917"/>
                  <a:ext cx="956834" cy="4446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rPr>
                    <a:t>Radon</a:t>
                  </a:r>
                </a:p>
              </p:txBody>
            </p:sp>
          </p:grpSp>
          <p:sp>
            <p:nvSpPr>
              <p:cNvPr id="18" name="Oval 14"/>
              <p:cNvSpPr>
                <a:spLocks noChangeArrowheads="1"/>
              </p:cNvSpPr>
              <p:nvPr/>
            </p:nvSpPr>
            <p:spPr bwMode="auto">
              <a:xfrm>
                <a:off x="4392757" y="4184935"/>
                <a:ext cx="2209800" cy="21336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" name="Oval 18"/>
              <p:cNvSpPr>
                <a:spLocks noChangeArrowheads="1"/>
              </p:cNvSpPr>
              <p:nvPr/>
            </p:nvSpPr>
            <p:spPr bwMode="auto">
              <a:xfrm>
                <a:off x="6212962" y="4562065"/>
                <a:ext cx="1321457" cy="1295611"/>
              </a:xfrm>
              <a:prstGeom prst="ellipse">
                <a:avLst/>
              </a:prstGeom>
              <a:solidFill>
                <a:srgbClr val="FFC000"/>
              </a:solidFill>
              <a:ln w="9525">
                <a:noFill/>
                <a:round/>
                <a:headEnd/>
                <a:tailEnd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Text Box 19"/>
              <p:cNvSpPr txBox="1">
                <a:spLocks noChangeArrowheads="1"/>
              </p:cNvSpPr>
              <p:nvPr/>
            </p:nvSpPr>
            <p:spPr bwMode="auto">
              <a:xfrm>
                <a:off x="6469068" y="5023135"/>
                <a:ext cx="784506" cy="3708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Molds</a:t>
                </a:r>
                <a:endPara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" name="Oval 21"/>
              <p:cNvSpPr>
                <a:spLocks noChangeArrowheads="1"/>
              </p:cNvSpPr>
              <p:nvPr/>
            </p:nvSpPr>
            <p:spPr bwMode="auto">
              <a:xfrm>
                <a:off x="5235149" y="3344614"/>
                <a:ext cx="1301849" cy="1288926"/>
              </a:xfrm>
              <a:prstGeom prst="ellipse">
                <a:avLst/>
              </a:prstGeom>
              <a:solidFill>
                <a:srgbClr val="FFC000"/>
              </a:solidFill>
              <a:ln w="9525">
                <a:noFill/>
                <a:round/>
                <a:headEnd/>
                <a:tailEnd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" name="Text Box 22"/>
              <p:cNvSpPr txBox="1">
                <a:spLocks noChangeArrowheads="1"/>
              </p:cNvSpPr>
              <p:nvPr/>
            </p:nvSpPr>
            <p:spPr bwMode="auto">
              <a:xfrm>
                <a:off x="5362030" y="3527710"/>
                <a:ext cx="1004679" cy="8899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Viruses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&amp;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bacteria</a:t>
                </a:r>
                <a:endParaRPr kumimoji="0" lang="en-US" sz="1400" b="1" i="0" u="none" strike="noStrike" kern="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Text Box 25"/>
              <p:cNvSpPr txBox="1">
                <a:spLocks noChangeArrowheads="1"/>
              </p:cNvSpPr>
              <p:nvPr/>
            </p:nvSpPr>
            <p:spPr bwMode="auto">
              <a:xfrm>
                <a:off x="7641902" y="2967038"/>
                <a:ext cx="1276997" cy="6303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Particules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métalliques</a:t>
                </a:r>
                <a:endPara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Text Box 26"/>
              <p:cNvSpPr txBox="1">
                <a:spLocks noChangeArrowheads="1"/>
              </p:cNvSpPr>
              <p:nvPr/>
            </p:nvSpPr>
            <p:spPr bwMode="auto">
              <a:xfrm>
                <a:off x="7697420" y="3506788"/>
                <a:ext cx="1143734" cy="6303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Pb, Cu, Se,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Cr, </a:t>
                </a:r>
                <a:r>
                  <a:rPr kumimoji="0" lang="fr-FR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As, Cd</a:t>
                </a:r>
                <a:endParaRPr kumimoji="0" lang="fr-FR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Oval 28"/>
              <p:cNvSpPr>
                <a:spLocks noChangeArrowheads="1"/>
              </p:cNvSpPr>
              <p:nvPr/>
            </p:nvSpPr>
            <p:spPr bwMode="auto">
              <a:xfrm>
                <a:off x="3764690" y="4093480"/>
                <a:ext cx="1319200" cy="1301130"/>
              </a:xfrm>
              <a:prstGeom prst="ellipse">
                <a:avLst/>
              </a:prstGeom>
              <a:solidFill>
                <a:srgbClr val="FFC000"/>
              </a:solidFill>
              <a:ln w="9525">
                <a:noFill/>
                <a:round/>
                <a:headEnd/>
                <a:tailEnd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Text Box 29"/>
              <p:cNvSpPr txBox="1">
                <a:spLocks noChangeArrowheads="1"/>
              </p:cNvSpPr>
              <p:nvPr/>
            </p:nvSpPr>
            <p:spPr bwMode="auto">
              <a:xfrm>
                <a:off x="3874221" y="4322192"/>
                <a:ext cx="1060686" cy="3708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Allergens</a:t>
                </a:r>
                <a:endParaRPr kumimoji="0" lang="en-US" sz="1400" b="1" i="0" u="none" strike="noStrike" kern="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Text Box 30"/>
              <p:cNvSpPr txBox="1">
                <a:spLocks noChangeArrowheads="1"/>
              </p:cNvSpPr>
              <p:nvPr/>
            </p:nvSpPr>
            <p:spPr bwMode="auto">
              <a:xfrm>
                <a:off x="3932359" y="4601592"/>
                <a:ext cx="958327" cy="5525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Pollens,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mites,</a:t>
                </a:r>
                <a:endParaRPr kumimoji="0" lang="en-US" sz="1400" b="0" i="0" u="none" strike="noStrike" kern="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" name="Text Box 31"/>
              <p:cNvSpPr txBox="1">
                <a:spLocks noChangeArrowheads="1"/>
              </p:cNvSpPr>
              <p:nvPr/>
            </p:nvSpPr>
            <p:spPr bwMode="auto">
              <a:xfrm>
                <a:off x="4232928" y="4917505"/>
                <a:ext cx="384721" cy="3708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...</a:t>
                </a:r>
              </a:p>
            </p:txBody>
          </p:sp>
          <p:sp>
            <p:nvSpPr>
              <p:cNvPr id="29" name="Text Box 32"/>
              <p:cNvSpPr txBox="1">
                <a:spLocks noChangeArrowheads="1"/>
              </p:cNvSpPr>
              <p:nvPr/>
            </p:nvSpPr>
            <p:spPr bwMode="auto">
              <a:xfrm>
                <a:off x="371475" y="3937382"/>
                <a:ext cx="1593931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Gaseous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Pollutants</a:t>
                </a:r>
                <a:endParaRPr kumimoji="0" lang="en-US" sz="1400" b="1" i="0" u="none" strike="noStrike" kern="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30" name="Groupe 29"/>
              <p:cNvGrpSpPr/>
              <p:nvPr/>
            </p:nvGrpSpPr>
            <p:grpSpPr>
              <a:xfrm>
                <a:off x="3186801" y="1649822"/>
                <a:ext cx="2033271" cy="1707170"/>
                <a:chOff x="3222805" y="1469802"/>
                <a:chExt cx="2033271" cy="1707170"/>
              </a:xfrm>
            </p:grpSpPr>
            <p:sp>
              <p:nvSpPr>
                <p:cNvPr id="31" name="Oval 34"/>
                <p:cNvSpPr>
                  <a:spLocks noChangeArrowheads="1"/>
                </p:cNvSpPr>
                <p:nvPr/>
              </p:nvSpPr>
              <p:spPr bwMode="auto">
                <a:xfrm>
                  <a:off x="3347864" y="1469802"/>
                  <a:ext cx="1751893" cy="1707170"/>
                </a:xfrm>
                <a:prstGeom prst="ellipse">
                  <a:avLst/>
                </a:prstGeom>
                <a:solidFill>
                  <a:srgbClr val="92D050"/>
                </a:solidFill>
                <a:ln w="9525">
                  <a:noFill/>
                  <a:round/>
                  <a:headEnd/>
                  <a:tailEnd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txBody>
                <a:bodyPr wrap="none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3867286" y="1728741"/>
                  <a:ext cx="713047" cy="3708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4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rPr>
                    <a:t>SVOC</a:t>
                  </a:r>
                  <a:endParaRPr kumimoji="0" lang="fr-FR" sz="1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3222805" y="2144394"/>
                  <a:ext cx="2033271" cy="7342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rPr>
                    <a:t>Pesticides, PAH,</a:t>
                  </a:r>
                </a:p>
                <a:p>
                  <a:pPr lvl="0" algn="ctr">
                    <a:lnSpc>
                      <a:spcPct val="80000"/>
                    </a:lnSpc>
                    <a:defRPr/>
                  </a:pPr>
                  <a:r>
                    <a:rPr lang="en-US" sz="1400" kern="0" dirty="0">
                      <a:solidFill>
                        <a:sysClr val="windowText" lastClr="000000"/>
                      </a:solidFill>
                    </a:rPr>
                    <a:t>phthalate </a:t>
                  </a:r>
                  <a:endParaRPr kumimoji="0" lang="en-US" sz="1400" b="0" i="0" u="none" strike="noStrike" kern="0" cap="none" spc="0" normalizeH="0" baseline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rPr>
                    <a:t>…</a:t>
                  </a:r>
                  <a:endParaRPr kumimoji="0" lang="fr-FR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34" name="Text Box 38"/>
              <p:cNvSpPr txBox="1">
                <a:spLocks noChangeArrowheads="1"/>
              </p:cNvSpPr>
              <p:nvPr/>
            </p:nvSpPr>
            <p:spPr bwMode="auto">
              <a:xfrm>
                <a:off x="4740932" y="4993580"/>
                <a:ext cx="1497525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Bio-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contaminants</a:t>
                </a:r>
              </a:p>
            </p:txBody>
          </p:sp>
          <p:sp>
            <p:nvSpPr>
              <p:cNvPr id="35" name="AutoShape 39"/>
              <p:cNvSpPr>
                <a:spLocks noChangeArrowheads="1"/>
              </p:cNvSpPr>
              <p:nvPr/>
            </p:nvSpPr>
            <p:spPr bwMode="auto">
              <a:xfrm rot="18566256">
                <a:off x="3078250" y="3184833"/>
                <a:ext cx="528565" cy="483806"/>
              </a:xfrm>
              <a:prstGeom prst="leftArrow">
                <a:avLst>
                  <a:gd name="adj1" fmla="val 50000"/>
                  <a:gd name="adj2" fmla="val 30000"/>
                </a:avLst>
              </a:prstGeom>
              <a:noFill/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AutoShape 40"/>
              <p:cNvSpPr>
                <a:spLocks noChangeArrowheads="1"/>
              </p:cNvSpPr>
              <p:nvPr/>
            </p:nvSpPr>
            <p:spPr bwMode="auto">
              <a:xfrm>
                <a:off x="5162550" y="2251720"/>
                <a:ext cx="552450" cy="457200"/>
              </a:xfrm>
              <a:prstGeom prst="rightArrow">
                <a:avLst>
                  <a:gd name="adj1" fmla="val 50000"/>
                  <a:gd name="adj2" fmla="val 37500"/>
                </a:avLst>
              </a:prstGeom>
              <a:noFill/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37" name="Groupe 36"/>
              <p:cNvGrpSpPr/>
              <p:nvPr/>
            </p:nvGrpSpPr>
            <p:grpSpPr>
              <a:xfrm>
                <a:off x="5791200" y="641648"/>
                <a:ext cx="3257550" cy="3802062"/>
                <a:chOff x="5791200" y="484188"/>
                <a:chExt cx="3257550" cy="3802062"/>
              </a:xfrm>
            </p:grpSpPr>
            <p:grpSp>
              <p:nvGrpSpPr>
                <p:cNvPr id="38" name="Groupe 37"/>
                <p:cNvGrpSpPr/>
                <p:nvPr/>
              </p:nvGrpSpPr>
              <p:grpSpPr>
                <a:xfrm>
                  <a:off x="6667500" y="1019175"/>
                  <a:ext cx="2286000" cy="2292350"/>
                  <a:chOff x="6667500" y="1019175"/>
                  <a:chExt cx="2286000" cy="2292350"/>
                </a:xfrm>
              </p:grpSpPr>
              <p:sp>
                <p:nvSpPr>
                  <p:cNvPr id="49" name="Oval 2"/>
                  <p:cNvSpPr>
                    <a:spLocks noChangeArrowheads="1"/>
                  </p:cNvSpPr>
                  <p:nvPr/>
                </p:nvSpPr>
                <p:spPr bwMode="auto">
                  <a:xfrm>
                    <a:off x="6667500" y="1019175"/>
                    <a:ext cx="2286000" cy="2292350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blurRad="107950" dist="12700" dir="5400000" algn="ctr">
                      <a:srgbClr val="000000"/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soft" dir="t">
                      <a:rot lat="0" lon="0" rev="0"/>
                    </a:lightRig>
                  </a:scene3d>
                  <a:sp3d contourW="44450" prstMaterial="matte">
                    <a:bevelT w="63500" h="63500" prst="artDeco"/>
                    <a:contourClr>
                      <a:srgbClr val="FFFFFF"/>
                    </a:contourClr>
                  </a:sp3d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4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0" name="Text Box 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772701" y="1953254"/>
                    <a:ext cx="527640" cy="37081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r-FR" sz="14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rPr>
                      <a:t>PM</a:t>
                    </a:r>
                    <a:endParaRPr kumimoji="0" lang="fr-FR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39" name="Groupe 38"/>
                <p:cNvGrpSpPr/>
                <p:nvPr/>
              </p:nvGrpSpPr>
              <p:grpSpPr>
                <a:xfrm>
                  <a:off x="5791200" y="1581150"/>
                  <a:ext cx="1524000" cy="1524000"/>
                  <a:chOff x="5791200" y="1581150"/>
                  <a:chExt cx="1524000" cy="1524000"/>
                </a:xfrm>
              </p:grpSpPr>
              <p:sp>
                <p:nvSpPr>
                  <p:cNvPr id="47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5791200" y="1581150"/>
                    <a:ext cx="1524000" cy="1524000"/>
                  </a:xfrm>
                  <a:prstGeom prst="ellipse">
                    <a:avLst/>
                  </a:prstGeom>
                  <a:solidFill>
                    <a:srgbClr val="FFC000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blurRad="107950" dist="12700" dir="5400000" algn="ctr">
                      <a:srgbClr val="000000"/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soft" dir="t">
                      <a:rot lat="0" lon="0" rev="0"/>
                    </a:lightRig>
                  </a:scene3d>
                  <a:sp3d contourW="44450" prstMaterial="matte">
                    <a:bevelT w="63500" h="63500" prst="artDeco"/>
                    <a:contourClr>
                      <a:srgbClr val="FFFFFF"/>
                    </a:contourClr>
                  </a:sp3d>
                </p:spPr>
                <p:txBody>
                  <a:bodyPr wrap="none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4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8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990092" y="1912938"/>
                    <a:ext cx="1116696" cy="88995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rPr>
                      <a:t>Organic &amp;</a:t>
                    </a:r>
                  </a:p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rPr>
                      <a:t>Mineral</a:t>
                    </a:r>
                  </a:p>
                  <a:p>
                    <a:pPr lvl="0" algn="ctr">
                      <a:defRPr/>
                    </a:pPr>
                    <a:r>
                      <a:rPr lang="en-US" sz="1400" b="1" kern="0" dirty="0" smtClean="0">
                        <a:solidFill>
                          <a:sysClr val="windowText" lastClr="000000"/>
                        </a:solidFill>
                      </a:rPr>
                      <a:t>Particles</a:t>
                    </a:r>
                    <a:endPara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40" name="Groupe 39"/>
                <p:cNvGrpSpPr/>
                <p:nvPr/>
              </p:nvGrpSpPr>
              <p:grpSpPr>
                <a:xfrm>
                  <a:off x="7305675" y="484188"/>
                  <a:ext cx="1143000" cy="1143000"/>
                  <a:chOff x="7305675" y="484188"/>
                  <a:chExt cx="1143000" cy="1143000"/>
                </a:xfrm>
              </p:grpSpPr>
              <p:sp>
                <p:nvSpPr>
                  <p:cNvPr id="45" name="Oval 41"/>
                  <p:cNvSpPr>
                    <a:spLocks noChangeArrowheads="1"/>
                  </p:cNvSpPr>
                  <p:nvPr/>
                </p:nvSpPr>
                <p:spPr bwMode="auto">
                  <a:xfrm>
                    <a:off x="7305675" y="484188"/>
                    <a:ext cx="1143000" cy="1143000"/>
                  </a:xfrm>
                  <a:prstGeom prst="ellipse">
                    <a:avLst/>
                  </a:prstGeom>
                  <a:solidFill>
                    <a:srgbClr val="FFC000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blurRad="107950" dist="12700" dir="5400000" algn="ctr">
                      <a:srgbClr val="000000"/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soft" dir="t">
                      <a:rot lat="0" lon="0" rev="0"/>
                    </a:lightRig>
                  </a:scene3d>
                  <a:sp3d contourW="44450" prstMaterial="matte">
                    <a:bevelT w="63500" h="63500" prst="artDeco"/>
                    <a:contourClr>
                      <a:srgbClr val="FFFFFF"/>
                    </a:contourClr>
                  </a:sp3d>
                </p:spPr>
                <p:txBody>
                  <a:bodyPr wrap="none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4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6" name="Text Box 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532932" y="850900"/>
                    <a:ext cx="763263" cy="37081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r-FR" sz="1400" b="1" i="0" u="none" strike="noStrike" kern="0" cap="none" spc="0" normalizeH="0" baseline="0" noProof="0" dirty="0" err="1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rPr>
                      <a:t>Fibers</a:t>
                    </a:r>
                    <a:endParaRPr kumimoji="0" lang="fr-FR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41" name="Groupe 40"/>
                <p:cNvGrpSpPr/>
                <p:nvPr/>
              </p:nvGrpSpPr>
              <p:grpSpPr>
                <a:xfrm>
                  <a:off x="7524750" y="2762250"/>
                  <a:ext cx="1524000" cy="1524000"/>
                  <a:chOff x="7524750" y="2762250"/>
                  <a:chExt cx="1524000" cy="1524000"/>
                </a:xfrm>
              </p:grpSpPr>
              <p:sp>
                <p:nvSpPr>
                  <p:cNvPr id="42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7524750" y="2762250"/>
                    <a:ext cx="1524000" cy="1524000"/>
                  </a:xfrm>
                  <a:prstGeom prst="ellipse">
                    <a:avLst/>
                  </a:prstGeom>
                  <a:solidFill>
                    <a:srgbClr val="FFC000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blurRad="107950" dist="12700" dir="5400000" algn="ctr">
                      <a:srgbClr val="000000"/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soft" dir="t">
                      <a:rot lat="0" lon="0" rev="0"/>
                    </a:lightRig>
                  </a:scene3d>
                  <a:sp3d contourW="44450" prstMaterial="matte">
                    <a:bevelT w="63500" h="63500" prst="artDeco"/>
                    <a:contourClr>
                      <a:srgbClr val="FFFFFF"/>
                    </a:contourClr>
                  </a:sp3d>
                </p:spPr>
                <p:txBody>
                  <a:bodyPr wrap="none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4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3" name="Text 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817129" y="2973964"/>
                    <a:ext cx="1002748" cy="63038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1" i="0" u="none" strike="noStrike" kern="0" cap="none" spc="0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rPr>
                      <a:t>Metallic </a:t>
                    </a:r>
                  </a:p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1" i="0" u="none" strike="noStrike" kern="0" cap="none" spc="0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rPr>
                      <a:t>Particles</a:t>
                    </a:r>
                  </a:p>
                </p:txBody>
              </p:sp>
              <p:sp>
                <p:nvSpPr>
                  <p:cNvPr id="44" name="Text Box 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735520" y="3513714"/>
                    <a:ext cx="1143735" cy="63038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r-F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rPr>
                      <a:t>Pb, Cu, Se,</a:t>
                    </a:r>
                  </a:p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r-F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rPr>
                      <a:t> Cr, </a:t>
                    </a:r>
                    <a:r>
                      <a:rPr kumimoji="0" lang="fr-FR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rPr>
                      <a:t>As, Cd</a:t>
                    </a:r>
                    <a:endParaRPr kumimoji="0" lang="fr-FR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grpSp>
          <p:nvGrpSpPr>
            <p:cNvPr id="52" name="Groupe 51"/>
            <p:cNvGrpSpPr/>
            <p:nvPr/>
          </p:nvGrpSpPr>
          <p:grpSpPr>
            <a:xfrm>
              <a:off x="395536" y="735198"/>
              <a:ext cx="8280920" cy="4844752"/>
              <a:chOff x="395536" y="735198"/>
              <a:chExt cx="8280920" cy="4844752"/>
            </a:xfrm>
          </p:grpSpPr>
          <p:sp>
            <p:nvSpPr>
              <p:cNvPr id="53" name="Rectangle à coins arrondis 52"/>
              <p:cNvSpPr/>
              <p:nvPr/>
            </p:nvSpPr>
            <p:spPr>
              <a:xfrm>
                <a:off x="395536" y="735198"/>
                <a:ext cx="8280920" cy="4844752"/>
              </a:xfrm>
              <a:prstGeom prst="roundRect">
                <a:avLst/>
              </a:prstGeom>
              <a:solidFill>
                <a:schemeClr val="accent1">
                  <a:alpha val="1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ZoneTexte 53"/>
              <p:cNvSpPr txBox="1"/>
              <p:nvPr/>
            </p:nvSpPr>
            <p:spPr>
              <a:xfrm>
                <a:off x="851103" y="961995"/>
                <a:ext cx="5694222" cy="3615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chemeClr val="accent1"/>
                    </a:solidFill>
                  </a:rPr>
                  <a:t>INFLUENCING FACTORS: Temperature, humidity, air velocity…</a:t>
                </a:r>
                <a:endParaRPr lang="en-US" sz="1600" b="1" dirty="0">
                  <a:solidFill>
                    <a:schemeClr val="accent1"/>
                  </a:solidFill>
                </a:endParaRPr>
              </a:p>
            </p:txBody>
          </p:sp>
        </p:grpSp>
      </p:grpSp>
      <p:sp>
        <p:nvSpPr>
          <p:cNvPr id="56" name="ZoneTexte 55"/>
          <p:cNvSpPr txBox="1"/>
          <p:nvPr/>
        </p:nvSpPr>
        <p:spPr>
          <a:xfrm>
            <a:off x="107706" y="5703630"/>
            <a:ext cx="816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2"/>
                </a:solidFill>
              </a:rPr>
              <a:t>GOALS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1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Introduction</a:t>
            </a:r>
            <a:endParaRPr lang="en-US" dirty="0"/>
          </a:p>
          <a:p>
            <a:pPr lvl="1"/>
            <a:r>
              <a:rPr lang="en-US" dirty="0" smtClean="0"/>
              <a:t>Objectives </a:t>
            </a:r>
            <a:r>
              <a:rPr lang="en-US" dirty="0"/>
              <a:t>of Subtask </a:t>
            </a:r>
            <a:r>
              <a:rPr lang="en-US" dirty="0" smtClean="0"/>
              <a:t>1</a:t>
            </a:r>
          </a:p>
          <a:p>
            <a:pPr lvl="1"/>
            <a:r>
              <a:rPr lang="en-US" dirty="0" smtClean="0"/>
              <a:t>Outline </a:t>
            </a:r>
            <a:r>
              <a:rPr lang="en-US" dirty="0"/>
              <a:t>of the work of Subtask </a:t>
            </a:r>
            <a:r>
              <a:rPr lang="en-US" dirty="0" smtClean="0"/>
              <a:t>1</a:t>
            </a:r>
            <a:endParaRPr lang="en-US" dirty="0"/>
          </a:p>
          <a:p>
            <a:pPr lvl="1"/>
            <a:r>
              <a:rPr lang="en-US" dirty="0" smtClean="0"/>
              <a:t>Main results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(Pollutants of Indoor Air)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/>
              <a:t>Indoor </a:t>
            </a:r>
            <a:r>
              <a:rPr lang="en-US" dirty="0"/>
              <a:t>air pollution in low-energy residential </a:t>
            </a:r>
            <a:r>
              <a:rPr lang="en-US" dirty="0" smtClean="0"/>
              <a:t>buildings</a:t>
            </a:r>
            <a:endParaRPr lang="en-US" dirty="0"/>
          </a:p>
          <a:p>
            <a:pPr lvl="1"/>
            <a:r>
              <a:rPr lang="en-US" dirty="0" smtClean="0"/>
              <a:t>Current </a:t>
            </a:r>
            <a:r>
              <a:rPr lang="en-US" dirty="0"/>
              <a:t>residential building </a:t>
            </a:r>
            <a:r>
              <a:rPr lang="en-US" dirty="0" smtClean="0"/>
              <a:t>stock</a:t>
            </a:r>
            <a:endParaRPr lang="en-US" dirty="0"/>
          </a:p>
          <a:p>
            <a:pPr lvl="1"/>
            <a:r>
              <a:rPr lang="en-US" dirty="0" smtClean="0"/>
              <a:t>Low-energy </a:t>
            </a:r>
            <a:r>
              <a:rPr lang="en-US" dirty="0"/>
              <a:t>residential </a:t>
            </a:r>
            <a:r>
              <a:rPr lang="en-US" dirty="0" smtClean="0"/>
              <a:t>buildings</a:t>
            </a:r>
            <a:endParaRPr lang="en-US" dirty="0"/>
          </a:p>
          <a:p>
            <a:pPr lvl="1"/>
            <a:r>
              <a:rPr lang="en-US" dirty="0" smtClean="0"/>
              <a:t>Conclusion</a:t>
            </a:r>
            <a:endParaRPr lang="en-US" dirty="0"/>
          </a:p>
          <a:p>
            <a:r>
              <a:rPr lang="en-US" dirty="0" smtClean="0"/>
              <a:t>Indoor </a:t>
            </a:r>
            <a:r>
              <a:rPr lang="en-US" dirty="0"/>
              <a:t>Air Guideline </a:t>
            </a:r>
            <a:r>
              <a:rPr lang="en-US" dirty="0" smtClean="0"/>
              <a:t>Values</a:t>
            </a:r>
          </a:p>
          <a:p>
            <a:r>
              <a:rPr lang="en-US" dirty="0" smtClean="0"/>
              <a:t>Pollutants </a:t>
            </a:r>
            <a:r>
              <a:rPr lang="en-US" dirty="0"/>
              <a:t>of </a:t>
            </a:r>
            <a:r>
              <a:rPr lang="en-US" dirty="0" smtClean="0"/>
              <a:t>concern</a:t>
            </a:r>
          </a:p>
          <a:p>
            <a:r>
              <a:rPr lang="en-US" dirty="0" smtClean="0"/>
              <a:t>IAQ indices</a:t>
            </a:r>
            <a:endParaRPr lang="en-US" dirty="0"/>
          </a:p>
          <a:p>
            <a:pPr lvl="1"/>
            <a:r>
              <a:rPr lang="en-US" dirty="0" smtClean="0"/>
              <a:t>ELV-based indices</a:t>
            </a:r>
            <a:endParaRPr lang="en-US" dirty="0"/>
          </a:p>
          <a:p>
            <a:pPr lvl="1"/>
            <a:r>
              <a:rPr lang="en-US" dirty="0" smtClean="0"/>
              <a:t>DALY approach</a:t>
            </a:r>
            <a:endParaRPr lang="en-US" dirty="0"/>
          </a:p>
          <a:p>
            <a:pPr lvl="2"/>
            <a:r>
              <a:rPr lang="en-US" dirty="0" smtClean="0"/>
              <a:t>IND </a:t>
            </a:r>
            <a:r>
              <a:rPr lang="en-US" dirty="0"/>
              <a:t>method, an approach based on epidemiology data	</a:t>
            </a:r>
          </a:p>
          <a:p>
            <a:pPr lvl="2"/>
            <a:r>
              <a:rPr lang="en-US" dirty="0" smtClean="0"/>
              <a:t>ID </a:t>
            </a:r>
            <a:r>
              <a:rPr lang="en-US" dirty="0"/>
              <a:t>method, an approach based on animal toxicity </a:t>
            </a:r>
            <a:r>
              <a:rPr lang="en-US" dirty="0" smtClean="0"/>
              <a:t>data</a:t>
            </a:r>
          </a:p>
          <a:p>
            <a:pPr lvl="1"/>
            <a:r>
              <a:rPr lang="en-US" dirty="0" err="1" smtClean="0"/>
              <a:t>Agreg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Definition </a:t>
            </a:r>
            <a:r>
              <a:rPr lang="en-US" dirty="0"/>
              <a:t>of </a:t>
            </a:r>
            <a:r>
              <a:rPr lang="en-US" dirty="0" smtClean="0"/>
              <a:t>metric</a:t>
            </a:r>
            <a:endParaRPr lang="en-US" dirty="0"/>
          </a:p>
          <a:p>
            <a:r>
              <a:rPr lang="en-US" dirty="0" smtClean="0"/>
              <a:t>Impact </a:t>
            </a:r>
            <a:r>
              <a:rPr lang="en-US" dirty="0"/>
              <a:t>of metric on energy </a:t>
            </a:r>
            <a:r>
              <a:rPr lang="en-US" dirty="0" smtClean="0"/>
              <a:t>use</a:t>
            </a:r>
            <a:endParaRPr lang="en-US" dirty="0"/>
          </a:p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38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the Report for Subtask 1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en-US" dirty="0" smtClean="0"/>
              <a:t>September 10</a:t>
            </a:r>
            <a:r>
              <a:rPr lang="en-US" baseline="30000" dirty="0" smtClean="0"/>
              <a:t>th</a:t>
            </a:r>
            <a:r>
              <a:rPr lang="en-US" dirty="0" smtClean="0"/>
              <a:t>: it is now!</a:t>
            </a:r>
          </a:p>
          <a:p>
            <a:r>
              <a:rPr lang="en-US" dirty="0" smtClean="0"/>
              <a:t>October 15</a:t>
            </a:r>
            <a:r>
              <a:rPr lang="en-US" baseline="30000" dirty="0" smtClean="0"/>
              <a:t>th</a:t>
            </a:r>
            <a:r>
              <a:rPr lang="en-US" dirty="0" smtClean="0"/>
              <a:t>: Draft report on the </a:t>
            </a:r>
            <a:r>
              <a:rPr lang="en-US" dirty="0" err="1" smtClean="0"/>
              <a:t>Sharepoint</a:t>
            </a:r>
            <a:r>
              <a:rPr lang="en-US" dirty="0" smtClean="0"/>
              <a:t> to be reviewed by all participants (round 1)</a:t>
            </a:r>
          </a:p>
          <a:p>
            <a:r>
              <a:rPr lang="en-US" dirty="0" smtClean="0"/>
              <a:t>November 1</a:t>
            </a:r>
            <a:r>
              <a:rPr lang="en-US" baseline="30000" dirty="0" smtClean="0"/>
              <a:t>st</a:t>
            </a:r>
            <a:r>
              <a:rPr lang="en-US" dirty="0" smtClean="0"/>
              <a:t>: deadline to corrections</a:t>
            </a:r>
          </a:p>
          <a:p>
            <a:r>
              <a:rPr lang="en-US" dirty="0" smtClean="0"/>
              <a:t>November 30</a:t>
            </a:r>
            <a:r>
              <a:rPr lang="en-US" baseline="30000" dirty="0" smtClean="0"/>
              <a:t>th</a:t>
            </a:r>
            <a:r>
              <a:rPr lang="en-US" dirty="0" smtClean="0"/>
              <a:t>: Final draft</a:t>
            </a:r>
            <a:r>
              <a:rPr lang="en-US" dirty="0"/>
              <a:t> on the </a:t>
            </a:r>
            <a:r>
              <a:rPr lang="en-US" dirty="0" err="1"/>
              <a:t>Sharepoint</a:t>
            </a:r>
            <a:r>
              <a:rPr lang="en-US" dirty="0"/>
              <a:t> </a:t>
            </a:r>
            <a:r>
              <a:rPr lang="en-US" dirty="0" smtClean="0"/>
              <a:t>and last corrections (round 2)</a:t>
            </a:r>
          </a:p>
          <a:p>
            <a:r>
              <a:rPr lang="en-US" dirty="0" smtClean="0"/>
              <a:t>December 15</a:t>
            </a:r>
            <a:r>
              <a:rPr lang="en-US" baseline="30000" dirty="0" smtClean="0"/>
              <a:t>th</a:t>
            </a:r>
            <a:r>
              <a:rPr lang="en-US" dirty="0" smtClean="0"/>
              <a:t>: submission of the report</a:t>
            </a:r>
          </a:p>
        </p:txBody>
      </p:sp>
    </p:spTree>
    <p:extLst>
      <p:ext uri="{BB962C8B-B14F-4D97-AF65-F5344CB8AC3E}">
        <p14:creationId xmlns:p14="http://schemas.microsoft.com/office/powerpoint/2010/main" val="124408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fr-FR" sz="3600" b="1" dirty="0" smtClean="0">
                <a:solidFill>
                  <a:schemeClr val="accent1"/>
                </a:solidFill>
              </a:rPr>
              <a:t>Subtask 1 – Work plan</a:t>
            </a:r>
            <a:endParaRPr lang="en-US" sz="3600" dirty="0"/>
          </a:p>
        </p:txBody>
      </p:sp>
      <p:sp>
        <p:nvSpPr>
          <p:cNvPr id="4" name="Espace réservé du pied de page 78"/>
          <p:cNvSpPr txBox="1">
            <a:spLocks/>
          </p:cNvSpPr>
          <p:nvPr/>
        </p:nvSpPr>
        <p:spPr>
          <a:xfrm>
            <a:off x="8748464" y="6336173"/>
            <a:ext cx="395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D2C8D3A-4772-4077-A60B-381025597F3E}" type="slidenum">
              <a:rPr lang="en-US" b="1" smtClean="0">
                <a:solidFill>
                  <a:schemeClr val="accent1">
                    <a:lumMod val="75000"/>
                  </a:schemeClr>
                </a:solidFill>
              </a:rPr>
              <a:pPr algn="l"/>
              <a:t>4</a:t>
            </a:fld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107504" y="6236949"/>
            <a:ext cx="8856984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à coins arrondis 7"/>
          <p:cNvSpPr/>
          <p:nvPr/>
        </p:nvSpPr>
        <p:spPr>
          <a:xfrm>
            <a:off x="323528" y="1412775"/>
            <a:ext cx="5112568" cy="252845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ZoneTexte 15"/>
          <p:cNvSpPr txBox="1"/>
          <p:nvPr/>
        </p:nvSpPr>
        <p:spPr>
          <a:xfrm>
            <a:off x="6262935" y="980728"/>
            <a:ext cx="1642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World, EU, USA, France, Belgium, Japan, China…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536693" y="2276872"/>
            <a:ext cx="286565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Concentration Levels in </a:t>
            </a:r>
            <a:r>
              <a:rPr lang="en-US" b="1" dirty="0" smtClean="0">
                <a:solidFill>
                  <a:schemeClr val="bg1"/>
                </a:solidFill>
              </a:rPr>
              <a:t>Residences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7" name="Rectangle à coins arrondis 26"/>
          <p:cNvSpPr/>
          <p:nvPr/>
        </p:nvSpPr>
        <p:spPr>
          <a:xfrm>
            <a:off x="536693" y="3140968"/>
            <a:ext cx="286565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Exposure </a:t>
            </a:r>
            <a:r>
              <a:rPr lang="en-US" dirty="0"/>
              <a:t>Limit Values (ELV)</a:t>
            </a:r>
          </a:p>
        </p:txBody>
      </p:sp>
      <p:sp>
        <p:nvSpPr>
          <p:cNvPr id="28" name="Rectangle à coins arrondis 27"/>
          <p:cNvSpPr/>
          <p:nvPr/>
        </p:nvSpPr>
        <p:spPr>
          <a:xfrm>
            <a:off x="536693" y="1628800"/>
            <a:ext cx="286565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Previous studies on the</a:t>
            </a:r>
          </a:p>
          <a:p>
            <a:pPr algn="ctr"/>
            <a:r>
              <a:rPr lang="en-US" dirty="0" smtClean="0"/>
              <a:t>prioritization </a:t>
            </a:r>
            <a:r>
              <a:rPr lang="en-US" dirty="0"/>
              <a:t>of Pollutants</a:t>
            </a:r>
          </a:p>
        </p:txBody>
      </p:sp>
      <p:sp>
        <p:nvSpPr>
          <p:cNvPr id="29" name="Rectangle à coins arrondis 28"/>
          <p:cNvSpPr/>
          <p:nvPr/>
        </p:nvSpPr>
        <p:spPr>
          <a:xfrm>
            <a:off x="3505276" y="2276872"/>
            <a:ext cx="1728192" cy="36004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Current building stock</a:t>
            </a:r>
          </a:p>
        </p:txBody>
      </p:sp>
      <p:sp>
        <p:nvSpPr>
          <p:cNvPr id="30" name="Rectangle à coins arrondis 29"/>
          <p:cNvSpPr/>
          <p:nvPr/>
        </p:nvSpPr>
        <p:spPr>
          <a:xfrm>
            <a:off x="3505276" y="2708920"/>
            <a:ext cx="1728192" cy="36004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Low energy buildings</a:t>
            </a:r>
          </a:p>
        </p:txBody>
      </p:sp>
      <p:sp>
        <p:nvSpPr>
          <p:cNvPr id="31" name="Rectangle à coins arrondis 30"/>
          <p:cNvSpPr/>
          <p:nvPr/>
        </p:nvSpPr>
        <p:spPr>
          <a:xfrm>
            <a:off x="6222144" y="2204864"/>
            <a:ext cx="2552253" cy="93610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“SHORT” LIST OF </a:t>
            </a:r>
            <a:r>
              <a:rPr lang="en-US" dirty="0" smtClean="0"/>
              <a:t>POLLUTANTS for ANNEX68</a:t>
            </a:r>
            <a:endParaRPr lang="en-US" dirty="0"/>
          </a:p>
        </p:txBody>
      </p:sp>
      <p:sp>
        <p:nvSpPr>
          <p:cNvPr id="33" name="Rectangle à coins arrondis 32"/>
          <p:cNvSpPr/>
          <p:nvPr/>
        </p:nvSpPr>
        <p:spPr>
          <a:xfrm>
            <a:off x="323528" y="4513788"/>
            <a:ext cx="5112568" cy="108398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à coins arrondis 34"/>
          <p:cNvSpPr/>
          <p:nvPr/>
        </p:nvSpPr>
        <p:spPr>
          <a:xfrm>
            <a:off x="536693" y="4657804"/>
            <a:ext cx="286565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IAQ indices from literature</a:t>
            </a:r>
            <a:endParaRPr lang="en-US" dirty="0"/>
          </a:p>
        </p:txBody>
      </p:sp>
      <p:sp>
        <p:nvSpPr>
          <p:cNvPr id="38" name="Rectangle à coins arrondis 37"/>
          <p:cNvSpPr/>
          <p:nvPr/>
        </p:nvSpPr>
        <p:spPr>
          <a:xfrm>
            <a:off x="3505276" y="4657804"/>
            <a:ext cx="1728192" cy="36004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Based on ELV</a:t>
            </a:r>
          </a:p>
        </p:txBody>
      </p:sp>
      <p:sp>
        <p:nvSpPr>
          <p:cNvPr id="39" name="Rectangle à coins arrondis 38"/>
          <p:cNvSpPr/>
          <p:nvPr/>
        </p:nvSpPr>
        <p:spPr>
          <a:xfrm>
            <a:off x="3505276" y="5089852"/>
            <a:ext cx="1728192" cy="36004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Based on DALY</a:t>
            </a:r>
          </a:p>
        </p:txBody>
      </p:sp>
      <p:sp>
        <p:nvSpPr>
          <p:cNvPr id="40" name="Rectangle à coins arrondis 39"/>
          <p:cNvSpPr/>
          <p:nvPr/>
        </p:nvSpPr>
        <p:spPr>
          <a:xfrm>
            <a:off x="6261150" y="4693808"/>
            <a:ext cx="2552253" cy="72008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METRICS for ANNEX68</a:t>
            </a:r>
          </a:p>
        </p:txBody>
      </p:sp>
      <p:sp>
        <p:nvSpPr>
          <p:cNvPr id="42" name="Flèche droite à entaille 41"/>
          <p:cNvSpPr/>
          <p:nvPr/>
        </p:nvSpPr>
        <p:spPr>
          <a:xfrm>
            <a:off x="5521500" y="2420888"/>
            <a:ext cx="634676" cy="504056"/>
          </a:xfrm>
          <a:prstGeom prst="notchedRightArrow">
            <a:avLst/>
          </a:prstGeom>
          <a:solidFill>
            <a:schemeClr val="accent3"/>
          </a:solidFill>
          <a:ln>
            <a:solidFill>
              <a:schemeClr val="accent3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lèche droite à entaille 42"/>
          <p:cNvSpPr/>
          <p:nvPr/>
        </p:nvSpPr>
        <p:spPr>
          <a:xfrm>
            <a:off x="5555744" y="4801820"/>
            <a:ext cx="634676" cy="504056"/>
          </a:xfrm>
          <a:prstGeom prst="notchedRightArrow">
            <a:avLst/>
          </a:prstGeom>
          <a:solidFill>
            <a:schemeClr val="accent3"/>
          </a:solidFill>
          <a:ln>
            <a:solidFill>
              <a:schemeClr val="accent3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à coins arrondis 2"/>
          <p:cNvSpPr/>
          <p:nvPr/>
        </p:nvSpPr>
        <p:spPr>
          <a:xfrm>
            <a:off x="6732240" y="5305876"/>
            <a:ext cx="2016224" cy="49938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accounting for energy consumption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3161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  <p:bldP spid="38" grpId="0" animBg="1"/>
      <p:bldP spid="39" grpId="0" animBg="1"/>
      <p:bldP spid="40" grpId="0" animBg="1"/>
      <p:bldP spid="43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fr-FR" sz="3600" b="1" dirty="0" smtClean="0">
                <a:solidFill>
                  <a:schemeClr val="accent1"/>
                </a:solidFill>
              </a:rPr>
              <a:t>Identification scheme of target pollutants</a:t>
            </a:r>
            <a:endParaRPr lang="en-US" altLang="fr-FR" sz="3600" b="1" dirty="0">
              <a:solidFill>
                <a:schemeClr val="accent1"/>
              </a:solidFill>
            </a:endParaRPr>
          </a:p>
        </p:txBody>
      </p:sp>
      <p:sp>
        <p:nvSpPr>
          <p:cNvPr id="89" name="Espace réservé du pied de page 78"/>
          <p:cNvSpPr txBox="1">
            <a:spLocks/>
          </p:cNvSpPr>
          <p:nvPr/>
        </p:nvSpPr>
        <p:spPr>
          <a:xfrm>
            <a:off x="8748464" y="6336173"/>
            <a:ext cx="395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D2C8D3A-4772-4077-A60B-381025597F3E}" type="slidenum">
              <a:rPr lang="en-US" b="1" smtClean="0">
                <a:solidFill>
                  <a:schemeClr val="accent1">
                    <a:lumMod val="75000"/>
                  </a:schemeClr>
                </a:solidFill>
              </a:rPr>
              <a:pPr algn="l"/>
              <a:t>5</a:t>
            </a:fld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07504" y="6236949"/>
            <a:ext cx="8856984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ZoneTexte 146"/>
          <p:cNvSpPr txBox="1"/>
          <p:nvPr/>
        </p:nvSpPr>
        <p:spPr>
          <a:xfrm>
            <a:off x="1763688" y="5733256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Main steps to select the target pollutants for indoor air</a:t>
            </a:r>
            <a:endParaRPr lang="en-US" b="1" dirty="0"/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1528630542"/>
              </p:ext>
            </p:extLst>
          </p:nvPr>
        </p:nvGraphicFramePr>
        <p:xfrm>
          <a:off x="-828600" y="1484784"/>
          <a:ext cx="482453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2851375" y="1649836"/>
            <a:ext cx="562035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smtClean="0"/>
              <a:t>Compounds with known indoor sources and known health effects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smtClean="0"/>
              <a:t>Indoor environment: </a:t>
            </a:r>
            <a:r>
              <a:rPr lang="en-US" sz="1400" b="1" i="1" u="sng" dirty="0" smtClean="0"/>
              <a:t>residential</a:t>
            </a:r>
            <a:r>
              <a:rPr lang="en-US" sz="1400" i="1" dirty="0" smtClean="0"/>
              <a:t>, commercial, office, hospital buildings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i="1" dirty="0"/>
          </a:p>
        </p:txBody>
      </p:sp>
      <p:sp>
        <p:nvSpPr>
          <p:cNvPr id="5" name="Rectangle 4"/>
          <p:cNvSpPr/>
          <p:nvPr/>
        </p:nvSpPr>
        <p:spPr>
          <a:xfrm>
            <a:off x="2843808" y="2907521"/>
            <a:ext cx="589708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/>
              <a:t>Definition of </a:t>
            </a:r>
            <a:r>
              <a:rPr lang="en-US" sz="1400" i="1" dirty="0" smtClean="0"/>
              <a:t>ELV / pollutant!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smtClean="0"/>
              <a:t>Compounds are excluded because: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i="1" dirty="0" smtClean="0"/>
              <a:t>no </a:t>
            </a:r>
            <a:r>
              <a:rPr lang="en-US" sz="1400" i="1" dirty="0"/>
              <a:t>expressed concerns for health at present levels </a:t>
            </a:r>
            <a:r>
              <a:rPr lang="en-US" sz="1400" i="1" dirty="0" smtClean="0"/>
              <a:t>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i="1" dirty="0" smtClean="0"/>
              <a:t>compound </a:t>
            </a:r>
            <a:r>
              <a:rPr lang="en-US" sz="1400" i="1" dirty="0"/>
              <a:t>already regulated by use restrictions for indoor </a:t>
            </a:r>
            <a:r>
              <a:rPr lang="en-US" sz="1400" i="1" dirty="0" smtClean="0"/>
              <a:t>materials</a:t>
            </a:r>
            <a:endParaRPr lang="en-US" sz="1400" i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i="1" dirty="0" smtClean="0"/>
              <a:t>incomplete </a:t>
            </a:r>
            <a:r>
              <a:rPr lang="en-US" sz="1400" i="1" dirty="0"/>
              <a:t>or no dose-response data available at present </a:t>
            </a:r>
            <a:r>
              <a:rPr lang="en-US" sz="1400" i="1" dirty="0" smtClean="0"/>
              <a:t>levels</a:t>
            </a:r>
            <a:endParaRPr lang="en-US" sz="1400" i="1" dirty="0"/>
          </a:p>
        </p:txBody>
      </p:sp>
      <p:sp>
        <p:nvSpPr>
          <p:cNvPr id="7" name="ZoneTexte 6"/>
          <p:cNvSpPr txBox="1"/>
          <p:nvPr/>
        </p:nvSpPr>
        <p:spPr>
          <a:xfrm>
            <a:off x="4788024" y="2060848"/>
            <a:ext cx="67839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b="1" dirty="0" smtClean="0"/>
              <a:t>Annex68</a:t>
            </a:r>
            <a:endParaRPr lang="en-US" sz="1050" b="1" dirty="0"/>
          </a:p>
        </p:txBody>
      </p:sp>
      <p:sp>
        <p:nvSpPr>
          <p:cNvPr id="8" name="Flèche droite 7"/>
          <p:cNvSpPr/>
          <p:nvPr/>
        </p:nvSpPr>
        <p:spPr>
          <a:xfrm rot="16200000">
            <a:off x="5076056" y="2314764"/>
            <a:ext cx="216024" cy="2501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ZoneTexte 10"/>
          <p:cNvSpPr txBox="1"/>
          <p:nvPr/>
        </p:nvSpPr>
        <p:spPr>
          <a:xfrm>
            <a:off x="5178572" y="2330555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Low-Energy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10479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fr-FR" sz="3600" b="1" dirty="0">
                <a:solidFill>
                  <a:schemeClr val="accent1"/>
                </a:solidFill>
              </a:rPr>
              <a:t>Example</a:t>
            </a:r>
            <a:r>
              <a:rPr lang="en-US" altLang="fr-FR" sz="3600" b="1" dirty="0" smtClean="0">
                <a:solidFill>
                  <a:schemeClr val="accent1"/>
                </a:solidFill>
              </a:rPr>
              <a:t>: French </a:t>
            </a:r>
            <a:r>
              <a:rPr lang="en-US" altLang="fr-FR" sz="3600" b="1" dirty="0">
                <a:solidFill>
                  <a:schemeClr val="accent1"/>
                </a:solidFill>
              </a:rPr>
              <a:t>IAQ Obs. </a:t>
            </a:r>
            <a:r>
              <a:rPr lang="en-US" altLang="fr-FR" sz="3600" b="1" dirty="0" smtClean="0">
                <a:solidFill>
                  <a:schemeClr val="accent1"/>
                </a:solidFill>
              </a:rPr>
              <a:t>Methodology  </a:t>
            </a:r>
            <a:endParaRPr lang="en-US" altLang="fr-FR" sz="3600" b="1" dirty="0">
              <a:solidFill>
                <a:schemeClr val="accent1"/>
              </a:solidFill>
            </a:endParaRPr>
          </a:p>
        </p:txBody>
      </p:sp>
      <p:sp>
        <p:nvSpPr>
          <p:cNvPr id="89" name="Espace réservé du pied de page 78"/>
          <p:cNvSpPr txBox="1">
            <a:spLocks/>
          </p:cNvSpPr>
          <p:nvPr/>
        </p:nvSpPr>
        <p:spPr>
          <a:xfrm>
            <a:off x="8748464" y="6336173"/>
            <a:ext cx="395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D2C8D3A-4772-4077-A60B-381025597F3E}" type="slidenum">
              <a:rPr lang="en-US" b="1" smtClean="0">
                <a:solidFill>
                  <a:schemeClr val="accent1">
                    <a:lumMod val="75000"/>
                  </a:schemeClr>
                </a:solidFill>
              </a:rPr>
              <a:pPr algn="l"/>
              <a:t>6</a:t>
            </a:fld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07504" y="6236949"/>
            <a:ext cx="8856984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ZoneTexte 146"/>
          <p:cNvSpPr txBox="1"/>
          <p:nvPr/>
        </p:nvSpPr>
        <p:spPr>
          <a:xfrm>
            <a:off x="359532" y="1475492"/>
            <a:ext cx="5286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Kirchner et al. (2006):</a:t>
            </a:r>
            <a:endParaRPr lang="en-US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9283471"/>
              </p:ext>
            </p:extLst>
          </p:nvPr>
        </p:nvGraphicFramePr>
        <p:xfrm>
          <a:off x="2728913" y="1508125"/>
          <a:ext cx="2246312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96" name="Équation" r:id="rId4" imgW="1498320" imgH="203040" progId="Equation.3">
                  <p:embed/>
                </p:oleObj>
              </mc:Choice>
              <mc:Fallback>
                <p:oleObj name="Équation" r:id="rId4" imgW="14983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8913" y="1508125"/>
                        <a:ext cx="2246312" cy="304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8716430"/>
              </p:ext>
            </p:extLst>
          </p:nvPr>
        </p:nvGraphicFramePr>
        <p:xfrm>
          <a:off x="1639595" y="2188096"/>
          <a:ext cx="139065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97" name="Équation" r:id="rId6" imgW="927000" imgH="419040" progId="Equation.3">
                  <p:embed/>
                </p:oleObj>
              </mc:Choice>
              <mc:Fallback>
                <p:oleObj name="Équation" r:id="rId6" imgW="9270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9595" y="2188096"/>
                        <a:ext cx="1390650" cy="62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5167609"/>
              </p:ext>
            </p:extLst>
          </p:nvPr>
        </p:nvGraphicFramePr>
        <p:xfrm>
          <a:off x="1629698" y="2881561"/>
          <a:ext cx="14859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98" name="Équation" r:id="rId8" imgW="990360" imgH="419040" progId="Equation.3">
                  <p:embed/>
                </p:oleObj>
              </mc:Choice>
              <mc:Fallback>
                <p:oleObj name="Équation" r:id="rId8" imgW="9903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9698" y="2881561"/>
                        <a:ext cx="1485900" cy="62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8" name="Groupe 147"/>
          <p:cNvGrpSpPr/>
          <p:nvPr/>
        </p:nvGrpSpPr>
        <p:grpSpPr>
          <a:xfrm>
            <a:off x="454007" y="5517232"/>
            <a:ext cx="8316924" cy="646331"/>
            <a:chOff x="1362269" y="5661248"/>
            <a:chExt cx="7170171" cy="646331"/>
          </a:xfrm>
        </p:grpSpPr>
        <p:sp>
          <p:nvSpPr>
            <p:cNvPr id="149" name="ZoneTexte 148"/>
            <p:cNvSpPr txBox="1"/>
            <p:nvPr/>
          </p:nvSpPr>
          <p:spPr>
            <a:xfrm>
              <a:off x="1899824" y="5661248"/>
              <a:ext cx="66326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no scientific basis for addition of health risks related to acute effects (high concentration, short time) and chronic effects (low concentration, long-time</a:t>
              </a:r>
              <a:r>
                <a:rPr lang="en-US" b="1" dirty="0" smtClean="0"/>
                <a:t>)</a:t>
              </a:r>
              <a:endParaRPr lang="en-US" b="1" dirty="0"/>
            </a:p>
          </p:txBody>
        </p:sp>
        <p:sp>
          <p:nvSpPr>
            <p:cNvPr id="150" name="Flèche droite 149"/>
            <p:cNvSpPr/>
            <p:nvPr/>
          </p:nvSpPr>
          <p:spPr>
            <a:xfrm>
              <a:off x="1362269" y="5701898"/>
              <a:ext cx="409006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4" name="Obje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2399492"/>
              </p:ext>
            </p:extLst>
          </p:nvPr>
        </p:nvGraphicFramePr>
        <p:xfrm>
          <a:off x="1639595" y="4204320"/>
          <a:ext cx="18859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99" name="Équation" r:id="rId10" imgW="1257120" imgH="203040" progId="Equation.3">
                  <p:embed/>
                </p:oleObj>
              </mc:Choice>
              <mc:Fallback>
                <p:oleObj name="Équation" r:id="rId10" imgW="1257120" imgH="203040" progId="Equation.3">
                  <p:embed/>
                  <p:pic>
                    <p:nvPicPr>
                      <p:cNvPr id="0" name="Obje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9595" y="4204320"/>
                        <a:ext cx="188595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3992001" y="2060848"/>
            <a:ext cx="4896544" cy="7920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accent1"/>
                </a:solidFill>
              </a:rPr>
              <a:t>IAQ French campaign </a:t>
            </a:r>
            <a:r>
              <a:rPr lang="en-US" sz="1600" dirty="0" smtClean="0">
                <a:solidFill>
                  <a:schemeClr val="accent1"/>
                </a:solidFill>
              </a:rPr>
              <a:t>in </a:t>
            </a:r>
            <a:r>
              <a:rPr lang="en-US" sz="1600" dirty="0">
                <a:solidFill>
                  <a:schemeClr val="accent1"/>
                </a:solidFill>
              </a:rPr>
              <a:t>dwellings (Kirchner et al., 2006): 570 houses and apartments, more than 30 parameters (chemical, biological and physical)</a:t>
            </a:r>
          </a:p>
        </p:txBody>
      </p:sp>
      <p:graphicFrame>
        <p:nvGraphicFramePr>
          <p:cNvPr id="18" name="Obje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8956997"/>
              </p:ext>
            </p:extLst>
          </p:nvPr>
        </p:nvGraphicFramePr>
        <p:xfrm>
          <a:off x="1639595" y="3700264"/>
          <a:ext cx="209550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00" name="Équation" r:id="rId12" imgW="1396800" imgH="190440" progId="Equation.3">
                  <p:embed/>
                </p:oleObj>
              </mc:Choice>
              <mc:Fallback>
                <p:oleObj name="Équation" r:id="rId12" imgW="1396800" imgH="190440" progId="Equation.3">
                  <p:embed/>
                  <p:pic>
                    <p:nvPicPr>
                      <p:cNvPr id="0" name="Obje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9595" y="3700264"/>
                        <a:ext cx="2095500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Groupe 21"/>
          <p:cNvGrpSpPr/>
          <p:nvPr/>
        </p:nvGrpSpPr>
        <p:grpSpPr>
          <a:xfrm>
            <a:off x="539552" y="2113111"/>
            <a:ext cx="963295" cy="487797"/>
            <a:chOff x="152321" y="2041103"/>
            <a:chExt cx="963295" cy="487797"/>
          </a:xfrm>
        </p:grpSpPr>
        <p:sp>
          <p:nvSpPr>
            <p:cNvPr id="28" name="Rectangle 27"/>
            <p:cNvSpPr/>
            <p:nvPr/>
          </p:nvSpPr>
          <p:spPr>
            <a:xfrm>
              <a:off x="248670" y="2312876"/>
              <a:ext cx="720080" cy="21602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 smtClean="0"/>
                <a:t>Acute</a:t>
              </a:r>
              <a:endParaRPr lang="en-US" sz="1200" b="1" dirty="0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152321" y="204110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/>
                <a:t>0</a:t>
              </a:r>
              <a:endParaRPr lang="en-US" sz="1400" b="1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39578" y="2041103"/>
              <a:ext cx="27603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400" b="1" dirty="0" smtClean="0"/>
                <a:t>5</a:t>
              </a:r>
              <a:endParaRPr lang="en-US" sz="1400" b="1" dirty="0"/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539552" y="2780928"/>
            <a:ext cx="963295" cy="468052"/>
            <a:chOff x="152321" y="2708920"/>
            <a:chExt cx="963295" cy="468052"/>
          </a:xfrm>
        </p:grpSpPr>
        <p:sp>
          <p:nvSpPr>
            <p:cNvPr id="32" name="Rectangle 31"/>
            <p:cNvSpPr/>
            <p:nvPr/>
          </p:nvSpPr>
          <p:spPr>
            <a:xfrm>
              <a:off x="261821" y="2960948"/>
              <a:ext cx="720080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 err="1" smtClean="0"/>
                <a:t>Chronic</a:t>
              </a:r>
              <a:endParaRPr lang="en-US" sz="1200" b="1" dirty="0"/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152321" y="270892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>
                  <a:solidFill>
                    <a:schemeClr val="accent1"/>
                  </a:solidFill>
                </a:rPr>
                <a:t>0</a:t>
              </a:r>
              <a:endParaRPr lang="en-US" sz="1400" b="1" dirty="0">
                <a:solidFill>
                  <a:schemeClr val="accent1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839578" y="2708920"/>
              <a:ext cx="27603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400" b="1" dirty="0" smtClean="0">
                  <a:solidFill>
                    <a:schemeClr val="accent1"/>
                  </a:solidFill>
                </a:rPr>
                <a:t>5</a:t>
              </a:r>
              <a:endParaRPr lang="en-US" sz="14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539552" y="3409255"/>
            <a:ext cx="963295" cy="451793"/>
            <a:chOff x="152321" y="3337247"/>
            <a:chExt cx="963295" cy="451793"/>
          </a:xfrm>
        </p:grpSpPr>
        <p:sp>
          <p:nvSpPr>
            <p:cNvPr id="33" name="Rectangle 32"/>
            <p:cNvSpPr/>
            <p:nvPr/>
          </p:nvSpPr>
          <p:spPr>
            <a:xfrm>
              <a:off x="261821" y="3573016"/>
              <a:ext cx="720080" cy="216024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 err="1" smtClean="0"/>
                <a:t>Carc</a:t>
              </a:r>
              <a:r>
                <a:rPr lang="fr-FR" sz="1200" b="1" dirty="0" smtClean="0"/>
                <a:t>.</a:t>
              </a:r>
              <a:endParaRPr lang="en-US" sz="1200" b="1" dirty="0"/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152321" y="3337247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>
                  <a:solidFill>
                    <a:schemeClr val="accent2"/>
                  </a:solidFill>
                </a:rPr>
                <a:t>0</a:t>
              </a:r>
              <a:endParaRPr lang="en-US" sz="1400" b="1" dirty="0">
                <a:solidFill>
                  <a:schemeClr val="accent2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839578" y="3337247"/>
              <a:ext cx="27603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400" b="1" dirty="0" smtClean="0">
                  <a:solidFill>
                    <a:schemeClr val="accent2"/>
                  </a:solidFill>
                </a:rPr>
                <a:t>5</a:t>
              </a:r>
              <a:endParaRPr lang="en-US" sz="14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9" name="Groupe 28"/>
          <p:cNvGrpSpPr/>
          <p:nvPr/>
        </p:nvGrpSpPr>
        <p:grpSpPr>
          <a:xfrm>
            <a:off x="539552" y="3985319"/>
            <a:ext cx="963295" cy="451793"/>
            <a:chOff x="152321" y="3841303"/>
            <a:chExt cx="963295" cy="451793"/>
          </a:xfrm>
        </p:grpSpPr>
        <p:sp>
          <p:nvSpPr>
            <p:cNvPr id="34" name="Rectangle 33"/>
            <p:cNvSpPr/>
            <p:nvPr/>
          </p:nvSpPr>
          <p:spPr>
            <a:xfrm>
              <a:off x="261821" y="4077072"/>
              <a:ext cx="720080" cy="216024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 err="1" smtClean="0"/>
                <a:t>Freq</a:t>
              </a:r>
              <a:r>
                <a:rPr lang="fr-FR" sz="1200" b="1" dirty="0" smtClean="0"/>
                <a:t>.</a:t>
              </a:r>
              <a:endParaRPr lang="en-US" sz="1200" b="1" dirty="0"/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152321" y="384130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>
                  <a:solidFill>
                    <a:schemeClr val="accent3"/>
                  </a:solidFill>
                </a:rPr>
                <a:t>0</a:t>
              </a:r>
              <a:endParaRPr lang="en-US" sz="1400" b="1" dirty="0">
                <a:solidFill>
                  <a:schemeClr val="accent3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39578" y="3841303"/>
              <a:ext cx="27603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400" b="1" dirty="0" smtClean="0">
                  <a:solidFill>
                    <a:schemeClr val="accent3"/>
                  </a:solidFill>
                </a:rPr>
                <a:t>5</a:t>
              </a:r>
              <a:endParaRPr lang="en-US" sz="1400" b="1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31" name="Groupe 30"/>
          <p:cNvGrpSpPr/>
          <p:nvPr/>
        </p:nvGrpSpPr>
        <p:grpSpPr>
          <a:xfrm>
            <a:off x="5076056" y="1321022"/>
            <a:ext cx="3786245" cy="451794"/>
            <a:chOff x="5076056" y="1321022"/>
            <a:chExt cx="3786245" cy="451794"/>
          </a:xfrm>
        </p:grpSpPr>
        <p:sp>
          <p:nvSpPr>
            <p:cNvPr id="17" name="Rectangle 16"/>
            <p:cNvSpPr/>
            <p:nvPr/>
          </p:nvSpPr>
          <p:spPr>
            <a:xfrm>
              <a:off x="5220072" y="1556792"/>
              <a:ext cx="576064" cy="21602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 smtClean="0"/>
                <a:t>Acute</a:t>
              </a:r>
              <a:endParaRPr lang="en-US" sz="1200" b="1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796136" y="1556792"/>
              <a:ext cx="856672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 err="1" smtClean="0"/>
                <a:t>Chronic</a:t>
              </a:r>
              <a:endParaRPr lang="en-US" sz="1200" b="1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652808" y="1556792"/>
              <a:ext cx="511480" cy="216024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 err="1" smtClean="0"/>
                <a:t>Carc</a:t>
              </a:r>
              <a:r>
                <a:rPr lang="fr-FR" sz="1200" b="1" dirty="0" smtClean="0"/>
                <a:t>.</a:t>
              </a:r>
              <a:endParaRPr lang="en-US" sz="1200" b="1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164288" y="1556792"/>
              <a:ext cx="1015536" cy="216024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 err="1" smtClean="0"/>
                <a:t>Freq</a:t>
              </a:r>
              <a:r>
                <a:rPr lang="fr-FR" sz="1200" b="1" dirty="0" smtClean="0"/>
                <a:t>.</a:t>
              </a:r>
              <a:endParaRPr lang="en-US" sz="1200" b="1" dirty="0"/>
            </a:p>
          </p:txBody>
        </p:sp>
        <p:sp>
          <p:nvSpPr>
            <p:cNvPr id="45" name="ZoneTexte 44"/>
            <p:cNvSpPr txBox="1"/>
            <p:nvPr/>
          </p:nvSpPr>
          <p:spPr>
            <a:xfrm>
              <a:off x="5076056" y="1321023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smtClean="0"/>
                <a:t>0</a:t>
              </a:r>
              <a:endParaRPr lang="en-US" sz="1400" b="1" dirty="0"/>
            </a:p>
          </p:txBody>
        </p:sp>
        <p:sp>
          <p:nvSpPr>
            <p:cNvPr id="46" name="ZoneTexte 45"/>
            <p:cNvSpPr txBox="1"/>
            <p:nvPr/>
          </p:nvSpPr>
          <p:spPr>
            <a:xfrm>
              <a:off x="8494893" y="1321022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/>
                <a:t>20</a:t>
              </a:r>
              <a:endParaRPr lang="en-US" sz="1400" b="1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8179824" y="1556792"/>
              <a:ext cx="568640" cy="216024"/>
            </a:xfrm>
            <a:prstGeom prst="rect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42" name="Tableau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262425"/>
              </p:ext>
            </p:extLst>
          </p:nvPr>
        </p:nvGraphicFramePr>
        <p:xfrm>
          <a:off x="3995936" y="2954228"/>
          <a:ext cx="4919012" cy="24383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6644"/>
                <a:gridCol w="648072"/>
                <a:gridCol w="1008112"/>
                <a:gridCol w="720080"/>
                <a:gridCol w="936104"/>
              </a:tblGrid>
              <a:tr h="3352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Compound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I</a:t>
                      </a:r>
                      <a:r>
                        <a:rPr lang="en-US" sz="1200" baseline="-25000" dirty="0" err="1">
                          <a:effectLst/>
                        </a:rPr>
                        <a:t>acute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</a:rPr>
                        <a:t>I</a:t>
                      </a:r>
                      <a:r>
                        <a:rPr lang="en-US" sz="1200" baseline="-25000" dirty="0" err="1" smtClean="0">
                          <a:effectLst/>
                        </a:rPr>
                        <a:t>chronic</a:t>
                      </a:r>
                      <a:r>
                        <a:rPr lang="en-US" sz="1200" baseline="0" dirty="0" smtClean="0">
                          <a:effectLst/>
                        </a:rPr>
                        <a:t> + </a:t>
                      </a:r>
                      <a:r>
                        <a:rPr lang="en-US" sz="1200" baseline="0" dirty="0" err="1" smtClean="0">
                          <a:effectLst/>
                        </a:rPr>
                        <a:t>I</a:t>
                      </a:r>
                      <a:r>
                        <a:rPr lang="en-US" sz="1200" baseline="-25000" dirty="0" err="1" smtClean="0">
                          <a:effectLst/>
                        </a:rPr>
                        <a:t>k</a:t>
                      </a:r>
                      <a:endParaRPr lang="en-US" sz="1200" baseline="-25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</a:t>
                      </a:r>
                      <a:r>
                        <a:rPr lang="en-US" sz="1200" baseline="-25000">
                          <a:effectLst/>
                        </a:rPr>
                        <a:t>frequency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 anchor="ctr"/>
                </a:tc>
              </a:tr>
              <a:tr h="1676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Formaldehyde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19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 anchor="ctr"/>
                </a:tc>
              </a:tr>
              <a:tr h="1676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Benzene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18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 anchor="ctr"/>
                </a:tc>
              </a:tr>
              <a:tr h="1676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Acrolein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17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 anchor="ctr"/>
                </a:tc>
              </a:tr>
              <a:tr h="1676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Cadmium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16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 anchor="ctr"/>
                </a:tc>
              </a:tr>
              <a:tr h="1676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Benzo[a]pyrene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16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 anchor="ctr"/>
                </a:tc>
              </a:tr>
              <a:tr h="1676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1,4-dichlorobenzene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16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 anchor="ctr"/>
                </a:tc>
              </a:tr>
              <a:tr h="1676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Acetaldehyde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16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 anchor="ctr"/>
                </a:tc>
              </a:tr>
              <a:tr h="1676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PM</a:t>
                      </a:r>
                      <a:r>
                        <a:rPr lang="en-US" sz="1200" baseline="-25000" dirty="0">
                          <a:effectLst/>
                        </a:rPr>
                        <a:t>10</a:t>
                      </a:r>
                      <a:endParaRPr lang="en-US" sz="1200" baseline="-25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16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 anchor="ctr"/>
                </a:tc>
              </a:tr>
              <a:tr h="1676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PM</a:t>
                      </a:r>
                      <a:r>
                        <a:rPr lang="en-US" sz="1200" baseline="-25000" dirty="0">
                          <a:effectLst/>
                        </a:rPr>
                        <a:t>2.5</a:t>
                      </a:r>
                      <a:endParaRPr lang="en-US" sz="1200" baseline="-25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16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 anchor="ctr"/>
                </a:tc>
              </a:tr>
              <a:tr h="1676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Benzo[a]anthracene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 anchor="ctr"/>
                </a:tc>
              </a:tr>
            </a:tbl>
          </a:graphicData>
        </a:graphic>
      </p:graphicFrame>
      <p:sp>
        <p:nvSpPr>
          <p:cNvPr id="43" name="Rectangle 42"/>
          <p:cNvSpPr/>
          <p:nvPr/>
        </p:nvSpPr>
        <p:spPr>
          <a:xfrm>
            <a:off x="334829" y="6336173"/>
            <a:ext cx="81600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Kirchner S, </a:t>
            </a:r>
            <a:r>
              <a:rPr lang="en-GB" sz="800" dirty="0" err="1"/>
              <a:t>Arene</a:t>
            </a:r>
            <a:r>
              <a:rPr lang="en-GB" sz="800" dirty="0"/>
              <a:t> JF, </a:t>
            </a:r>
            <a:r>
              <a:rPr lang="en-GB" sz="800" dirty="0" err="1"/>
              <a:t>Cochet</a:t>
            </a:r>
            <a:r>
              <a:rPr lang="en-GB" sz="800" dirty="0"/>
              <a:t> C, </a:t>
            </a:r>
            <a:r>
              <a:rPr lang="en-GB" sz="800" dirty="0" err="1"/>
              <a:t>Derbez</a:t>
            </a:r>
            <a:r>
              <a:rPr lang="en-GB" sz="800" dirty="0"/>
              <a:t> M, </a:t>
            </a:r>
            <a:r>
              <a:rPr lang="en-GB" sz="800" dirty="0" err="1"/>
              <a:t>Duboudin</a:t>
            </a:r>
            <a:r>
              <a:rPr lang="en-GB" sz="800" dirty="0"/>
              <a:t> C, Elias P, </a:t>
            </a:r>
            <a:r>
              <a:rPr lang="en-GB" sz="800" dirty="0" err="1"/>
              <a:t>Gregoire</a:t>
            </a:r>
            <a:r>
              <a:rPr lang="en-GB" sz="800" dirty="0"/>
              <a:t> A, </a:t>
            </a:r>
            <a:r>
              <a:rPr lang="en-GB" sz="800" dirty="0" err="1"/>
              <a:t>Jedor</a:t>
            </a:r>
            <a:r>
              <a:rPr lang="en-GB" sz="800" dirty="0"/>
              <a:t> B,  Lucas JP, </a:t>
            </a:r>
            <a:r>
              <a:rPr lang="en-GB" sz="800" dirty="0" err="1"/>
              <a:t>Pasquier</a:t>
            </a:r>
            <a:r>
              <a:rPr lang="en-GB" sz="800" dirty="0"/>
              <a:t> N, </a:t>
            </a:r>
            <a:r>
              <a:rPr lang="en-GB" sz="800" dirty="0" err="1"/>
              <a:t>Pigneret</a:t>
            </a:r>
            <a:r>
              <a:rPr lang="en-GB" sz="800" dirty="0"/>
              <a:t> M, </a:t>
            </a:r>
            <a:r>
              <a:rPr lang="en-GB" sz="800" dirty="0" err="1"/>
              <a:t>Ramalho</a:t>
            </a:r>
            <a:r>
              <a:rPr lang="en-GB" sz="800" dirty="0"/>
              <a:t> O. 2006. </a:t>
            </a:r>
            <a:r>
              <a:rPr lang="en-US" sz="800" dirty="0" err="1"/>
              <a:t>Campagne</a:t>
            </a:r>
            <a:r>
              <a:rPr lang="en-US" sz="800" dirty="0"/>
              <a:t> </a:t>
            </a:r>
            <a:r>
              <a:rPr lang="en-US" sz="800" dirty="0" err="1"/>
              <a:t>nationale</a:t>
            </a:r>
            <a:r>
              <a:rPr lang="en-US" sz="800" dirty="0"/>
              <a:t> </a:t>
            </a:r>
            <a:r>
              <a:rPr lang="en-US" sz="800" dirty="0" err="1"/>
              <a:t>logements</a:t>
            </a:r>
            <a:r>
              <a:rPr lang="en-US" sz="800" dirty="0"/>
              <a:t>: </a:t>
            </a:r>
            <a:r>
              <a:rPr lang="en-US" sz="800" dirty="0" err="1"/>
              <a:t>état</a:t>
            </a:r>
            <a:r>
              <a:rPr lang="en-US" sz="800" dirty="0"/>
              <a:t> de la pollution </a:t>
            </a:r>
            <a:r>
              <a:rPr lang="en-US" sz="800" dirty="0" err="1"/>
              <a:t>dans</a:t>
            </a:r>
            <a:r>
              <a:rPr lang="en-US" sz="800" dirty="0"/>
              <a:t> les </a:t>
            </a:r>
            <a:r>
              <a:rPr lang="en-US" sz="800" dirty="0" err="1"/>
              <a:t>logements</a:t>
            </a:r>
            <a:r>
              <a:rPr lang="en-US" sz="800" dirty="0"/>
              <a:t> </a:t>
            </a:r>
            <a:r>
              <a:rPr lang="en-US" sz="800" dirty="0" err="1"/>
              <a:t>français</a:t>
            </a:r>
            <a:r>
              <a:rPr lang="en-US" sz="800" dirty="0"/>
              <a:t>. Report, CSTB/DDD/SB – 2006-57, 165 pages.</a:t>
            </a:r>
          </a:p>
        </p:txBody>
      </p:sp>
    </p:spTree>
    <p:extLst>
      <p:ext uri="{BB962C8B-B14F-4D97-AF65-F5344CB8AC3E}">
        <p14:creationId xmlns:p14="http://schemas.microsoft.com/office/powerpoint/2010/main" val="198338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fr-FR" sz="3000" b="1" dirty="0">
                <a:solidFill>
                  <a:schemeClr val="accent1"/>
                </a:solidFill>
              </a:rPr>
              <a:t>Lists of selected pollutants from previous analyses </a:t>
            </a:r>
          </a:p>
        </p:txBody>
      </p:sp>
      <p:sp>
        <p:nvSpPr>
          <p:cNvPr id="89" name="Espace réservé du pied de page 78"/>
          <p:cNvSpPr txBox="1">
            <a:spLocks/>
          </p:cNvSpPr>
          <p:nvPr/>
        </p:nvSpPr>
        <p:spPr>
          <a:xfrm>
            <a:off x="8748464" y="6336173"/>
            <a:ext cx="395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D2C8D3A-4772-4077-A60B-381025597F3E}" type="slidenum">
              <a:rPr lang="en-US" b="1" smtClean="0">
                <a:solidFill>
                  <a:schemeClr val="accent1">
                    <a:lumMod val="75000"/>
                  </a:schemeClr>
                </a:solidFill>
              </a:rPr>
              <a:pPr algn="l"/>
              <a:t>7</a:t>
            </a:fld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07504" y="6236949"/>
            <a:ext cx="8856984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94481" y="6243884"/>
            <a:ext cx="842493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00" dirty="0" smtClean="0"/>
              <a:t>WHO. 2005</a:t>
            </a:r>
            <a:r>
              <a:rPr lang="en-GB" sz="500" dirty="0"/>
              <a:t>. Air quality guidelines. Global update 2005. Particulate matter, ozone, nitrogen dioxide and </a:t>
            </a:r>
            <a:r>
              <a:rPr lang="en-GB" sz="500" dirty="0" err="1"/>
              <a:t>sulfur</a:t>
            </a:r>
            <a:r>
              <a:rPr lang="en-GB" sz="500" dirty="0"/>
              <a:t> </a:t>
            </a:r>
            <a:r>
              <a:rPr lang="en-GB" sz="500" dirty="0" smtClean="0"/>
              <a:t>dioxide</a:t>
            </a:r>
          </a:p>
          <a:p>
            <a:r>
              <a:rPr lang="en-GB" sz="500" dirty="0"/>
              <a:t>INDEX. 2005. The INDEX project: Critical Appraisal of the Setting and Implementation of Indoor exposure Limits in the EU. European Commission, Joint Research Centre, Institute for Health and Consumer Protection, Physical and Chemical Exposure Unit, </a:t>
            </a:r>
            <a:r>
              <a:rPr lang="en-GB" sz="500" dirty="0" err="1"/>
              <a:t>Ispra</a:t>
            </a:r>
            <a:r>
              <a:rPr lang="en-GB" sz="500" dirty="0"/>
              <a:t>, Italy (JRC/IHCP/PCE), Report, 338 pages.</a:t>
            </a:r>
            <a:endParaRPr lang="en-US" sz="500" dirty="0"/>
          </a:p>
          <a:p>
            <a:r>
              <a:rPr lang="en-GB" sz="500" dirty="0"/>
              <a:t>Kirchner S, </a:t>
            </a:r>
            <a:r>
              <a:rPr lang="en-GB" sz="500" dirty="0" err="1"/>
              <a:t>Arene</a:t>
            </a:r>
            <a:r>
              <a:rPr lang="en-GB" sz="500" dirty="0"/>
              <a:t> JF, </a:t>
            </a:r>
            <a:r>
              <a:rPr lang="en-GB" sz="500" dirty="0" err="1"/>
              <a:t>Cochet</a:t>
            </a:r>
            <a:r>
              <a:rPr lang="en-GB" sz="500" dirty="0"/>
              <a:t> C, </a:t>
            </a:r>
            <a:r>
              <a:rPr lang="en-GB" sz="500" dirty="0" err="1"/>
              <a:t>Derbez</a:t>
            </a:r>
            <a:r>
              <a:rPr lang="en-GB" sz="500" dirty="0"/>
              <a:t> M, </a:t>
            </a:r>
            <a:r>
              <a:rPr lang="en-GB" sz="500" dirty="0" err="1"/>
              <a:t>Duboudin</a:t>
            </a:r>
            <a:r>
              <a:rPr lang="en-GB" sz="500" dirty="0"/>
              <a:t> C, Elias P, </a:t>
            </a:r>
            <a:r>
              <a:rPr lang="en-GB" sz="500" dirty="0" err="1"/>
              <a:t>Gregoire</a:t>
            </a:r>
            <a:r>
              <a:rPr lang="en-GB" sz="500" dirty="0"/>
              <a:t> A, </a:t>
            </a:r>
            <a:r>
              <a:rPr lang="en-GB" sz="500" dirty="0" err="1"/>
              <a:t>Jedor</a:t>
            </a:r>
            <a:r>
              <a:rPr lang="en-GB" sz="500" dirty="0"/>
              <a:t> B,  Lucas JP, </a:t>
            </a:r>
            <a:r>
              <a:rPr lang="en-GB" sz="500" dirty="0" err="1"/>
              <a:t>Pasquier</a:t>
            </a:r>
            <a:r>
              <a:rPr lang="en-GB" sz="500" dirty="0"/>
              <a:t> N, </a:t>
            </a:r>
            <a:r>
              <a:rPr lang="en-GB" sz="500" dirty="0" err="1"/>
              <a:t>Pigneret</a:t>
            </a:r>
            <a:r>
              <a:rPr lang="en-GB" sz="500" dirty="0"/>
              <a:t> M, </a:t>
            </a:r>
            <a:r>
              <a:rPr lang="en-GB" sz="500" dirty="0" err="1"/>
              <a:t>Ramalho</a:t>
            </a:r>
            <a:r>
              <a:rPr lang="en-GB" sz="500" dirty="0"/>
              <a:t> O. 2006. </a:t>
            </a:r>
            <a:r>
              <a:rPr lang="en-US" sz="500" dirty="0" err="1"/>
              <a:t>Campagne</a:t>
            </a:r>
            <a:r>
              <a:rPr lang="en-US" sz="500" dirty="0"/>
              <a:t> </a:t>
            </a:r>
            <a:r>
              <a:rPr lang="en-US" sz="500" dirty="0" err="1"/>
              <a:t>nationale</a:t>
            </a:r>
            <a:r>
              <a:rPr lang="en-US" sz="500" dirty="0"/>
              <a:t> </a:t>
            </a:r>
            <a:r>
              <a:rPr lang="en-US" sz="500" dirty="0" err="1"/>
              <a:t>logements</a:t>
            </a:r>
            <a:r>
              <a:rPr lang="en-US" sz="500" dirty="0"/>
              <a:t>: </a:t>
            </a:r>
            <a:r>
              <a:rPr lang="en-US" sz="500" dirty="0" err="1"/>
              <a:t>état</a:t>
            </a:r>
            <a:r>
              <a:rPr lang="en-US" sz="500" dirty="0"/>
              <a:t> de la pollution </a:t>
            </a:r>
            <a:r>
              <a:rPr lang="en-US" sz="500" dirty="0" err="1"/>
              <a:t>dans</a:t>
            </a:r>
            <a:r>
              <a:rPr lang="en-US" sz="500" dirty="0"/>
              <a:t> les </a:t>
            </a:r>
            <a:r>
              <a:rPr lang="en-US" sz="500" dirty="0" err="1"/>
              <a:t>logements</a:t>
            </a:r>
            <a:r>
              <a:rPr lang="en-US" sz="500" dirty="0"/>
              <a:t> </a:t>
            </a:r>
            <a:r>
              <a:rPr lang="en-US" sz="500" dirty="0" err="1"/>
              <a:t>français</a:t>
            </a:r>
            <a:r>
              <a:rPr lang="en-US" sz="500" dirty="0"/>
              <a:t>. Report, CSTB/DDD/SB – 2006-57, 165 pages.</a:t>
            </a:r>
          </a:p>
          <a:p>
            <a:r>
              <a:rPr lang="en-GB" sz="500" dirty="0" smtClean="0"/>
              <a:t>WHO</a:t>
            </a:r>
            <a:r>
              <a:rPr lang="en-GB" sz="500" dirty="0"/>
              <a:t>. </a:t>
            </a:r>
            <a:r>
              <a:rPr lang="en-GB" sz="500" dirty="0" smtClean="0"/>
              <a:t>2010a. </a:t>
            </a:r>
            <a:r>
              <a:rPr lang="en-US" sz="500" dirty="0"/>
              <a:t>WHO guidelines for indoor air quality: dampness and </a:t>
            </a:r>
            <a:r>
              <a:rPr lang="en-US" sz="500" dirty="0" err="1" smtClean="0"/>
              <a:t>mould</a:t>
            </a:r>
            <a:r>
              <a:rPr lang="en-GB" sz="500" dirty="0" smtClean="0"/>
              <a:t>. </a:t>
            </a:r>
            <a:r>
              <a:rPr lang="fr-FR" sz="500" dirty="0"/>
              <a:t>World </a:t>
            </a:r>
            <a:r>
              <a:rPr lang="fr-FR" sz="500" dirty="0" err="1"/>
              <a:t>Health</a:t>
            </a:r>
            <a:r>
              <a:rPr lang="fr-FR" sz="500" dirty="0"/>
              <a:t> </a:t>
            </a:r>
            <a:r>
              <a:rPr lang="fr-FR" sz="500" dirty="0" err="1"/>
              <a:t>Organization</a:t>
            </a:r>
            <a:r>
              <a:rPr lang="fr-FR" sz="500" dirty="0"/>
              <a:t> </a:t>
            </a:r>
            <a:r>
              <a:rPr lang="fr-FR" sz="500" dirty="0" err="1"/>
              <a:t>Regional</a:t>
            </a:r>
            <a:r>
              <a:rPr lang="fr-FR" sz="500" dirty="0"/>
              <a:t> Office for Europe, Bonn, Germany.</a:t>
            </a:r>
            <a:endParaRPr lang="en-US" sz="500" dirty="0"/>
          </a:p>
          <a:p>
            <a:r>
              <a:rPr lang="en-GB" sz="500" dirty="0" smtClean="0"/>
              <a:t>WHO</a:t>
            </a:r>
            <a:r>
              <a:rPr lang="en-GB" sz="500" dirty="0"/>
              <a:t>. </a:t>
            </a:r>
            <a:r>
              <a:rPr lang="en-GB" sz="500" dirty="0" smtClean="0"/>
              <a:t>2010b. </a:t>
            </a:r>
            <a:r>
              <a:rPr lang="en-GB" sz="500" dirty="0"/>
              <a:t>WHO guidelines for indoor air quality: selected pollutants. </a:t>
            </a:r>
            <a:r>
              <a:rPr lang="fr-FR" sz="500" dirty="0"/>
              <a:t>World </a:t>
            </a:r>
            <a:r>
              <a:rPr lang="fr-FR" sz="500" dirty="0" err="1"/>
              <a:t>Health</a:t>
            </a:r>
            <a:r>
              <a:rPr lang="fr-FR" sz="500" dirty="0"/>
              <a:t> </a:t>
            </a:r>
            <a:r>
              <a:rPr lang="fr-FR" sz="500" dirty="0" err="1"/>
              <a:t>Organization</a:t>
            </a:r>
            <a:r>
              <a:rPr lang="fr-FR" sz="500" dirty="0"/>
              <a:t> </a:t>
            </a:r>
            <a:r>
              <a:rPr lang="fr-FR" sz="500" dirty="0" err="1"/>
              <a:t>Regional</a:t>
            </a:r>
            <a:r>
              <a:rPr lang="fr-FR" sz="500" dirty="0"/>
              <a:t> Office for Europe, Bonn, Germany</a:t>
            </a:r>
            <a:r>
              <a:rPr lang="fr-FR" sz="500" dirty="0" smtClean="0"/>
              <a:t>.</a:t>
            </a:r>
          </a:p>
          <a:p>
            <a:r>
              <a:rPr lang="en-US" sz="500" dirty="0" smtClean="0"/>
              <a:t>Logue</a:t>
            </a:r>
            <a:r>
              <a:rPr lang="en-US" sz="500" dirty="0"/>
              <a:t>, JM, Price PN, Sherman MH, Singer BC. 2011b. A Method to Estimate the Chronic Health Impact of Air Pollutants in U.S. Residences. </a:t>
            </a:r>
            <a:r>
              <a:rPr lang="fr-FR" sz="500" dirty="0" err="1"/>
              <a:t>Environmental</a:t>
            </a:r>
            <a:r>
              <a:rPr lang="fr-FR" sz="500" dirty="0"/>
              <a:t> </a:t>
            </a:r>
            <a:r>
              <a:rPr lang="fr-FR" sz="500" dirty="0" err="1"/>
              <a:t>Health</a:t>
            </a:r>
            <a:r>
              <a:rPr lang="fr-FR" sz="500" dirty="0"/>
              <a:t> Perspectives, 120 (2), 216–222.</a:t>
            </a:r>
            <a:endParaRPr lang="en-US" sz="500" dirty="0"/>
          </a:p>
          <a:p>
            <a:endParaRPr lang="en-US" sz="500" dirty="0"/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38113"/>
              </p:ext>
            </p:extLst>
          </p:nvPr>
        </p:nvGraphicFramePr>
        <p:xfrm>
          <a:off x="683567" y="834650"/>
          <a:ext cx="7704856" cy="5320841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379620"/>
                <a:gridCol w="1051135"/>
                <a:gridCol w="1090622"/>
                <a:gridCol w="1090622"/>
                <a:gridCol w="1090622"/>
                <a:gridCol w="1090622"/>
                <a:gridCol w="911613"/>
              </a:tblGrid>
              <a:tr h="42661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WHO (2005)</a:t>
                      </a:r>
                    </a:p>
                    <a:p>
                      <a:pPr algn="ctr" fontAlgn="b"/>
                      <a:r>
                        <a:rPr lang="fr-FR" sz="900" b="0" i="0" u="none" strike="noStrike" noProof="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Outdoor</a:t>
                      </a:r>
                      <a:r>
                        <a:rPr lang="fr-FR" sz="900" b="0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Air</a:t>
                      </a:r>
                    </a:p>
                    <a:p>
                      <a:pPr algn="ctr" fontAlgn="b"/>
                      <a:r>
                        <a:rPr lang="fr-FR" sz="900" b="0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900" b="0" i="0" u="none" strike="noStrike" noProof="0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 smtClean="0">
                          <a:effectLst/>
                        </a:rPr>
                        <a:t>INDEX (2005)</a:t>
                      </a:r>
                      <a:r>
                        <a:rPr lang="fr-FR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algn="ctr" fontAlgn="b"/>
                      <a:r>
                        <a:rPr lang="en-US" sz="900" b="0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Indoors</a:t>
                      </a:r>
                    </a:p>
                    <a:p>
                      <a:pPr algn="ctr" fontAlgn="b"/>
                      <a:r>
                        <a:rPr lang="en-US" sz="900" b="0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Chemicals</a:t>
                      </a:r>
                      <a:r>
                        <a:rPr lang="en-US" sz="900" b="0" i="0" u="none" strike="noStrike" baseline="0" noProof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only</a:t>
                      </a: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dirty="0" smtClean="0"/>
                        <a:t>Kirchner et al. (2006)</a:t>
                      </a:r>
                    </a:p>
                    <a:p>
                      <a:pPr algn="ctr" fontAlgn="ctr"/>
                      <a:r>
                        <a:rPr lang="fr-FR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French </a:t>
                      </a:r>
                      <a:r>
                        <a:rPr lang="fr-FR" sz="9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Residences</a:t>
                      </a:r>
                      <a:endParaRPr lang="fr-FR" sz="900" b="0" i="0" u="none" strike="noStrike" dirty="0" smtClean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r>
                        <a:rPr lang="fr-FR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US" sz="9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 smtClean="0">
                          <a:effectLst/>
                        </a:rPr>
                        <a:t>WHO (2010a)</a:t>
                      </a:r>
                    </a:p>
                    <a:p>
                      <a:pPr algn="ctr" fontAlgn="b"/>
                      <a:r>
                        <a:rPr lang="en-US" sz="900" b="0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Indoor</a:t>
                      </a:r>
                      <a:r>
                        <a:rPr lang="en-US" sz="900" b="0" i="0" u="none" strike="noStrike" baseline="0" noProof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Air</a:t>
                      </a:r>
                      <a:endParaRPr lang="en-US" sz="900" b="0" i="0" u="none" strike="noStrike" noProof="0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fr-FR" sz="900" b="0" i="0" u="none" strike="noStrike" noProof="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Dampness</a:t>
                      </a:r>
                      <a:r>
                        <a:rPr lang="fr-FR" sz="900" b="0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/Mold</a:t>
                      </a:r>
                      <a:endParaRPr lang="en-US" sz="900" b="0" i="0" u="none" strike="noStrike" noProof="0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 smtClean="0">
                          <a:effectLst/>
                        </a:rPr>
                        <a:t>WHO (2010b)</a:t>
                      </a:r>
                    </a:p>
                    <a:p>
                      <a:pPr algn="ctr" fontAlgn="b"/>
                      <a:r>
                        <a:rPr lang="en-US" sz="900" b="0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Indoor</a:t>
                      </a:r>
                      <a:r>
                        <a:rPr lang="en-US" sz="900" b="0" i="0" u="none" strike="noStrike" baseline="0" noProof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Air</a:t>
                      </a:r>
                      <a:endParaRPr lang="en-US" sz="900" b="0" i="0" u="none" strike="noStrike" noProof="0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fr-FR" sz="900" b="0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dirty="0" smtClean="0"/>
                        <a:t>Logue et al.</a:t>
                      </a:r>
                      <a:r>
                        <a:rPr lang="en-US" sz="900" baseline="0" dirty="0" smtClean="0"/>
                        <a:t> (</a:t>
                      </a:r>
                      <a:r>
                        <a:rPr lang="en-US" sz="900" dirty="0" smtClean="0"/>
                        <a:t>2011)</a:t>
                      </a:r>
                    </a:p>
                    <a:p>
                      <a:pPr algn="ctr" fontAlgn="ctr"/>
                      <a:r>
                        <a:rPr lang="fr-FR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US </a:t>
                      </a:r>
                      <a:r>
                        <a:rPr lang="fr-FR" sz="9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Residences</a:t>
                      </a:r>
                      <a:endParaRPr lang="fr-FR" sz="900" b="0" i="0" u="none" strike="noStrike" dirty="0" smtClean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r>
                        <a:rPr lang="fr-FR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US" sz="9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ctr"/>
                </a:tc>
              </a:tr>
              <a:tr h="1515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PM10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515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PM2.5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515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Nitrogen dioxide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515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O</a:t>
                      </a:r>
                      <a:r>
                        <a:rPr lang="en-US" sz="800" u="none" strike="noStrike" dirty="0" smtClean="0">
                          <a:effectLst/>
                        </a:rPr>
                        <a:t>zone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51507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Sulfur</a:t>
                      </a:r>
                      <a:r>
                        <a:rPr lang="fr-F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dioxide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515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Formaldehyde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37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Benzene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37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Carbon monoxide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37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 smtClean="0">
                          <a:effectLst/>
                        </a:rPr>
                        <a:t>Naphthalene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37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 smtClean="0">
                          <a:effectLst/>
                        </a:rPr>
                        <a:t>Benzo[a]pyrene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37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Tetrachloroethylene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449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Trichloroethylene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37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Acrolein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37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Cadmium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37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 smtClean="0">
                          <a:effectLst/>
                        </a:rPr>
                        <a:t>1,4-dichlorobenzene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37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Acetaldehyde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37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 smtClean="0">
                          <a:effectLst/>
                        </a:rPr>
                        <a:t>Benzo[a]anthracene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37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Chloroform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37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 err="1">
                          <a:effectLst/>
                        </a:rPr>
                        <a:t>Fluorene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37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Pyrene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37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Furfural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37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Ethylbenzene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37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 err="1">
                          <a:effectLst/>
                        </a:rPr>
                        <a:t>Bromoform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37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Styrene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37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Toluene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37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d-limonene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37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Chlorine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37150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Mold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37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R</a:t>
                      </a:r>
                      <a:r>
                        <a:rPr lang="en-US" sz="800" u="none" strike="noStrike" dirty="0" smtClean="0">
                          <a:effectLst/>
                        </a:rPr>
                        <a:t>adon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37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SHS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37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Ammonia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37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 err="1">
                          <a:effectLst/>
                        </a:rPr>
                        <a:t>Crotonaldehyde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371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1,1 Dichloroethene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371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Carbon tetrachloride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37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Chromium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316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fr-FR" sz="2800" b="1" dirty="0" smtClean="0">
                <a:solidFill>
                  <a:schemeClr val="accent1"/>
                </a:solidFill>
              </a:rPr>
              <a:t>Indoor </a:t>
            </a:r>
            <a:r>
              <a:rPr lang="en-US" altLang="fr-FR" sz="2800" b="1" dirty="0">
                <a:solidFill>
                  <a:schemeClr val="accent1"/>
                </a:solidFill>
              </a:rPr>
              <a:t>air pollution in low-energy residential buildings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808" y="1268760"/>
            <a:ext cx="8229600" cy="4525963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Objective</a:t>
            </a:r>
            <a:r>
              <a:rPr lang="en-US" sz="1800" dirty="0" smtClean="0"/>
              <a:t>: </a:t>
            </a:r>
            <a:r>
              <a:rPr lang="en-GB" sz="1800" dirty="0"/>
              <a:t>to give an overview of people exposure to contaminants in residential buildings and to identify differences, if any, between low-energy buildings and the ones representative of the current building stock</a:t>
            </a:r>
            <a:r>
              <a:rPr lang="en-GB" sz="1800" dirty="0" smtClean="0"/>
              <a:t>.</a:t>
            </a:r>
          </a:p>
          <a:p>
            <a:r>
              <a:rPr lang="en-US" sz="1800" b="1" dirty="0" smtClean="0"/>
              <a:t>Mean</a:t>
            </a:r>
            <a:r>
              <a:rPr lang="en-US" sz="1800" dirty="0" smtClean="0"/>
              <a:t>: compiling exposure data from various countries</a:t>
            </a:r>
          </a:p>
          <a:p>
            <a:pPr lvl="1"/>
            <a:r>
              <a:rPr lang="en-US" sz="1800" dirty="0" smtClean="0"/>
              <a:t>mean / median concentration: long-term effects (chronic)</a:t>
            </a:r>
          </a:p>
          <a:p>
            <a:pPr lvl="1"/>
            <a:r>
              <a:rPr lang="en-US" sz="1800" dirty="0" smtClean="0"/>
              <a:t>maximal concentration: short-term effects (acute)</a:t>
            </a:r>
          </a:p>
          <a:p>
            <a:r>
              <a:rPr lang="fr-FR" sz="1800" b="1" dirty="0" smtClean="0"/>
              <a:t>State:</a:t>
            </a:r>
            <a:endParaRPr lang="fr-FR" sz="1800" dirty="0"/>
          </a:p>
        </p:txBody>
      </p:sp>
      <p:sp>
        <p:nvSpPr>
          <p:cNvPr id="89" name="Espace réservé du pied de page 78"/>
          <p:cNvSpPr txBox="1">
            <a:spLocks/>
          </p:cNvSpPr>
          <p:nvPr/>
        </p:nvSpPr>
        <p:spPr>
          <a:xfrm>
            <a:off x="8748464" y="6336173"/>
            <a:ext cx="395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D2C8D3A-4772-4077-A60B-381025597F3E}" type="slidenum">
              <a:rPr lang="en-US" b="1" smtClean="0">
                <a:solidFill>
                  <a:schemeClr val="accent1">
                    <a:lumMod val="75000"/>
                  </a:schemeClr>
                </a:solidFill>
              </a:rPr>
              <a:pPr algn="l"/>
              <a:t>8</a:t>
            </a:fld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07504" y="6236949"/>
            <a:ext cx="8856984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27225"/>
              </p:ext>
            </p:extLst>
          </p:nvPr>
        </p:nvGraphicFramePr>
        <p:xfrm>
          <a:off x="664800" y="3645024"/>
          <a:ext cx="7956888" cy="219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634"/>
                <a:gridCol w="632089"/>
                <a:gridCol w="1234433"/>
                <a:gridCol w="1234433"/>
                <a:gridCol w="1234433"/>
                <a:gridCol w="1234433"/>
                <a:gridCol w="1234433"/>
              </a:tblGrid>
              <a:tr h="370840">
                <a:tc gridSpan="2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France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USA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Belgium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China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Japan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fr-FR" sz="1200" b="1" dirty="0" err="1" smtClean="0"/>
                        <a:t>Current</a:t>
                      </a:r>
                      <a:r>
                        <a:rPr lang="fr-FR" sz="1200" b="1" baseline="0" dirty="0" smtClean="0"/>
                        <a:t> building stock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C</a:t>
                      </a:r>
                      <a:r>
                        <a:rPr lang="fr-FR" sz="1200" baseline="-25000" dirty="0" err="1" smtClean="0"/>
                        <a:t>mean</a:t>
                      </a:r>
                      <a:endParaRPr lang="en-US" sz="12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/>
                        <a:t>Kirchner et al. (2006)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0" dirty="0" smtClean="0"/>
                        <a:t>Logue et</a:t>
                      </a:r>
                      <a:r>
                        <a:rPr lang="fr-FR" sz="1200" b="0" baseline="0" dirty="0" smtClean="0"/>
                        <a:t> al. (2010)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0" dirty="0" err="1" smtClean="0"/>
                        <a:t>Stranger</a:t>
                      </a:r>
                      <a:r>
                        <a:rPr lang="fr-FR" sz="1200" b="0" baseline="0" dirty="0" smtClean="0"/>
                        <a:t> et al. (2012)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0" dirty="0" smtClean="0"/>
                        <a:t>Zhang et al. (2013)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0" dirty="0" err="1" smtClean="0"/>
                        <a:t>Azuma</a:t>
                      </a:r>
                      <a:r>
                        <a:rPr lang="fr-FR" sz="1200" b="0" baseline="0" dirty="0" smtClean="0"/>
                        <a:t> et al. (2007)</a:t>
                      </a:r>
                      <a:endParaRPr lang="en-US" sz="1200" b="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err="1" smtClean="0"/>
                        <a:t>C</a:t>
                      </a:r>
                      <a:r>
                        <a:rPr lang="fr-FR" sz="1200" baseline="-25000" dirty="0" err="1" smtClean="0"/>
                        <a:t>max</a:t>
                      </a:r>
                      <a:endParaRPr lang="en-US" sz="12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/>
                        <a:t>Kirchner et al. (2006)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err="1" smtClean="0"/>
                        <a:t>Stranger</a:t>
                      </a:r>
                      <a:r>
                        <a:rPr lang="fr-FR" sz="1200" b="0" baseline="0" dirty="0" smtClean="0"/>
                        <a:t> et al. (2012)</a:t>
                      </a:r>
                      <a:endParaRPr lang="en-US" sz="12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err="1" smtClean="0"/>
                        <a:t>Azuma</a:t>
                      </a:r>
                      <a:r>
                        <a:rPr lang="fr-FR" sz="1200" b="0" baseline="0" dirty="0" smtClean="0"/>
                        <a:t> et al. (2007)</a:t>
                      </a:r>
                      <a:endParaRPr lang="en-US" sz="1200" b="0" dirty="0" smtClean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fr-FR" sz="1200" b="1" dirty="0" err="1" smtClean="0"/>
                        <a:t>Low-energy</a:t>
                      </a:r>
                      <a:r>
                        <a:rPr lang="fr-FR" sz="1200" b="1" baseline="0" dirty="0" smtClean="0"/>
                        <a:t> </a:t>
                      </a:r>
                      <a:r>
                        <a:rPr lang="fr-FR" sz="1200" b="1" baseline="0" dirty="0" err="1" smtClean="0"/>
                        <a:t>buidings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C</a:t>
                      </a:r>
                      <a:r>
                        <a:rPr lang="fr-FR" sz="1200" baseline="-25000" dirty="0" err="1" smtClean="0"/>
                        <a:t>mean</a:t>
                      </a:r>
                      <a:endParaRPr lang="en-US" sz="12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err="1" smtClean="0"/>
                        <a:t>Derbez</a:t>
                      </a:r>
                      <a:r>
                        <a:rPr lang="en-US" sz="1200" b="0" dirty="0" smtClean="0"/>
                        <a:t> et al. (2015)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/>
                        <a:t>Logue et</a:t>
                      </a:r>
                      <a:r>
                        <a:rPr lang="fr-FR" sz="1200" b="0" baseline="0" dirty="0" smtClean="0"/>
                        <a:t> al. (2010)</a:t>
                      </a:r>
                      <a:endParaRPr lang="en-US" sz="12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err="1" smtClean="0"/>
                        <a:t>Stranger</a:t>
                      </a:r>
                      <a:r>
                        <a:rPr lang="fr-FR" sz="1200" b="0" baseline="0" dirty="0" smtClean="0"/>
                        <a:t> et al. (2012)</a:t>
                      </a:r>
                      <a:endParaRPr lang="en-US" sz="12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0" dirty="0" smtClean="0"/>
                        <a:t>Liang et al. (2014)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err="1" smtClean="0"/>
                        <a:t>C</a:t>
                      </a:r>
                      <a:r>
                        <a:rPr lang="fr-FR" sz="1200" baseline="-25000" dirty="0" err="1" smtClean="0"/>
                        <a:t>max</a:t>
                      </a:r>
                      <a:endParaRPr lang="en-US" sz="12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err="1" smtClean="0"/>
                        <a:t>Derbez</a:t>
                      </a:r>
                      <a:r>
                        <a:rPr lang="en-US" sz="1200" b="0" dirty="0" smtClean="0"/>
                        <a:t> et al. (2015)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err="1" smtClean="0"/>
                        <a:t>Stranger</a:t>
                      </a:r>
                      <a:r>
                        <a:rPr lang="fr-FR" sz="1200" b="0" baseline="0" dirty="0" smtClean="0"/>
                        <a:t> et al. (2012)</a:t>
                      </a:r>
                      <a:endParaRPr lang="en-US" sz="12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09776" y="6236949"/>
            <a:ext cx="82981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" dirty="0"/>
              <a:t>Kirchner S, </a:t>
            </a:r>
            <a:r>
              <a:rPr lang="en-GB" sz="400" dirty="0" err="1"/>
              <a:t>Arene</a:t>
            </a:r>
            <a:r>
              <a:rPr lang="en-GB" sz="400" dirty="0"/>
              <a:t> JF, </a:t>
            </a:r>
            <a:r>
              <a:rPr lang="en-GB" sz="400" dirty="0" err="1"/>
              <a:t>Cochet</a:t>
            </a:r>
            <a:r>
              <a:rPr lang="en-GB" sz="400" dirty="0"/>
              <a:t> C, </a:t>
            </a:r>
            <a:r>
              <a:rPr lang="en-GB" sz="400" dirty="0" err="1"/>
              <a:t>Derbez</a:t>
            </a:r>
            <a:r>
              <a:rPr lang="en-GB" sz="400" dirty="0"/>
              <a:t> M, </a:t>
            </a:r>
            <a:r>
              <a:rPr lang="en-GB" sz="400" dirty="0" err="1"/>
              <a:t>Duboudin</a:t>
            </a:r>
            <a:r>
              <a:rPr lang="en-GB" sz="400" dirty="0"/>
              <a:t> C, Elias P, </a:t>
            </a:r>
            <a:r>
              <a:rPr lang="en-GB" sz="400" dirty="0" err="1"/>
              <a:t>Gregoire</a:t>
            </a:r>
            <a:r>
              <a:rPr lang="en-GB" sz="400" dirty="0"/>
              <a:t> A, </a:t>
            </a:r>
            <a:r>
              <a:rPr lang="en-GB" sz="400" dirty="0" err="1"/>
              <a:t>Jedor</a:t>
            </a:r>
            <a:r>
              <a:rPr lang="en-GB" sz="400" dirty="0"/>
              <a:t> B,  Lucas JP, </a:t>
            </a:r>
            <a:r>
              <a:rPr lang="en-GB" sz="400" dirty="0" err="1"/>
              <a:t>Pasquier</a:t>
            </a:r>
            <a:r>
              <a:rPr lang="en-GB" sz="400" dirty="0"/>
              <a:t> N, </a:t>
            </a:r>
            <a:r>
              <a:rPr lang="en-GB" sz="400" dirty="0" err="1"/>
              <a:t>Pigneret</a:t>
            </a:r>
            <a:r>
              <a:rPr lang="en-GB" sz="400" dirty="0"/>
              <a:t> M, </a:t>
            </a:r>
            <a:r>
              <a:rPr lang="en-GB" sz="400" dirty="0" err="1"/>
              <a:t>Ramalho</a:t>
            </a:r>
            <a:r>
              <a:rPr lang="en-GB" sz="400" dirty="0"/>
              <a:t> O. 2006. </a:t>
            </a:r>
            <a:r>
              <a:rPr lang="en-US" sz="400" dirty="0" err="1"/>
              <a:t>Campagne</a:t>
            </a:r>
            <a:r>
              <a:rPr lang="en-US" sz="400" dirty="0"/>
              <a:t> </a:t>
            </a:r>
            <a:r>
              <a:rPr lang="en-US" sz="400" dirty="0" err="1"/>
              <a:t>nationale</a:t>
            </a:r>
            <a:r>
              <a:rPr lang="en-US" sz="400" dirty="0"/>
              <a:t> </a:t>
            </a:r>
            <a:r>
              <a:rPr lang="en-US" sz="400" dirty="0" err="1"/>
              <a:t>logements</a:t>
            </a:r>
            <a:r>
              <a:rPr lang="en-US" sz="400" dirty="0"/>
              <a:t>: </a:t>
            </a:r>
            <a:r>
              <a:rPr lang="en-US" sz="400" dirty="0" err="1"/>
              <a:t>état</a:t>
            </a:r>
            <a:r>
              <a:rPr lang="en-US" sz="400" dirty="0"/>
              <a:t> de la pollution </a:t>
            </a:r>
            <a:r>
              <a:rPr lang="en-US" sz="400" dirty="0" err="1"/>
              <a:t>dans</a:t>
            </a:r>
            <a:r>
              <a:rPr lang="en-US" sz="400" dirty="0"/>
              <a:t> les </a:t>
            </a:r>
            <a:r>
              <a:rPr lang="en-US" sz="400" dirty="0" err="1"/>
              <a:t>logements</a:t>
            </a:r>
            <a:r>
              <a:rPr lang="en-US" sz="400" dirty="0"/>
              <a:t> </a:t>
            </a:r>
            <a:r>
              <a:rPr lang="en-US" sz="400" dirty="0" err="1"/>
              <a:t>français</a:t>
            </a:r>
            <a:r>
              <a:rPr lang="en-US" sz="400" dirty="0"/>
              <a:t>. Report, CSTB/DDD/SB – 2006-57, 165 pages</a:t>
            </a:r>
            <a:r>
              <a:rPr lang="en-US" sz="400" dirty="0" smtClean="0"/>
              <a:t>.</a:t>
            </a:r>
          </a:p>
          <a:p>
            <a:r>
              <a:rPr lang="en-US" sz="400" dirty="0" err="1"/>
              <a:t>Derbez</a:t>
            </a:r>
            <a:r>
              <a:rPr lang="en-US" sz="400" dirty="0"/>
              <a:t> M, </a:t>
            </a:r>
            <a:r>
              <a:rPr lang="en-US" sz="400" dirty="0" err="1"/>
              <a:t>Wyart</a:t>
            </a:r>
            <a:r>
              <a:rPr lang="en-US" sz="400" dirty="0"/>
              <a:t> G, </a:t>
            </a:r>
            <a:r>
              <a:rPr lang="en-US" sz="400" dirty="0" err="1"/>
              <a:t>Douchin</a:t>
            </a:r>
            <a:r>
              <a:rPr lang="en-US" sz="400" dirty="0"/>
              <a:t> F, Lucas JP, </a:t>
            </a:r>
            <a:r>
              <a:rPr lang="en-US" sz="400" dirty="0" err="1"/>
              <a:t>Ramalho</a:t>
            </a:r>
            <a:r>
              <a:rPr lang="en-US" sz="400" dirty="0"/>
              <a:t> O, </a:t>
            </a:r>
            <a:r>
              <a:rPr lang="en-US" sz="400" dirty="0" err="1"/>
              <a:t>Ribéron</a:t>
            </a:r>
            <a:r>
              <a:rPr lang="en-US" sz="400" dirty="0"/>
              <a:t> J, Kirchner S, </a:t>
            </a:r>
            <a:r>
              <a:rPr lang="en-US" sz="400" dirty="0" err="1"/>
              <a:t>Mandin</a:t>
            </a:r>
            <a:r>
              <a:rPr lang="en-US" sz="400" dirty="0"/>
              <a:t> C. 2015. Base de </a:t>
            </a:r>
            <a:r>
              <a:rPr lang="en-US" sz="400" dirty="0" err="1"/>
              <a:t>référence</a:t>
            </a:r>
            <a:r>
              <a:rPr lang="en-US" sz="400" dirty="0"/>
              <a:t> </a:t>
            </a:r>
            <a:r>
              <a:rPr lang="en-US" sz="400" dirty="0" err="1"/>
              <a:t>nationale</a:t>
            </a:r>
            <a:r>
              <a:rPr lang="en-US" sz="400" dirty="0"/>
              <a:t> sur la </a:t>
            </a:r>
            <a:r>
              <a:rPr lang="en-US" sz="400" dirty="0" err="1"/>
              <a:t>qualité</a:t>
            </a:r>
            <a:r>
              <a:rPr lang="en-US" sz="400" dirty="0"/>
              <a:t> de </a:t>
            </a:r>
            <a:r>
              <a:rPr lang="en-US" sz="400" dirty="0" err="1"/>
              <a:t>l’air</a:t>
            </a:r>
            <a:r>
              <a:rPr lang="en-US" sz="400" dirty="0"/>
              <a:t> </a:t>
            </a:r>
            <a:r>
              <a:rPr lang="en-US" sz="400" dirty="0" err="1"/>
              <a:t>intérieur</a:t>
            </a:r>
            <a:r>
              <a:rPr lang="en-US" sz="400" dirty="0"/>
              <a:t> et le </a:t>
            </a:r>
            <a:r>
              <a:rPr lang="en-US" sz="400" dirty="0" err="1"/>
              <a:t>confort</a:t>
            </a:r>
            <a:r>
              <a:rPr lang="en-US" sz="400" dirty="0"/>
              <a:t> des occupants de </a:t>
            </a:r>
            <a:r>
              <a:rPr lang="en-US" sz="400" dirty="0" err="1"/>
              <a:t>bâtiments</a:t>
            </a:r>
            <a:r>
              <a:rPr lang="en-US" sz="400" dirty="0"/>
              <a:t> performants </a:t>
            </a:r>
            <a:r>
              <a:rPr lang="en-US" sz="400" dirty="0" err="1"/>
              <a:t>en</a:t>
            </a:r>
            <a:r>
              <a:rPr lang="en-US" sz="400" dirty="0"/>
              <a:t> </a:t>
            </a:r>
            <a:r>
              <a:rPr lang="en-US" sz="400" dirty="0" err="1"/>
              <a:t>énergie</a:t>
            </a:r>
            <a:r>
              <a:rPr lang="en-US" sz="400" dirty="0"/>
              <a:t> - Description des premiers </a:t>
            </a:r>
            <a:r>
              <a:rPr lang="en-US" sz="400" dirty="0" err="1"/>
              <a:t>résultats</a:t>
            </a:r>
            <a:r>
              <a:rPr lang="en-US" sz="400" dirty="0"/>
              <a:t> de la </a:t>
            </a:r>
            <a:r>
              <a:rPr lang="en-US" sz="400" dirty="0" err="1"/>
              <a:t>qualité</a:t>
            </a:r>
            <a:r>
              <a:rPr lang="en-US" sz="400" dirty="0"/>
              <a:t> de </a:t>
            </a:r>
            <a:r>
              <a:rPr lang="en-US" sz="400" dirty="0" err="1"/>
              <a:t>l’air</a:t>
            </a:r>
            <a:r>
              <a:rPr lang="en-US" sz="400" dirty="0"/>
              <a:t> </a:t>
            </a:r>
            <a:r>
              <a:rPr lang="en-US" sz="400" dirty="0" err="1"/>
              <a:t>intérieur</a:t>
            </a:r>
            <a:r>
              <a:rPr lang="en-US" sz="400" dirty="0"/>
              <a:t> et du </a:t>
            </a:r>
            <a:r>
              <a:rPr lang="en-US" sz="400" dirty="0" err="1"/>
              <a:t>confort</a:t>
            </a:r>
            <a:r>
              <a:rPr lang="en-US" sz="400" dirty="0"/>
              <a:t> de </a:t>
            </a:r>
            <a:r>
              <a:rPr lang="en-US" sz="400" dirty="0" err="1"/>
              <a:t>bâtiments</a:t>
            </a:r>
            <a:r>
              <a:rPr lang="en-US" sz="400" dirty="0"/>
              <a:t> </a:t>
            </a:r>
            <a:r>
              <a:rPr lang="en-US" sz="400" dirty="0" err="1"/>
              <a:t>d’habitation</a:t>
            </a:r>
            <a:r>
              <a:rPr lang="en-US" sz="400" dirty="0"/>
              <a:t> performants </a:t>
            </a:r>
            <a:r>
              <a:rPr lang="en-US" sz="400" dirty="0" err="1"/>
              <a:t>en</a:t>
            </a:r>
            <a:r>
              <a:rPr lang="en-US" sz="400" dirty="0"/>
              <a:t> </a:t>
            </a:r>
            <a:r>
              <a:rPr lang="en-US" sz="400" dirty="0" err="1"/>
              <a:t>énergie</a:t>
            </a:r>
            <a:r>
              <a:rPr lang="en-US" sz="400" dirty="0"/>
              <a:t>. </a:t>
            </a:r>
            <a:r>
              <a:rPr lang="en-US" sz="400" dirty="0" err="1"/>
              <a:t>Observatoire</a:t>
            </a:r>
            <a:r>
              <a:rPr lang="en-US" sz="400" dirty="0"/>
              <a:t> de la </a:t>
            </a:r>
            <a:r>
              <a:rPr lang="en-US" sz="400" dirty="0" err="1"/>
              <a:t>qualité</a:t>
            </a:r>
            <a:r>
              <a:rPr lang="en-US" sz="400" dirty="0"/>
              <a:t> de </a:t>
            </a:r>
            <a:r>
              <a:rPr lang="en-US" sz="400" dirty="0" err="1"/>
              <a:t>l’air</a:t>
            </a:r>
            <a:r>
              <a:rPr lang="en-US" sz="400" dirty="0"/>
              <a:t> </a:t>
            </a:r>
            <a:r>
              <a:rPr lang="en-US" sz="400" dirty="0" err="1"/>
              <a:t>intérieur</a:t>
            </a:r>
            <a:r>
              <a:rPr lang="en-US" sz="400" dirty="0"/>
              <a:t>, Report CSTB-OQAI/2015-012, 56 pages.</a:t>
            </a:r>
          </a:p>
          <a:p>
            <a:r>
              <a:rPr lang="en-US" sz="400" dirty="0" smtClean="0"/>
              <a:t>Logue </a:t>
            </a:r>
            <a:r>
              <a:rPr lang="en-US" sz="400" dirty="0"/>
              <a:t>JM, </a:t>
            </a:r>
            <a:r>
              <a:rPr lang="en-US" sz="400" dirty="0" err="1"/>
              <a:t>McKone</a:t>
            </a:r>
            <a:r>
              <a:rPr lang="en-US" sz="400" dirty="0"/>
              <a:t> TE, Sherman MH, Singer BC. 2011a. Hazard assessment of chemical air contaminants measured in residences. Indoor Air, 21(2), 92–109</a:t>
            </a:r>
            <a:r>
              <a:rPr lang="en-US" sz="400" dirty="0" smtClean="0"/>
              <a:t>.</a:t>
            </a:r>
          </a:p>
          <a:p>
            <a:r>
              <a:rPr lang="fr-FR" sz="400" dirty="0" err="1" smtClean="0"/>
              <a:t>Stranger</a:t>
            </a:r>
            <a:r>
              <a:rPr lang="fr-FR" sz="400" dirty="0" smtClean="0"/>
              <a:t> et al. 2012. C</a:t>
            </a:r>
            <a:r>
              <a:rPr lang="en-US" sz="400" dirty="0" smtClean="0"/>
              <a:t>lean</a:t>
            </a:r>
            <a:r>
              <a:rPr lang="en-US" sz="400" dirty="0"/>
              <a:t> Air, Low Energy </a:t>
            </a:r>
            <a:r>
              <a:rPr lang="en-US" sz="400" dirty="0" smtClean="0"/>
              <a:t>Exploratory</a:t>
            </a:r>
            <a:r>
              <a:rPr lang="en-US" sz="400" dirty="0"/>
              <a:t> research on the quality of the indoor environment in </a:t>
            </a:r>
            <a:r>
              <a:rPr lang="en-US" sz="400" dirty="0" smtClean="0"/>
              <a:t>energy‐efficient</a:t>
            </a:r>
            <a:r>
              <a:rPr lang="en-US" sz="400" dirty="0"/>
              <a:t> buildings: the influence of outdoor environment and </a:t>
            </a:r>
            <a:r>
              <a:rPr lang="en-US" sz="400" dirty="0" smtClean="0"/>
              <a:t>ventilation, report, 346p., November.</a:t>
            </a:r>
          </a:p>
          <a:p>
            <a:r>
              <a:rPr lang="fr-FR" sz="400" dirty="0" smtClean="0"/>
              <a:t>Zhang et al. 2013. </a:t>
            </a:r>
            <a:r>
              <a:rPr lang="en-US" sz="400" dirty="0"/>
              <a:t>Reducing Health Risks from Indoor Exposures in Rapidly Developing Urban China, Environmental Health </a:t>
            </a:r>
            <a:r>
              <a:rPr lang="en-US" sz="400" dirty="0" smtClean="0"/>
              <a:t>Perspectives; 121 (7), pp. 751-755.</a:t>
            </a:r>
          </a:p>
          <a:p>
            <a:r>
              <a:rPr lang="en-US" sz="400" dirty="0"/>
              <a:t>Liang, </a:t>
            </a:r>
            <a:r>
              <a:rPr lang="en-US" sz="400" dirty="0" err="1"/>
              <a:t>Weihui</a:t>
            </a:r>
            <a:r>
              <a:rPr lang="en-US" sz="400" dirty="0"/>
              <a:t>, </a:t>
            </a:r>
            <a:r>
              <a:rPr lang="en-US" sz="400" dirty="0" err="1"/>
              <a:t>Caiqing</a:t>
            </a:r>
            <a:r>
              <a:rPr lang="en-US" sz="400" dirty="0"/>
              <a:t> Yang, and </a:t>
            </a:r>
            <a:r>
              <a:rPr lang="en-US" sz="400" dirty="0" err="1"/>
              <a:t>Xudong</a:t>
            </a:r>
            <a:r>
              <a:rPr lang="en-US" sz="400" dirty="0"/>
              <a:t> Yang. </a:t>
            </a:r>
            <a:r>
              <a:rPr lang="en-US" sz="400" dirty="0" smtClean="0"/>
              <a:t>2014. Long-Term </a:t>
            </a:r>
            <a:r>
              <a:rPr lang="en-US" sz="400" dirty="0"/>
              <a:t>Concentrations of Volatile Organic Compounds in a New Apartment in Beijing, China</a:t>
            </a:r>
            <a:r>
              <a:rPr lang="en-US" sz="400" dirty="0" smtClean="0"/>
              <a:t>. </a:t>
            </a:r>
            <a:r>
              <a:rPr lang="en-US" sz="400" dirty="0"/>
              <a:t>Building and </a:t>
            </a:r>
            <a:r>
              <a:rPr lang="en-US" sz="400" dirty="0" smtClean="0"/>
              <a:t>Environment, 82, pp. 693–701.</a:t>
            </a:r>
          </a:p>
          <a:p>
            <a:r>
              <a:rPr lang="en-US" sz="400" dirty="0" smtClean="0"/>
              <a:t>Azuma et al. 2007. The </a:t>
            </a:r>
            <a:r>
              <a:rPr lang="en-US" sz="400" dirty="0"/>
              <a:t>Risk Screening for Indoor Air </a:t>
            </a:r>
            <a:r>
              <a:rPr lang="en-US" sz="400" dirty="0" smtClean="0"/>
              <a:t>Pollution Chemicals </a:t>
            </a:r>
            <a:r>
              <a:rPr lang="en-US" sz="400" dirty="0"/>
              <a:t>in </a:t>
            </a:r>
            <a:r>
              <a:rPr lang="en-US" sz="400" dirty="0" smtClean="0"/>
              <a:t>Japan</a:t>
            </a:r>
            <a:r>
              <a:rPr lang="en-US" sz="400" dirty="0"/>
              <a:t>, Risk Analysis, </a:t>
            </a:r>
            <a:r>
              <a:rPr lang="en-US" sz="400" dirty="0" smtClean="0"/>
              <a:t>27 (6), pp. </a:t>
            </a:r>
            <a:endParaRPr lang="en-US" sz="400" dirty="0"/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46860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948" b="1377"/>
          <a:stretch/>
        </p:blipFill>
        <p:spPr bwMode="auto">
          <a:xfrm>
            <a:off x="383837" y="764704"/>
            <a:ext cx="8100000" cy="52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fr-FR" sz="2800" b="1" dirty="0" smtClean="0">
                <a:solidFill>
                  <a:schemeClr val="accent1"/>
                </a:solidFill>
              </a:rPr>
              <a:t>Indoor </a:t>
            </a:r>
            <a:r>
              <a:rPr lang="en-US" altLang="fr-FR" sz="2800" b="1" dirty="0">
                <a:solidFill>
                  <a:schemeClr val="accent1"/>
                </a:solidFill>
              </a:rPr>
              <a:t>air pollution in low-energy residential buildings</a:t>
            </a:r>
          </a:p>
        </p:txBody>
      </p:sp>
      <p:sp>
        <p:nvSpPr>
          <p:cNvPr id="89" name="Espace réservé du pied de page 78"/>
          <p:cNvSpPr txBox="1">
            <a:spLocks/>
          </p:cNvSpPr>
          <p:nvPr/>
        </p:nvSpPr>
        <p:spPr>
          <a:xfrm>
            <a:off x="8748464" y="6336173"/>
            <a:ext cx="395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D2C8D3A-4772-4077-A60B-381025597F3E}" type="slidenum">
              <a:rPr lang="en-US" b="1" smtClean="0">
                <a:solidFill>
                  <a:schemeClr val="accent1">
                    <a:lumMod val="75000"/>
                  </a:schemeClr>
                </a:solidFill>
              </a:rPr>
              <a:pPr algn="l"/>
              <a:t>9</a:t>
            </a:fld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07504" y="6236949"/>
            <a:ext cx="8856984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3528" y="6311009"/>
            <a:ext cx="829816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" dirty="0"/>
              <a:t>Kirchner S, </a:t>
            </a:r>
            <a:r>
              <a:rPr lang="en-GB" sz="600" dirty="0" err="1"/>
              <a:t>Arene</a:t>
            </a:r>
            <a:r>
              <a:rPr lang="en-GB" sz="600" dirty="0"/>
              <a:t> JF, </a:t>
            </a:r>
            <a:r>
              <a:rPr lang="en-GB" sz="600" dirty="0" err="1"/>
              <a:t>Cochet</a:t>
            </a:r>
            <a:r>
              <a:rPr lang="en-GB" sz="600" dirty="0"/>
              <a:t> C, </a:t>
            </a:r>
            <a:r>
              <a:rPr lang="en-GB" sz="600" dirty="0" err="1"/>
              <a:t>Derbez</a:t>
            </a:r>
            <a:r>
              <a:rPr lang="en-GB" sz="600" dirty="0"/>
              <a:t> M, </a:t>
            </a:r>
            <a:r>
              <a:rPr lang="en-GB" sz="600" dirty="0" err="1"/>
              <a:t>Duboudin</a:t>
            </a:r>
            <a:r>
              <a:rPr lang="en-GB" sz="600" dirty="0"/>
              <a:t> C, Elias P, </a:t>
            </a:r>
            <a:r>
              <a:rPr lang="en-GB" sz="600" dirty="0" err="1"/>
              <a:t>Gregoire</a:t>
            </a:r>
            <a:r>
              <a:rPr lang="en-GB" sz="600" dirty="0"/>
              <a:t> A, </a:t>
            </a:r>
            <a:r>
              <a:rPr lang="en-GB" sz="600" dirty="0" err="1"/>
              <a:t>Jedor</a:t>
            </a:r>
            <a:r>
              <a:rPr lang="en-GB" sz="600" dirty="0"/>
              <a:t> B,  Lucas JP, </a:t>
            </a:r>
            <a:r>
              <a:rPr lang="en-GB" sz="600" dirty="0" err="1"/>
              <a:t>Pasquier</a:t>
            </a:r>
            <a:r>
              <a:rPr lang="en-GB" sz="600" dirty="0"/>
              <a:t> N, </a:t>
            </a:r>
            <a:r>
              <a:rPr lang="en-GB" sz="600" dirty="0" err="1"/>
              <a:t>Pigneret</a:t>
            </a:r>
            <a:r>
              <a:rPr lang="en-GB" sz="600" dirty="0"/>
              <a:t> M, </a:t>
            </a:r>
            <a:r>
              <a:rPr lang="en-GB" sz="600" dirty="0" err="1"/>
              <a:t>Ramalho</a:t>
            </a:r>
            <a:r>
              <a:rPr lang="en-GB" sz="600" dirty="0"/>
              <a:t> O. 2006. </a:t>
            </a:r>
            <a:r>
              <a:rPr lang="en-US" sz="600" dirty="0" err="1"/>
              <a:t>Campagne</a:t>
            </a:r>
            <a:r>
              <a:rPr lang="en-US" sz="600" dirty="0"/>
              <a:t> </a:t>
            </a:r>
            <a:r>
              <a:rPr lang="en-US" sz="600" dirty="0" err="1"/>
              <a:t>nationale</a:t>
            </a:r>
            <a:r>
              <a:rPr lang="en-US" sz="600" dirty="0"/>
              <a:t> </a:t>
            </a:r>
            <a:r>
              <a:rPr lang="en-US" sz="600" dirty="0" err="1"/>
              <a:t>logements</a:t>
            </a:r>
            <a:r>
              <a:rPr lang="en-US" sz="600" dirty="0"/>
              <a:t>: </a:t>
            </a:r>
            <a:r>
              <a:rPr lang="en-US" sz="600" dirty="0" err="1"/>
              <a:t>état</a:t>
            </a:r>
            <a:r>
              <a:rPr lang="en-US" sz="600" dirty="0"/>
              <a:t> de la pollution </a:t>
            </a:r>
            <a:r>
              <a:rPr lang="en-US" sz="600" dirty="0" err="1"/>
              <a:t>dans</a:t>
            </a:r>
            <a:r>
              <a:rPr lang="en-US" sz="600" dirty="0"/>
              <a:t> les </a:t>
            </a:r>
            <a:r>
              <a:rPr lang="en-US" sz="600" dirty="0" err="1"/>
              <a:t>logements</a:t>
            </a:r>
            <a:r>
              <a:rPr lang="en-US" sz="600" dirty="0"/>
              <a:t> </a:t>
            </a:r>
            <a:r>
              <a:rPr lang="en-US" sz="600" dirty="0" err="1"/>
              <a:t>français</a:t>
            </a:r>
            <a:r>
              <a:rPr lang="en-US" sz="600" dirty="0"/>
              <a:t>. Report, CSTB/DDD/SB – 2006-57, 165 pages</a:t>
            </a:r>
            <a:r>
              <a:rPr lang="en-US" sz="600" dirty="0" smtClean="0"/>
              <a:t>.</a:t>
            </a:r>
          </a:p>
          <a:p>
            <a:r>
              <a:rPr lang="en-US" sz="600" dirty="0" err="1"/>
              <a:t>Derbez</a:t>
            </a:r>
            <a:r>
              <a:rPr lang="en-US" sz="600" dirty="0"/>
              <a:t> M, </a:t>
            </a:r>
            <a:r>
              <a:rPr lang="en-US" sz="600" dirty="0" err="1"/>
              <a:t>Wyart</a:t>
            </a:r>
            <a:r>
              <a:rPr lang="en-US" sz="600" dirty="0"/>
              <a:t> G, </a:t>
            </a:r>
            <a:r>
              <a:rPr lang="en-US" sz="600" dirty="0" err="1"/>
              <a:t>Douchin</a:t>
            </a:r>
            <a:r>
              <a:rPr lang="en-US" sz="600" dirty="0"/>
              <a:t> F, Lucas JP, </a:t>
            </a:r>
            <a:r>
              <a:rPr lang="en-US" sz="600" dirty="0" err="1"/>
              <a:t>Ramalho</a:t>
            </a:r>
            <a:r>
              <a:rPr lang="en-US" sz="600" dirty="0"/>
              <a:t> O, </a:t>
            </a:r>
            <a:r>
              <a:rPr lang="en-US" sz="600" dirty="0" err="1"/>
              <a:t>Ribéron</a:t>
            </a:r>
            <a:r>
              <a:rPr lang="en-US" sz="600" dirty="0"/>
              <a:t> J, Kirchner S, </a:t>
            </a:r>
            <a:r>
              <a:rPr lang="en-US" sz="600" dirty="0" err="1"/>
              <a:t>Mandin</a:t>
            </a:r>
            <a:r>
              <a:rPr lang="en-US" sz="600" dirty="0"/>
              <a:t> C. 2015. Base de </a:t>
            </a:r>
            <a:r>
              <a:rPr lang="en-US" sz="600" dirty="0" err="1"/>
              <a:t>référence</a:t>
            </a:r>
            <a:r>
              <a:rPr lang="en-US" sz="600" dirty="0"/>
              <a:t> </a:t>
            </a:r>
            <a:r>
              <a:rPr lang="en-US" sz="600" dirty="0" err="1"/>
              <a:t>nationale</a:t>
            </a:r>
            <a:r>
              <a:rPr lang="en-US" sz="600" dirty="0"/>
              <a:t> sur la </a:t>
            </a:r>
            <a:r>
              <a:rPr lang="en-US" sz="600" dirty="0" err="1"/>
              <a:t>qualité</a:t>
            </a:r>
            <a:r>
              <a:rPr lang="en-US" sz="600" dirty="0"/>
              <a:t> de </a:t>
            </a:r>
            <a:r>
              <a:rPr lang="en-US" sz="600" dirty="0" err="1"/>
              <a:t>l’air</a:t>
            </a:r>
            <a:r>
              <a:rPr lang="en-US" sz="600" dirty="0"/>
              <a:t> </a:t>
            </a:r>
            <a:r>
              <a:rPr lang="en-US" sz="600" dirty="0" err="1"/>
              <a:t>intérieur</a:t>
            </a:r>
            <a:r>
              <a:rPr lang="en-US" sz="600" dirty="0"/>
              <a:t> et le </a:t>
            </a:r>
            <a:r>
              <a:rPr lang="en-US" sz="600" dirty="0" err="1"/>
              <a:t>confort</a:t>
            </a:r>
            <a:r>
              <a:rPr lang="en-US" sz="600" dirty="0"/>
              <a:t> des occupants de </a:t>
            </a:r>
            <a:r>
              <a:rPr lang="en-US" sz="600" dirty="0" err="1"/>
              <a:t>bâtiments</a:t>
            </a:r>
            <a:r>
              <a:rPr lang="en-US" sz="600" dirty="0"/>
              <a:t> performants </a:t>
            </a:r>
            <a:r>
              <a:rPr lang="en-US" sz="600" dirty="0" err="1"/>
              <a:t>en</a:t>
            </a:r>
            <a:r>
              <a:rPr lang="en-US" sz="600" dirty="0"/>
              <a:t> </a:t>
            </a:r>
            <a:r>
              <a:rPr lang="en-US" sz="600" dirty="0" err="1"/>
              <a:t>énergie</a:t>
            </a:r>
            <a:r>
              <a:rPr lang="en-US" sz="600" dirty="0"/>
              <a:t> - Description des premiers </a:t>
            </a:r>
            <a:r>
              <a:rPr lang="en-US" sz="600" dirty="0" err="1"/>
              <a:t>résultats</a:t>
            </a:r>
            <a:r>
              <a:rPr lang="en-US" sz="600" dirty="0"/>
              <a:t> de la </a:t>
            </a:r>
            <a:r>
              <a:rPr lang="en-US" sz="600" dirty="0" err="1"/>
              <a:t>qualité</a:t>
            </a:r>
            <a:r>
              <a:rPr lang="en-US" sz="600" dirty="0"/>
              <a:t> de </a:t>
            </a:r>
            <a:r>
              <a:rPr lang="en-US" sz="600" dirty="0" err="1"/>
              <a:t>l’air</a:t>
            </a:r>
            <a:r>
              <a:rPr lang="en-US" sz="600" dirty="0"/>
              <a:t> </a:t>
            </a:r>
            <a:r>
              <a:rPr lang="en-US" sz="600" dirty="0" err="1"/>
              <a:t>intérieur</a:t>
            </a:r>
            <a:r>
              <a:rPr lang="en-US" sz="600" dirty="0"/>
              <a:t> et du </a:t>
            </a:r>
            <a:r>
              <a:rPr lang="en-US" sz="600" dirty="0" err="1"/>
              <a:t>confort</a:t>
            </a:r>
            <a:r>
              <a:rPr lang="en-US" sz="600" dirty="0"/>
              <a:t> de </a:t>
            </a:r>
            <a:r>
              <a:rPr lang="en-US" sz="600" dirty="0" err="1"/>
              <a:t>bâtiments</a:t>
            </a:r>
            <a:r>
              <a:rPr lang="en-US" sz="600" dirty="0"/>
              <a:t> </a:t>
            </a:r>
            <a:r>
              <a:rPr lang="en-US" sz="600" dirty="0" err="1"/>
              <a:t>d’habitation</a:t>
            </a:r>
            <a:r>
              <a:rPr lang="en-US" sz="600" dirty="0"/>
              <a:t> performants </a:t>
            </a:r>
            <a:r>
              <a:rPr lang="en-US" sz="600" dirty="0" err="1"/>
              <a:t>en</a:t>
            </a:r>
            <a:r>
              <a:rPr lang="en-US" sz="600" dirty="0"/>
              <a:t> </a:t>
            </a:r>
            <a:r>
              <a:rPr lang="en-US" sz="600" dirty="0" err="1"/>
              <a:t>énergie</a:t>
            </a:r>
            <a:r>
              <a:rPr lang="en-US" sz="600" dirty="0"/>
              <a:t>. </a:t>
            </a:r>
            <a:r>
              <a:rPr lang="en-US" sz="600" dirty="0" err="1"/>
              <a:t>Observatoire</a:t>
            </a:r>
            <a:r>
              <a:rPr lang="en-US" sz="600" dirty="0"/>
              <a:t> de la </a:t>
            </a:r>
            <a:r>
              <a:rPr lang="en-US" sz="600" dirty="0" err="1"/>
              <a:t>qualité</a:t>
            </a:r>
            <a:r>
              <a:rPr lang="en-US" sz="600" dirty="0"/>
              <a:t> de </a:t>
            </a:r>
            <a:r>
              <a:rPr lang="en-US" sz="600" dirty="0" err="1"/>
              <a:t>l’air</a:t>
            </a:r>
            <a:r>
              <a:rPr lang="en-US" sz="600" dirty="0"/>
              <a:t> </a:t>
            </a:r>
            <a:r>
              <a:rPr lang="en-US" sz="600" dirty="0" err="1"/>
              <a:t>intérieur</a:t>
            </a:r>
            <a:r>
              <a:rPr lang="en-US" sz="600" dirty="0"/>
              <a:t>, Report CSTB-OQAI/2015-012, 56 pages.</a:t>
            </a:r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79941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JSZW5kZXJpbmdPcHRpb25zIjp7Ik1pbGVzdG9uZXNPdmVybGFwcGluZ0hhbmRsaW5nT3B0aW9ucyI6MiwiVGFza3NXaXRoVGl0bGVzTG9uZ2VyVGhhblRoZVRhc2tTaGFwZURldGVjdGVkIjpmYWxzZX0sIlJlbmRlcmluZ01hcCI6eyJNaWxlc3RvbmVzIjpbeyJNaWxlc3RvbmVJZCI6IjU2YmI3M2JjLTNiNDQtNGJiYS05MmVjLWY4OTAwYTI2ZmQ5ZiIsIlRpdGxlU2hhcGVOYW1lIjoiVGV4dEJveCAxMzczIiwiRGF0ZVNoYXBlTmFtZSI6IlRleHRCb3ggMTM3NSIsIk1hcmtlclNoYXBlTmFtZSI6IkZsb3djaGFydDogTWVyZ2UgMTM2OSIsIkNvbm5lY3RvclNoYXBlTmFtZSI6IlN0cmFpZ2h0IENvbm5lY3RvciAxMzcxIn0seyJNaWxlc3RvbmVJZCI6IjNlYjY4ZDJjLThhNjgtNGEyMS04MDNjLTdlNDUyMjc4ODZmNCIsIlRpdGxlU2hhcGVOYW1lIjoiVGV4dEJveCAxMzgyIiwiRGF0ZVNoYXBlTmFtZSI6IlRleHRCb3ggMTM4NCIsIk1hcmtlclNoYXBlTmFtZSI6IkZsb3djaGFydDogTWVyZ2UgMTM3OCIsIkNvbm5lY3RvclNoYXBlTmFtZSI6IlN0cmFpZ2h0IENvbm5lY3RvciAxMzgwIn0seyJNaWxlc3RvbmVJZCI6ImUwZTZmNDBkLTcwNmQtNDQ3YS1iOWU1LTIyNmI2ZTc3Y2IwOSIsIlRpdGxlU2hhcGVOYW1lIjoiVGV4dEJveCAxMzkyIiwiRGF0ZVNoYXBlTmFtZSI6IlRleHRCb3ggMTM5NCIsIk1hcmtlclNoYXBlTmFtZSI6IkZsb3djaGFydDogTWVyZ2UgMTM4OCIsIkNvbm5lY3RvclNoYXBlTmFtZSI6IlN0cmFpZ2h0IENvbm5lY3RvciAxMzkwIn0seyJNaWxlc3RvbmVJZCI6IjM2NGE2NDI3LTI3OTMtNDg1YS05MmY4LWZiOWQ1MDQwZjIxYyIsIlRpdGxlU2hhcGVOYW1lIjoiVGV4dEJveCAxNDAxIiwiRGF0ZVNoYXBlTmFtZSI6IlRleHRCb3ggMTQwMyIsIk1hcmtlclNoYXBlTmFtZSI6IkZsb3djaGFydDogTWVyZ2UgMTM5NyIsIkNvbm5lY3RvclNoYXBlTmFtZSI6IlN0cmFpZ2h0IENvbm5lY3RvciAxMzk5In0seyJNaWxlc3RvbmVJZCI6ImU0M2Y0ZDRlLWM5NDUtNDVmOC05ODU3LThiZWNmNTJkMWQ2NCIsIlRpdGxlU2hhcGVOYW1lIjoiVGV4dEJveCAxNDExIiwiRGF0ZVNoYXBlTmFtZSI6IlRleHRCb3ggMTQxMyIsIk1hcmtlclNoYXBlTmFtZSI6IkZsb3djaGFydDogTWVyZ2UgMTQwNyIsIkNvbm5lY3RvclNoYXBlTmFtZSI6IlN0cmFpZ2h0IENvbm5lY3RvciAxNDA5In0seyJNaWxlc3RvbmVJZCI6Ijg1ZGFjMGQ2LTk2MDktNDgzNi1hM2I2LWIzZjExYjhjOGIyNCIsIlRpdGxlU2hhcGVOYW1lIjoiVGV4dEJveCAxNDIxIiwiRGF0ZVNoYXBlTmFtZSI6IlRleHRCb3ggMTQyMyIsIk1hcmtlclNoYXBlTmFtZSI6IkZsb3djaGFydDogTWVyZ2UgMTQxNyIsIkNvbm5lY3RvclNoYXBlTmFtZSI6IlN0cmFpZ2h0IENvbm5lY3RvciAxNDE5In1dLCJUYXNrcyI6W3siVGFza0lkIjoiZjE5ZTczOGQtNjU2Mi00NjI3LWE5NjUtN2RiNzE3MTlmNzU0IiwiVGl0bGVTaGFwZU5hbWUiOiJUZXh0Qm94IDE0MjYiLCJEdXJhdGlvblRleHRTaGFwZU5hbWUiOm51bGwsIlNlZ21lbnRTaGFwZU5hbWUiOiJSb3VuZGVkIFJlY3RhbmdsZSAxNDI4IiwiVmVydGljYWxMZWZ0Q29ubmVjdG9yU2hhcGVOYW1lIjoiU3RyYWlnaHQgQ29ubmVjdG9yIDE0MzAiLCJWZXJ0aWNhbFJpZ2h0Q29ubmVjdG9yU2hhcGVOYW1lIjoiU3RyYWlnaHQgQ29ubmVjdG9yIDE0MzIiLCJIb3Jpem9udGFsQ29ubmVjdG9yU2hhcGVOYW1lIjpudWxsLCJMZWZ0RGF0ZVNoYXBlTmFtZSI6IlRleHRCb3ggMTQzNCIsIlJpZ2h0RGF0ZVNoYXBlTmFtZSI6bnVsbH0seyJUYXNrSWQiOiJlZmM0ZjZiYS05NDg3LTQ0MzctODVkOC1jMmYyYjk2YWNmNmIiLCJUaXRsZVNoYXBlTmFtZSI6IlRleHRCb3ggMTQzNiIsIkR1cmF0aW9uVGV4dFNoYXBlTmFtZSI6bnVsbCwiU2VnbWVudFNoYXBlTmFtZSI6IlJvdW5kZWQgUmVjdGFuZ2xlIDE0MzgiLCJWZXJ0aWNhbExlZnRDb25uZWN0b3JTaGFwZU5hbWUiOiJTdHJhaWdodCBDb25uZWN0b3IgMTQ0MCIsIlZlcnRpY2FsUmlnaHRDb25uZWN0b3JTaGFwZU5hbWUiOiJTdHJhaWdodCBDb25uZWN0b3IgMTQ0MiIsIkhvcml6b250YWxDb25uZWN0b3JTaGFwZU5hbWUiOm51bGwsIkxlZnREYXRlU2hhcGVOYW1lIjoiVGV4dEJveCAxNDQ0IiwiUmlnaHREYXRlU2hhcGVOYW1lIjpudWxsfSx7IlRhc2tJZCI6IjBhYjdiYzNhLTU1NmYtNDM3Mi1hZDdkLWE1NDAxY2M4MjdhMyIsIlRpdGxlU2hhcGVOYW1lIjoiVGV4dEJveCAxNDQ2IiwiRHVyYXRpb25UZXh0U2hhcGVOYW1lIjpudWxsLCJTZWdtZW50U2hhcGVOYW1lIjoiUm91bmRlZCBSZWN0YW5nbGUgMTQ0OCIsIlZlcnRpY2FsTGVmdENvbm5lY3RvclNoYXBlTmFtZSI6IlN0cmFpZ2h0IENvbm5lY3RvciAxNDUwIiwiVmVydGljYWxSaWdodENvbm5lY3RvclNoYXBlTmFtZSI6IlN0cmFpZ2h0IENvbm5lY3RvciAxNDUyIiwiSG9yaXpvbnRhbENvbm5lY3RvclNoYXBlTmFtZSI6bnVsbCwiTGVmdERhdGVTaGFwZU5hbWUiOiJUZXh0Qm94IDE0NTQiLCJSaWdodERhdGVTaGFwZU5hbWUiOm51bGx9LHsiVGFza0lkIjoiMjRmMDA4ODgtMTYwMi00MTQ0LWJjMGMtNDYzNGM2YjE3YTVhIiwiVGl0bGVTaGFwZU5hbWUiOiJUZXh0Qm94IDE0NTYiLCJEdXJhdGlvblRleHRTaGFwZU5hbWUiOm51bGwsIlNlZ21lbnRTaGFwZU5hbWUiOiJSb3VuZGVkIFJlY3RhbmdsZSAxNDU4IiwiVmVydGljYWxMZWZ0Q29ubmVjdG9yU2hhcGVOYW1lIjoiU3RyYWlnaHQgQ29ubmVjdG9yIDE0NjAiLCJWZXJ0aWNhbFJpZ2h0Q29ubmVjdG9yU2hhcGVOYW1lIjoiU3RyYWlnaHQgQ29ubmVjdG9yIDE0NjIiLCJIb3Jpem9udGFsQ29ubmVjdG9yU2hhcGVOYW1lIjpudWxsLCJMZWZ0RGF0ZVNoYXBlTmFtZSI6IlRleHRCb3ggMTQ2NCIsIlJpZ2h0RGF0ZVNoYXBlTmFtZSI6bnVsbH0seyJUYXNrSWQiOiJlMGQyOWMwMS1jOGIyLTQ5MmYtODE2Yy04ZDNiYjRkMmIyYTQiLCJUaXRsZVNoYXBlTmFtZSI6IlRleHRCb3ggMTQ2NiIsIkR1cmF0aW9uVGV4dFNoYXBlTmFtZSI6bnVsbCwiU2VnbWVudFNoYXBlTmFtZSI6IlJvdW5kZWQgUmVjdGFuZ2xlIDE0NjgiLCJWZXJ0aWNhbExlZnRDb25uZWN0b3JTaGFwZU5hbWUiOiJTdHJhaWdodCBDb25uZWN0b3IgMTQ3MCIsIlZlcnRpY2FsUmlnaHRDb25uZWN0b3JTaGFwZU5hbWUiOiJTdHJhaWdodCBDb25uZWN0b3IgMTQ3MiIsIkhvcml6b250YWxDb25uZWN0b3JTaGFwZU5hbWUiOm51bGwsIkxlZnREYXRlU2hhcGVOYW1lIjoiVGV4dEJveCAxNDc0IiwiUmlnaHREYXRlU2hhcGVOYW1lIjpudWxsfSx7IlRhc2tJZCI6IjE5MjQyMzc4LTVhMGEtNDY4YS1iMWNlLWYzMmZhMmY2M2U0ZCIsIlRpdGxlU2hhcGVOYW1lIjoiVGV4dEJveCAxNDc2IiwiRHVyYXRpb25UZXh0U2hhcGVOYW1lIjpudWxsLCJTZWdtZW50U2hhcGVOYW1lIjoiUm91bmRlZCBSZWN0YW5nbGUgMTQ3OCIsIlZlcnRpY2FsTGVmdENvbm5lY3RvclNoYXBlTmFtZSI6IlN0cmFpZ2h0IENvbm5lY3RvciAxNDgwIiwiVmVydGljYWxSaWdodENvbm5lY3RvclNoYXBlTmFtZSI6IlN0cmFpZ2h0IENvbm5lY3RvciAxNDgyIiwiSG9yaXpvbnRhbENvbm5lY3RvclNoYXBlTmFtZSI6bnVsbCwiTGVmdERhdGVTaGFwZU5hbWUiOiJUZXh0Qm94IDE0ODQiLCJSaWdodERhdGVTaGFwZU5hbWUiOm51bGx9LHsiVGFza0lkIjoiZjAwZTZjN2ItYjU5ZC00NGI2LThlZjUtZjBhYjNjNmJlNmFlIiwiVGl0bGVTaGFwZU5hbWUiOiJUZXh0Qm94IDE0ODYiLCJEdXJhdGlvblRleHRTaGFwZU5hbWUiOm51bGwsIlNlZ21lbnRTaGFwZU5hbWUiOiJSb3VuZGVkIFJlY3RhbmdsZSAxNDg4IiwiVmVydGljYWxMZWZ0Q29ubmVjdG9yU2hhcGVOYW1lIjoiU3RyYWlnaHQgQ29ubmVjdG9yIDE0OTAiLCJWZXJ0aWNhbFJpZ2h0Q29ubmVjdG9yU2hhcGVOYW1lIjoiU3RyYWlnaHQgQ29ubmVjdG9yIDE0OTIiLCJIb3Jpem9udGFsQ29ubmVjdG9yU2hhcGVOYW1lIjpudWxsLCJMZWZ0RGF0ZVNoYXBlTmFtZSI6IlRleHRCb3ggMTQ5NCIsIlJpZ2h0RGF0ZVNoYXBlTmFtZSI6bnVsbH1dLCJUaW1lYmFuZCI6eyJFbGFwc2VkVGltZVNoYXBlTmFtZSI6IlJvdW5kZWQgUmVjdGFuZ2xlIDEzNjYiLCJUb2RheU1hcmtlclNoYXBlTmFtZSI6bnVsbCwiVG9kYXlNYXJrZXJUZXh0U2hhcGVOYW1lIjpudWxsLCJSaWdodEVuZENhcHNTaGFwZU5hbWUiOiJUZXh0Qm94IDEzNjUiLCJMZWZ0RW5kQ2Fwc1NoYXBlTmFtZSI6bnVsbCwiRWxhcHNlZFJlY3RhbmdsZVNoYXBlTmFtZSI6bnVsbCwiU2VnbWVudFNoYXBlc05hbWVzIjpbIlJvdW5kZWQgUmVjdGFuZ2xlIDEzNDMiLCJTdHJhaWdodCBDb25uZWN0b3IgMTM0NSIsIlRleHRCb3ggMTM0NiIsIlRleHRCb3ggMTM0NyIsIlN0cmFpZ2h0IENvbm5lY3RvciAxMzQ4IiwiVGV4dEJveCAxMzQ5IiwiU3RyYWlnaHQgQ29ubmVjdG9yIDEzNTAiLCJUZXh0Qm94IDEzNTEiLCJTdHJhaWdodCBDb25uZWN0b3IgMTM1MiIsIlRleHRCb3ggMTM1MyIsIlN0cmFpZ2h0IENvbm5lY3RvciAxMzU0IiwiVGV4dEJveCAxMzU1IiwiU3RyYWlnaHQgQ29ubmVjdG9yIDEzNTYiLCJUZXh0Qm94IDEzNTciLCJTdHJhaWdodCBDb25uZWN0b3IgMTM1OCIsIlRleHRCb3ggMTM1OSIsIlN0cmFpZ2h0IENvbm5lY3RvciAxMzYwIiwiVGV4dEJveCAxMzYxIiwiU3RyYWlnaHQgQ29ubmVjdG9yIDEzNjIiLCJUZXh0Qm94IDEzNjMiLCJTdHJhaWdodCBDb25uZWN0b3IgMTM2NCJdfX0sIkVkaXRpb24iOjAsIkN1bHR1cmVJbmZvTmFtZSI6ImZyLUZSIiwiVmVyc2lvbiI6IjIuMC4wLjAiLCJNaWxlc3RvbmVzIjpbeyJJbnRlcm5hbElkIjoiODVkYWMwZDYtOTYwOS00ODM2LWEzYjYtYjNmMTFiOGM4YjI0IiwiVGl0bGVMZWZ0IjoxMDUuNiwiVGl0bGVUb3AiOm51bGwsIlRpdGxlV2lkdGgiOm51bGwsIkNvbG9yIjoiMCwgMTE0LCAxODgiLCJVdGNEYXRlIjoiMjAxNi0wMS0wMVQwMDowMDowMFoiLCJUaXRsZSI6IlN0YXJ0IG9mIEFubmV4IDY4IC0gU3VidGFzayAxIiwiU3R5bGUiOjIsIkJlbG93VGltZWJhbmQiOmZhbHNlLCJDdXN0b21TZXR0aW5ncyI6eyJJc0RhdGVWaXNpYmxlIjp0cnVlLCJUaXRsZUZvbnRTZXR0aW5ncyI6eyJGb250U2l6ZSI6MTEsIkZvbnROYW1lIjoiQ2FsaWJyaSIsIklzQm9sZCI6ZmFsc2UsIklzSXRhbGljIjpmYWxzZSwiSXNVbmRlcmxpbmVkIjpmYWxzZSwiRm9yZWdyb3VuZENvbG9yIjoiQmxhY2sifSwiRGF0ZUZvbnRTZXR0aW5ncyI6eyJGb250U2l6ZSI6MTAsIkZvbnROYW1lIjoiQ2FsaWJyaSIsIklzQm9sZCI6ZmFsc2UsIklzSXRhbGljIjpmYWxzZSwiSXNVbmRlcmxpbmVkIjpmYWxzZSwiRm9yZWdyb3VuZENvbG9yIjoiMzEsIDczLCAxMjYifX0sIkhpZGVEYXRlIjpmYWxzZX0seyJJbnRlcm5hbElkIjoiZTQzZjRkNGUtYzk0NS00NWY4LTk4NTctOGJlY2Y1MmQxZDY0IiwiVGl0bGVMZWZ0IjoxNjUuODgwMzEsIlRpdGxlVG9wIjpudWxsLCJUaXRsZVdpZHRoIjpudWxsLCJDb2xvciI6IjE1NSwgMTg3LCA4OSIsIlV0Y0RhdGUiOiIyMDE2LTAyLTAxVDAwOjAwOjAwWiIsIlRpdGxlIjoiSW5kb29yIEFpciBQYXBlciBTdWJtaXNzaW9uIiwiU3R5bGUiOjIsIkJlbG93VGltZWJhbmQiOmZhbHNlLCJDdXN0b21TZXR0aW5ncyI6eyJJc0RhdGVWaXNpYmxlIjp0cnVlLCJUaXRsZUZvbnRTZXR0aW5ncyI6eyJGb250U2l6ZSI6MTEsIkZvbnROYW1lIjoiQ2FsaWJyaSIsIklzQm9sZCI6ZmFsc2UsIklzSXRhbGljIjpmYWxzZSwiSXNVbmRlcmxpbmVkIjpmYWxzZSwiRm9yZWdyb3VuZENvbG9yIjoiQmxhY2sifSwiRGF0ZUZvbnRTZXR0aW5ncyI6eyJGb250U2l6ZSI6MTAsIkZvbnROYW1lIjoiQ2FsaWJyaSIsIklzQm9sZCI6ZmFsc2UsIklzSXRhbGljIjpmYWxzZSwiSXNVbmRlcmxpbmVkIjpmYWxzZSwiRm9yZWdyb3VuZENvbG9yIjoiMzEsIDczLCAxMjYifX0sIkhpZGVEYXRlIjpmYWxzZX0seyJJbnRlcm5hbElkIjoiMzY0YTY0MjctMjc5My00ODVhLTkyZjgtZmI5ZDUwNDBmMjFjIiwiVGl0bGVMZWZ0IjoyMjYuMTYwNTUzLCJUaXRsZVRvcCI6bnVsbCwiVGl0bGVXaWR0aCI6bnVsbCwiQ29sb3IiOiIwLCAxMTQsIDE4OCIsIlV0Y0RhdGUiOiIyMDE2LTAzLTAzVDAwOjAwOjAwWiIsIlRpdGxlIjoiU3VidGFzayAxIC0gRHJhZnQgUmVwb3J0IG9uIFNoYXJlZG9jIiwiU3R5bGUiOjIsIkJlbG93VGltZWJhbmQiOmZhbHNlLCJDdXN0b21TZXR0aW5ncyI6eyJJc0RhdGVWaXNpYmxlIjp0cnVlLCJUaXRsZUZvbnRTZXR0aW5ncyI6eyJGb250U2l6ZSI6MTEsIkZvbnROYW1lIjoiQ2FsaWJyaSIsIklzQm9sZCI6ZmFsc2UsIklzSXRhbGljIjpmYWxzZSwiSXNVbmRlcmxpbmVkIjpmYWxzZSwiRm9yZWdyb3VuZENvbG9yIjoiQmxhY2sifSwiRGF0ZUZvbnRTZXR0aW5ncyI6eyJGb250U2l6ZSI6MTAsIkZvbnROYW1lIjoiQ2FsaWJyaSIsIklzQm9sZCI6ZmFsc2UsIklzSXRhbGljIjpmYWxzZSwiSXNVbmRlcmxpbmVkIjpmYWxzZSwiRm9yZWdyb3VuZENvbG9yIjoiMzEsIDczLCAxMjYifX0sIkhpZGVEYXRlIjpmYWxzZX0seyJJbnRlcm5hbElkIjoiM2ViNjhkMmMtOGE2OC00YTIxLTgwM2MtN2U0NTIyNzg4NmY0IiwiVGl0bGVMZWZ0Ijo0NjMuMzkyNjcsIlRpdGxlVG9wIjpudWxsLCJUaXRsZVdpZHRoIjpudWxsLCJDb2xvciI6IjE1NSwgMTg3LCA4OSIsIlV0Y0RhdGUiOiIyMDE2LTA3LTAzVDAwOjAwOjAwWiIsIlRpdGxlIjoiSW5kb29yIEFpciBXb3Jrc2hvcCIsIlN0eWxlIjoyLCJCZWxvd1RpbWViYW5kIjpmYWxzZSwiQ3VzdG9tU2V0dGluZ3MiOnsiSXNEYXRlVmlzaWJsZSI6dHJ1ZSwiVGl0bGVGb250U2V0dGluZ3MiOnsiRm9udFNpemUiOjExLCJGb250TmFtZSI6IkNhbGlicmkiLCJJc0JvbGQiOmZhbHNlLCJJc0l0YWxpYyI6ZmFsc2UsIklzVW5kZXJsaW5lZCI6ZmFsc2UsIkZvcmVncm91bmRDb2xvciI6IkJsYWNrIn0sIkRhdGVGb250U2V0dGluZ3MiOnsiRm9udFNpemUiOjEwLCJGb250TmFtZSI6IkNhbGlicmkiLCJJc0JvbGQiOmZhbHNlLCJJc0l0YWxpYyI6ZmFsc2UsIklzVW5kZXJsaW5lZCI6ZmFsc2UsIkZvcmVncm91bmRDb2xvciI6IjMxLCA3MywgMTI2In19LCJIaWRlRGF0ZSI6ZmFsc2V9LHsiSW50ZXJuYWxJZCI6IjU2YmI3M2JjLTNiNDQtNGJiYS05MmVjLWY4OTAwYTI2ZmQ5ZiIsIlRpdGxlTGVmdCI6NTk1LjYyMDQsIlRpdGxlVG9wIjpudWxsLCJUaXRsZVdpZHRoIjpudWxsLCJDb2xvciI6IjAsIDExNCwgMTg4IiwiVXRjRGF0ZSI6IjIwMTYtMDktMDlUMDA6MDA6MDBaIiwiVGl0bGUiOiJTdWJ0YXNrIDEgLSBGaW5hbCByZXBvcnQgb24gU2hhcmVkb2MiLCJTdHlsZSI6MiwiQmVsb3dUaW1lYmFuZCI6ZmFsc2UsIkN1c3RvbVNldHRpbmdzIjp7IklzRGF0ZVZpc2libGUiOnRydWUsIlRpdGxlRm9udFNldHRpbmdzIjp7IkZvbnRTaXplIjoxMSwiRm9udE5hbWUiOiJDYWxpYnJpIiwiSXNCb2xkIjpmYWxzZSwiSXNJdGFsaWMiOmZhbHNlLCJJc1VuZGVybGluZWQiOmZhbHNlLCJGb3JlZ3JvdW5kQ29sb3IiOiJCbGFjayJ9LCJEYXRlRm9udFNldHRpbmdzIjp7IkZvbnRTaXplIjoxMCwiRm9udE5hbWUiOiJDYWxpYnJpIiwiSXNCb2xkIjpmYWxzZSwiSXNJdGFsaWMiOmZhbHNlLCJJc1VuZGVybGluZWQiOmZhbHNlLCJGb3JlZ3JvdW5kQ29sb3IiOiIzMSwgNzMsIDEyNiJ9fSwiSGlkZURhdGUiOmZhbHNlfSx7IkludGVybmFsSWQiOiJlMGU2ZjQwZC03MDZkLTQ0N2EtYjllNS0yMjZiNmU3N2NiMDkiLCJUaXRsZUxlZnQiOjM5Ny4yNzg4LCJUaXRsZVRvcCI6bnVsbCwiVGl0bGVXaWR0aCI6bnVsbCwiQ29sb3IiOiIxNzgsIDE0LCAxOCIsIlV0Y0RhdGUiOiIyMDE2LTA1LTMwVDAwOjAwOjAwWiIsIlRpdGxlIjoiU2t5cGUgTWVldGluZyIsIlN0eWxlIjoyLCJCZWxvd1RpbWViYW5kIjpmYWxzZSwiQ3VzdG9tU2V0dGluZ3MiOnsiSXNEYXRlVmlzaWJsZSI6dHJ1ZSwiVGl0bGVGb250U2V0dGluZ3MiOnsiRm9udFNpemUiOjExLCJGb250TmFtZSI6IkNhbGlicmkiLCJJc0JvbGQiOmZhbHNlLCJJc0l0YWxpYyI6ZmFsc2UsIklzVW5kZXJsaW5lZCI6ZmFsc2UsIkZvcmVncm91bmRDb2xvciI6IkJsYWNrIn0sIkRhdGVGb250U2V0dGluZ3MiOnsiRm9udFNpemUiOjEwLCJGb250TmFtZSI6IkNhbGlicmkiLCJJc0JvbGQiOmZhbHNlLCJJc0l0YWxpYyI6ZmFsc2UsIklzVW5kZXJsaW5lZCI6ZmFsc2UsIkZvcmVncm91bmRDb2xvciI6IjMxLCA3MywgMTI2In19LCJIaWRlRGF0ZSI6ZmFsc2V9XSwiVGltZUxpbmVUeXBlIjoyLCJUYXNrcyI6W3siSW50ZXJuYWxJZCI6ImYwMGU2YzdiLWI1OWQtNDRiNi04ZWY1LWYwYWIzYzZiZTZhZSIsIkluZGV4IjoxLCJDb2xvciI6IjAsIDExNCwgMTg4IiwiVXRjU3RhcnREYXRlIjoiMjAxNi0wMS0wMVQwMDowMDowMFoiLCJVdGNFbmREYXRlIjoiMjAxNi0wNi0wMVQwMDowMDowMCIsIlRpdGxlIjoiQ0hBUCAyIC0gSW5kb29yIGFpciBwb2xsdXRpb24gaW4gbG93LWVuZXJneSByZXNpZGVudGlhbCBidWlsZGluZ3MiLCJTaGFwZSI6MSwiQ3VzdG9tU2V0dGluZ3MiOnsiVGl0bGVXaWR0aCI6MzAwLjA1MTg4LCJUaXRsZUZvbnRTZXR0aW5ncyI6eyJGb250U2l6ZSI6MTEsIkZvbnROYW1lIjoiQ2FsaWJyaSIsIklzQm9sZCI6ZmFsc2UsIklzSXRhbGljIjpmYWxzZSwiSXNVbmRlcmxpbmVkIjpmYWxzZSwiRm9yZWdyb3VuZENvbG9yIjoiQmxhY2sifSwiU3RhcnREYXRlRm9udFNldHRpbmdzIjp7IkZvbnRTaXplIjoxMCwiRm9udE5hbWUiOiJDYWxpYnJpIiwiSXNCb2xkIjpmYWxzZSwiSXNJdGFsaWMiOmZhbHNlLCJJc1VuZGVybGluZWQiOmZhbHNlLCJGb3JlZ3JvdW5kQ29sb3IiOiIwLCAzMSwgNzMsIDEyNiJ9LCJFbmREYXRlRm9udFNldHRpbmdzIjp7IkZvbnRTaXplIjoxMCwiRm9udE5hbWUiOiJDYWxpYnJpIiwiSXNCb2xkIjpmYWxzZSwiSXNJdGFsaWMiOmZhbHNlLCJJc1VuZGVybGluZWQiOmZhbHNlLCJGb3JlZ3JvdW5kQ29sb3IiOiIzMSwgNzMsIDEyNiJ9fX0seyJJbnRlcm5hbElkIjoiMTkyNDIzNzgtNWEwYS00NjhhLWIxY2UtZjMyZmEyZjYzZTRkIiwiSW5kZXgiOjIsIkNvbG9yIjoiMCwgMTE0LCAxODgiLCJVdGNTdGFydERhdGUiOiIyMDE2LTAxLTAxVDAwOjAwOjAwWiIsIlV0Y0VuZERhdGUiOiIyMDE2LTA2LTAxVDAwOjAwOjAwIiwiVGl0bGUiOiJDSEFQIDMgLSBJbmRvb3IgQWlyIEd1aWRlbGluZSBWYWx1ZXMiLCJTaGFwZSI6MSwiQ3VzdG9tU2V0dGluZ3MiOnsiVGl0bGVXaWR0aCI6MTgwLjAsIlRpdGxlRm9udFNldHRpbmdzIjp7IkZvbnRTaXplIjoxMSwiRm9udE5hbWUiOiJDYWxpYnJpIiwiSXNCb2xkIjpmYWxzZSwiSXNJdGFsaWMiOmZhbHNlLCJJc1VuZGVybGluZWQiOmZhbHNlLCJGb3JlZ3JvdW5kQ29sb3IiOiJCbGFjayJ9LCJTdGFydERhdGVGb250U2V0dGluZ3MiOnsiRm9udFNpemUiOjEwLCJGb250TmFtZSI6IkNhbGlicmkiLCJJc0JvbGQiOmZhbHNlLCJJc0l0YWxpYyI6ZmFsc2UsIklzVW5kZXJsaW5lZCI6ZmFsc2UsIkZvcmVncm91bmRDb2xvciI6IjAsIDMxLCA3MywgMTI2In0sIkVuZERhdGVGb250U2V0dGluZ3MiOnsiRm9udFNpemUiOjEwLCJGb250TmFtZSI6IkNhbGlicmkiLCJJc0JvbGQiOmZhbHNlLCJJc0l0YWxpYyI6ZmFsc2UsIklzVW5kZXJsaW5lZCI6ZmFsc2UsIkZvcmVncm91bmRDb2xvciI6IjMxLCA3MywgMTI2In19fSx7IkludGVybmFsSWQiOiJlMGQyOWMwMS1jOGIyLTQ5MmYtODE2Yy04ZDNiYjRkMmIyYTQiLCJJbmRleCI6MywiQ29sb3IiOiIxOTIsIDgwLCA3NyIsIlV0Y1N0YXJ0RGF0ZSI6IjIwMTYtMDEtMDFUMDA6MDA6MDBaIiwiVXRjRW5kRGF0ZSI6IjIwMTYtMDYtMzBUMDA6MDA6MDAiLCJUaXRsZSI6IkNIQVAgNCAtIFBvbGx1dGFudHMgb2YgY29uY2VybiIsIlNoYXBlIjoxLCJDdXN0b21TZXR0aW5ncyI6eyJUaXRsZVdpZHRoIjoxNTEuNzQyNiwiVGl0bGVGb250U2V0dGluZ3MiOnsiRm9udFNpemUiOjExLCJGb250TmFtZSI6IkNhbGlicmkiLCJJc0JvbGQiOmZhbHNlLCJJc0l0YWxpYyI6ZmFsc2UsIklzVW5kZXJsaW5lZCI6ZmFsc2UsIkZvcmVncm91bmRDb2xvciI6IkJsYWNrIn0sIlN0YXJ0RGF0ZUZvbnRTZXR0aW5ncyI6eyJGb250U2l6ZSI6MTAsIkZvbnROYW1lIjoiQ2FsaWJyaSIsIklzQm9sZCI6ZmFsc2UsIklzSXRhbGljIjpmYWxzZSwiSXNVbmRlcmxpbmVkIjpmYWxzZSwiRm9yZWdyb3VuZENvbG9yIjoiMCwgMzEsIDczLCAxMjYifSwiRW5kRGF0ZUZvbnRTZXR0aW5ncyI6eyJGb250U2l6ZSI6MTAsIkZvbnROYW1lIjoiQ2FsaWJyaSIsIklzQm9sZCI6ZmFsc2UsIklzSXRhbGljIjpmYWxzZSwiSXNVbmRlcmxpbmVkIjpmYWxzZSwiRm9yZWdyb3VuZENvbG9yIjoiMzEsIDczLCAxMjYifX19LHsiSW50ZXJuYWxJZCI6IjI0ZjAwODg4LTE2MDItNDE0NC1iYzBjLTQ2MzRjNmIxN2E1YSIsIkluZGV4Ijo0LCJDb2xvciI6IjAsIDExNCwgMTg4IiwiVXRjU3RhcnREYXRlIjoiMjAxNi0wMS0wMVQwMDowMDowMFoiLCJVdGNFbmREYXRlIjoiMjAxNi0wNi0wMVQwMDowMDowMCIsIlRpdGxlIjoiQ0hBUCA1IC0gSUFRIGluZGljZXMiLCJTaGFwZSI6MSwiQ3VzdG9tU2V0dGluZ3MiOnsiVGl0bGVXaWR0aCI6MTA2LjU1NTU4OCwiVGl0bGVGb250U2V0dGluZ3MiOnsiRm9udFNpemUiOjExLCJGb250TmFtZSI6IkNhbGlicmkiLCJJc0JvbGQiOmZhbHNlLCJJc0l0YWxpYyI6ZmFsc2UsIklzVW5kZXJsaW5lZCI6ZmFsc2UsIkZvcmVncm91bmRDb2xvciI6IkJsYWNrIn0sIlN0YXJ0RGF0ZUZvbnRTZXR0aW5ncyI6eyJGb250U2l6ZSI6MTAsIkZvbnROYW1lIjoiQ2FsaWJyaSIsIklzQm9sZCI6ZmFsc2UsIklzSXRhbGljIjpmYWxzZSwiSXNVbmRlcmxpbmVkIjpmYWxzZSwiRm9yZWdyb3VuZENvbG9yIjoiMCwgMzEsIDczLCAxMjYifSwiRW5kRGF0ZUZvbnRTZXR0aW5ncyI6eyJGb250U2l6ZSI6MTAsIkZvbnROYW1lIjoiQ2FsaWJyaSIsIklzQm9sZCI6ZmFsc2UsIklzSXRhbGljIjpmYWxzZSwiSXNVbmRlcmxpbmVkIjpmYWxzZSwiRm9yZWdyb3VuZENvbG9yIjoiMzEsIDczLCAxMjYifX19LHsiSW50ZXJuYWxJZCI6IjBhYjdiYzNhLTU1NmYtNDM3Mi1hZDdkLWE1NDAxY2M4MjdhMyIsIkluZGV4Ijo1LCJDb2xvciI6IjE5MiwgODAsIDc3IiwiVXRjU3RhcnREYXRlIjoiMjAxNi0wNi0wMVQwMDowMDowMFoiLCJVdGNFbmREYXRlIjoiMjAxNi0wNi0zMFQwMDowMDowMCIsIlRpdGxlIjoiQ0hBUCA2IC0gRGVmaW5pdGlvbiBvZiBtZXRyaWMiLCJTaGFwZSI6MSwiQ3VzdG9tU2V0dGluZ3MiOnsiVGl0bGVXaWR0aCI6MTQ0LjA0MzA3NiwiVGl0bGVGb250U2V0dGluZ3MiOnsiRm9udFNpemUiOjExLCJGb250TmFtZSI6IkNhbGlicmkiLCJJc0JvbGQiOmZhbHNlLCJJc0l0YWxpYyI6ZmFsc2UsIklzVW5kZXJsaW5lZCI6ZmFsc2UsIkZvcmVncm91bmRDb2xvciI6IkJsYWNrIn0sIlN0YXJ0RGF0ZUZvbnRTZXR0aW5ncyI6eyJGb250U2l6ZSI6MTAsIkZvbnROYW1lIjoiQ2FsaWJyaSIsIklzQm9sZCI6ZmFsc2UsIklzSXRhbGljIjpmYWxzZSwiSXNVbmRlcmxpbmVkIjpmYWxzZSwiRm9yZWdyb3VuZENvbG9yIjoiMCwgMzEsIDczLCAxMjYifSwiRW5kRGF0ZUZvbnRTZXR0aW5ncyI6eyJGb250U2l6ZSI6MTAsIkZvbnROYW1lIjoiQ2FsaWJyaSIsIklzQm9sZCI6ZmFsc2UsIklzSXRhbGljIjpmYWxzZSwiSXNVbmRlcmxpbmVkIjpmYWxzZSwiRm9yZWdyb3VuZENvbG9yIjoiMzEsIDczLCAxMjYifX19LHsiSW50ZXJuYWxJZCI6ImVmYzRmNmJhLTk0ODctNDQzNy04NWQ4LWMyZjJiOTZhY2Y2YiIsIkluZGV4Ijo2LCJDb2xvciI6IjAsIDExNCwgMTg4IiwiVXRjU3RhcnREYXRlIjoiMjAxNi0wMS0wMVQwMDowMDowMFoiLCJVdGNFbmREYXRlIjoiMjAxNi0wNi0wMVQwMDowMDowMCIsIlRpdGxlIjoiQ0hBUCA3IC0gRW5lcmd5IHVzZSIsIlNoYXBlIjoxLCJDdXN0b21TZXR0aW5ncyI6eyJUaXRsZVdpZHRoIjoxMDUuMjkzMzg4LCJUaXRsZUZvbnRTZXR0aW5ncyI6eyJGb250U2l6ZSI6MTEsIkZvbnROYW1lIjoiQ2FsaWJyaSIsIklzQm9sZCI6ZmFsc2UsIklzSXRhbGljIjpmYWxzZSwiSXNVbmRlcmxpbmVkIjpmYWxzZSwiRm9yZWdyb3VuZENvbG9yIjoiQmxhY2sifSwiU3RhcnREYXRlRm9udFNldHRpbmdzIjp7IkZvbnRTaXplIjoxMCwiRm9udE5hbWUiOiJDYWxpYnJpIiwiSXNCb2xkIjpmYWxzZSwiSXNJdGFsaWMiOmZhbHNlLCJJc1VuZGVybGluZWQiOmZhbHNlLCJGb3JlZ3JvdW5kQ29sb3IiOiIwLCAzMSwgNzMsIDEyNiJ9LCJFbmREYXRlRm9udFNldHRpbmdzIjp7IkZvbnRTaXplIjoxMCwiRm9udE5hbWUiOiJDYWxpYnJpIiwiSXNCb2xkIjpmYWxzZSwiSXNJdGFsaWMiOmZhbHNlLCJJc1VuZGVybGluZWQiOmZhbHNlLCJGb3JlZ3JvdW5kQ29sb3IiOiIzMSwgNzMsIDEyNiJ9fX0seyJJbnRlcm5hbElkIjoiZjE5ZTczOGQtNjU2Mi00NjI3LWE5NjUtN2RiNzE3MTlmNzU0IiwiSW5kZXgiOjcsIkNvbG9yIjoiQmxhY2siLCJVdGNTdGFydERhdGUiOiIyMDE2LTA3LTEwVDAwOjAwOjAwWiIsIlV0Y0VuZERhdGUiOiIyMDE2LTA5LTA5VDAwOjAwOjAwIiwiVGl0bGUiOiJGaW5hbCByZXBvcnQgd3JpdGluZyIsIlNoYXBlIjoxLCJDdXN0b21TZXR0aW5ncyI6eyJUaXRsZVdpZHRoIjpudWxsLCJUaXRsZUZvbnRTZXR0aW5ncyI6eyJGb250U2l6ZSI6MTEsIkZvbnROYW1lIjoiQ2FsaWJyaSIsIklzQm9sZCI6ZmFsc2UsIklzSXRhbGljIjpmYWxzZSwiSXNVbmRlcmxpbmVkIjpmYWxzZSwiRm9yZWdyb3VuZENvbG9yIjoiQmxhY2sifSwiU3RhcnREYXRlRm9udFNldHRpbmdzIjp7IkZvbnRTaXplIjoxMCwiRm9udE5hbWUiOiJDYWxpYnJpIiwiSXNCb2xkIjpmYWxzZSwiSXNJdGFsaWMiOmZhbHNlLCJJc1VuZGVybGluZWQiOmZhbHNlLCJGb3JlZ3JvdW5kQ29sb3IiOiIwLCAzMSwgNzMsIDEyNiJ9LCJFbmREYXRlRm9udFNldHRpbmdzIjp7IkZvbnRTaXplIjoxMCwiRm9udE5hbWUiOiJDYWxpYnJpIiwiSXNCb2xkIjpmYWxzZSwiSXNJdGFsaWMiOmZhbHNlLCJJc1VuZGVybGluZWQiOmZhbHNlLCJGb3JlZ3JvdW5kQ29sb3IiOiIzMSwgNzMsIDEyNiJ9fX1dLCJTdHlsZSI6eyJUaW1lbGluZVNldHRpbmdzIjp7IlRvZGF5TWFya2VyRm9udFNldHRpbmdzIjp7IkZvbnRTaXplIjoxMiwiRm9udE5hbWUiOiJDYWxpYnJpIiwiSXNCb2xkIjpmYWxzZSwiSXNJdGFsaWMiOmZhbHNlLCJJc1VuZGVybGluZWQiOmZhbHNlLCJGb3JlZ3JvdW5kQ29sb3IiOiJXaGl0ZSJ9LCJTdGFydFllYXJGb250Ijp7IkZvbnRTaXplIjoxOCwiRm9udE5hbWUiOiJDYWxpYnJpIiwiSXNCb2xkIjp0cnVlLCJJc0l0YWxpYyI6ZmFsc2UsIklzVW5kZXJsaW5lZCI6ZmFsc2UsIkZvcmVncm91bmRDb2xvciI6IldoaXRlIn0sIkVuZFllYXJGb250Ijp7IkZvbnRTaXplIjoxOCwiRm9udE5hbWUiOiJDYWxpYnJpIiwiSXNCb2xkIjp0cnVlLCJJc0l0YWxpYyI6ZmFsc2UsIklzVW5kZXJsaW5lZCI6ZmFsc2UsIkZvcmVncm91bmRDb2xvciI6IldoaXRlIn0sIklzVGhpbiI6dHJ1ZSwiSGFzM0RFZmZlY3QiOmZhbHNlLCJUaW1lYmFuZElzUm91bmRlZCI6dHJ1ZSwiVGltZWJhbmRDb2xvciI6IjQ3LCA1NCwgMTUzIiwiVGltZWJhbmRGb250U2V0dGluZ3MiOnsiRm9udFNpemUiOjEyLCJGb250TmFtZSI6IkNhbGlicmkiLCJJc0JvbGQiOmZhbHNlLCJJc0l0YWxpYyI6ZmFsc2UsIklzVW5kZXJsaW5lZCI6ZmFsc2UsIkZvcmVncm91bmRDb2xvciI6IldoaXRlIn0sIkVsYXBzZWRUaW1lQ29sb3IiOiJSZWQiLCJFbGFwc2VkVGltZVN0eWxlIjoxLCJUb2RheU1hcmtlclBvc2l0aW9uIjowLCJDYXBzUG9zaXRpb24iOjJ9LCJEZWZhdWx0TWlsZXN0b25lU2V0dGluZ3MiOnsiRmxhZ0Nvbm5lY3RvclNldHRpbmdzIjp7IkNvbG9yIjoiNzksIDEyOSwgMTg5In0sIkRhdGVGb3JtYXQiOnsiRm9ybWF0U3RyaW5nIjoiZC9NL3l5eXkiLCJTZXBhcmF0b3IiOiIvIiwiVXNlSW50ZXJuYXRpb25hbERhdGVGb3JtYXQiOmZhbHNlfSwiV29yZFdyYXAiOnRydWUsIklzRGF0ZVZpc2libGUiOnRydWUsIlRpdGxlRm9udFNldHRpbmdzIjp7IkZvbnRTaXplIjoxMSwiRm9udE5hbWUiOiJDYWxpYnJpIiwiSXNCb2xkIjpmYWxzZSwiSXNJdGFsaWMiOmZhbHNlLCJJc1VuZGVybGluZWQiOmZhbHNlLCJGb3JlZ3JvdW5kQ29sb3IiOiJCbGFjayJ9LCJEYXRlRm9udFNldHRpbmdzIjp7IkZvbnRTaXplIjoxMCwiRm9udE5hbWUiOiJDYWxpYnJpIiwiSXNCb2xkIjpmYWxzZSwiSXNJdGFsaWMiOmZhbHNlLCJJc1VuZGVybGluZWQiOmZhbHNlLCJGb3JlZ3JvdW5kQ29sb3IiOiIzMSwgNzMsIDEyNiJ9fSwiRGVmYXVsdFRhc2tTZXR0aW5ncyI6eyJXb3JkV3JhcCI6ZmFsc2UsIkRhdGVGb250U2V0dGluZ3MiOnsiRm9udFNpemUiOjEwLCJGb250TmFtZSI6IkNhbGlicmkiLCJJc0JvbGQiOmZhbHNlLCJJc0l0YWxpYyI6ZmFsc2UsIklzVW5kZXJsaW5lZCI6ZmFsc2UsIkZvcmVncm91bmRDb2xvciI6IjMxLCA3MywgMTI2In0sIklzVGhpY2siOmZhbHNlLCJUYXNrc0Fib3ZlVGltZWJhbmQiOnRydWUsIkRhdGVGb3JtYXQiOnsiRm9ybWF0U3RyaW5nIjoiZC9NL3l5eXkiLCJTZXBhcmF0b3IiOiIvIiwiVXNlSW50ZXJuYXRpb25hbERhdGVGb3JtYXQiOmZhbHNlfSwiRHVyYXRpb25Qb3NpdGlvbiI6MiwiRHVyYXRpb25Gb3JtYXQiOjAsIlJlbmRlckxvbmdUYXNrVGl0bGVBYm92ZVRhc2tTaGFwZSI6ZmFsc2UsIklzSG9yaXpvbnRhbENvbm5lY3RvclZpc2libGUiOmZhbHNlLCJJc1ZlcnRpY2FsQ29ubmVjdG9yVmlzaWJsZSI6dHJ1ZSwiSG9yaXpvbnRhbENvbm5lY3RvclNldHRpbmdzIjp7IkNvbG9yIjoiMjA0LCAyMDQsIDIwNCJ9LCJWZXJ0aWNhbENvbm5lY3RvclNldHRpbmdzIjp7IkNvbG9yIjoiMjA0LCAyMDQsIDIwNCJ9LCJJbnRlcnZhbFRleHRQb3NpdGlvbiI6MiwiSW50ZXJ2YWxEYXRlUG9zaXRpb24iOjAsIlRpdGxlV2lkdGgiOm51bGwsIlRpdGxlRm9udFNldHRpbmdzIjp7IkZvbnRTaXplIjoxMSwiRm9udE5hbWUiOiJDYWxpYnJpIiwiSXNCb2xkIjpmYWxzZSwiSXNJdGFsaWMiOmZhbHNlLCJJc1VuZGVybGluZWQiOmZhbHNlLCJGb3JlZ3JvdW5kQ29sb3IiOiJCbGFjayJ9fSwiU2NhbGVTZXR0aW5ncyI6eyJEYXRlRm9ybWF0IjoiTU1NIiwiSW50ZXJ2YWxUeXBlIjoyLCJVc2VBdXRvbWF0aWNUaW1lU2NhbGUiOnRydWUsIkN1c3RvbVRpbWVTY2FsZVV0Y1N0YXJ0RGF0ZSI6IjAwMDEtMDEtMDFUMDA6MDA6MDBaIiwiQ3VzdG9tVGltZVNjYWxlVXRjRW5kRGF0ZSI6IjAwMDEtMDEtMDFUMDA6MDA6MDBaIn19LCJUaW1lYmFuZFZlcnRpY2FsUG9zaXRpb24iOnsiUXVpY2tQb3NpdGlvbiI6MiwiUmVsYXRpdmVQb3NpdGlvbiI6NzUuMCwiQWJzb2x1dGVQb3NpdGlvbiI6NDA1LjAsIlByZXZpb3VzQWJzb2x1dGVQb3NpdGlvbiI6NDA1LjB9fQ=="/>
  <p:tag name="__MASTER" val="__part_0"/>
</p:tagLst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F0650E02C4504E9A3D2C8EA268D874" ma:contentTypeVersion="0" ma:contentTypeDescription="Create a new document." ma:contentTypeScope="" ma:versionID="97ce9cb5394284a69ae299386fc3023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759A632-137D-4D80-AD42-75606BA847BF}"/>
</file>

<file path=customXml/itemProps2.xml><?xml version="1.0" encoding="utf-8"?>
<ds:datastoreItem xmlns:ds="http://schemas.openxmlformats.org/officeDocument/2006/customXml" ds:itemID="{344B3F7A-4853-4DF9-8984-27459AFDCAC6}"/>
</file>

<file path=customXml/itemProps3.xml><?xml version="1.0" encoding="utf-8"?>
<ds:datastoreItem xmlns:ds="http://schemas.openxmlformats.org/officeDocument/2006/customXml" ds:itemID="{507D5C65-9FD1-42CD-A6AC-77BC5D2C489D}"/>
</file>

<file path=docProps/app.xml><?xml version="1.0" encoding="utf-8"?>
<Properties xmlns="http://schemas.openxmlformats.org/officeDocument/2006/extended-properties" xmlns:vt="http://schemas.openxmlformats.org/officeDocument/2006/docPropsVTypes">
  <TotalTime>8229</TotalTime>
  <Words>3231</Words>
  <Application>Microsoft Office PowerPoint</Application>
  <PresentationFormat>Affichage à l'écran (4:3)</PresentationFormat>
  <Paragraphs>748</Paragraphs>
  <Slides>31</Slides>
  <Notes>26</Notes>
  <HiddenSlides>0</HiddenSlides>
  <MMClips>0</MMClips>
  <ScaleCrop>false</ScaleCrop>
  <HeadingPairs>
    <vt:vector size="6" baseType="variant">
      <vt:variant>
        <vt:lpstr>Thème</vt:lpstr>
      </vt:variant>
      <vt:variant>
        <vt:i4>3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5" baseType="lpstr">
      <vt:lpstr>Conception personnalisée</vt:lpstr>
      <vt:lpstr>1_Conception personnalisée</vt:lpstr>
      <vt:lpstr>2_Conception personnalisée</vt:lpstr>
      <vt:lpstr>Équation</vt:lpstr>
      <vt:lpstr>   Subtask 1: Defining the metrics Marc Abadie1, Pawel Wargocki2 1 LaSIE - University of La Rochelle, La Rochelle, France 2 Technical University of Denmark (DTU), Lyngby, Denmark  </vt:lpstr>
      <vt:lpstr>Content</vt:lpstr>
      <vt:lpstr>Indoor Air Pollutants</vt:lpstr>
      <vt:lpstr>Subtask 1 – Work plan</vt:lpstr>
      <vt:lpstr>Identification scheme of target pollutants</vt:lpstr>
      <vt:lpstr>Example: French IAQ Obs. Methodology  </vt:lpstr>
      <vt:lpstr>Lists of selected pollutants from previous analyses </vt:lpstr>
      <vt:lpstr>Indoor air pollution in low-energy residential buildings</vt:lpstr>
      <vt:lpstr>Indoor air pollution in low-energy residential buildings</vt:lpstr>
      <vt:lpstr>Indoor air pollution in low-energy residential buildings</vt:lpstr>
      <vt:lpstr>Indoor air pollution in low-energy residential buildings</vt:lpstr>
      <vt:lpstr>Indoor air pollution in low-energy residential buildings</vt:lpstr>
      <vt:lpstr>Exposure Limit Values (ELV)</vt:lpstr>
      <vt:lpstr>Exposure Limit Values (ELV) Long-term exposure</vt:lpstr>
      <vt:lpstr>ANNEX 68 – Short list of pollutants of interest</vt:lpstr>
      <vt:lpstr>IAQ indices: the problematic</vt:lpstr>
      <vt:lpstr>IAQ indices: the problematic</vt:lpstr>
      <vt:lpstr>IAQ indices: the problematic</vt:lpstr>
      <vt:lpstr>IAQ indices from literature  (based on Kirchner, Jédor and Mandin, 2006)</vt:lpstr>
      <vt:lpstr>The DALY approach (Logue et al., 2011)</vt:lpstr>
      <vt:lpstr>The DALY approach</vt:lpstr>
      <vt:lpstr>ELV-based or DALY approaches</vt:lpstr>
      <vt:lpstr>ELV-based or DALY approaches</vt:lpstr>
      <vt:lpstr>ELV-based or DALY approaches</vt:lpstr>
      <vt:lpstr>Conclusions</vt:lpstr>
      <vt:lpstr>ANNEX 68 – Short list of pollutants of interest</vt:lpstr>
      <vt:lpstr>Annex68: first draft of a dashboard</vt:lpstr>
      <vt:lpstr>Présentation PowerPoint</vt:lpstr>
      <vt:lpstr>Questions/Notes from yesterday</vt:lpstr>
      <vt:lpstr>Report</vt:lpstr>
      <vt:lpstr>Closing the Report for Subtask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Indoor Air Quality in metro systems: a survey</dc:title>
  <dc:creator>mabadie</dc:creator>
  <cp:lastModifiedBy>mabadie</cp:lastModifiedBy>
  <cp:revision>720</cp:revision>
  <cp:lastPrinted>2015-09-18T07:27:29Z</cp:lastPrinted>
  <dcterms:created xsi:type="dcterms:W3CDTF">2014-06-04T09:20:56Z</dcterms:created>
  <dcterms:modified xsi:type="dcterms:W3CDTF">2016-09-14T14:03:21Z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0x010100EEF0650E02C4504E9A3D2C8EA268D874</vt:lpwstr>
  </property>
</Properties>
</file>