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69" r:id="rId5"/>
    <p:sldId id="286" r:id="rId6"/>
    <p:sldId id="282" r:id="rId7"/>
    <p:sldId id="278" r:id="rId8"/>
    <p:sldId id="280" r:id="rId9"/>
    <p:sldId id="283" r:id="rId10"/>
    <p:sldId id="284" r:id="rId11"/>
    <p:sldId id="270" r:id="rId12"/>
    <p:sldId id="28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472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E6956-E35D-48DF-A732-46FE2E07B63B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A0E9A-149A-4BEF-A5F4-4B22AF82D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693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D7D55-4100-47D7-86AD-6260FD6A4962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B6A4-D55E-4D03-975E-59FA7F948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99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07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0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10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17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384"/>
            <a:ext cx="9144000" cy="762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502A-AD6B-41EA-AA08-C77868244797}" type="datetime1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21821"/>
            <a:ext cx="2133600" cy="365125"/>
          </a:xfrm>
        </p:spPr>
        <p:txBody>
          <a:bodyPr/>
          <a:lstStyle/>
          <a:p>
            <a:fld id="{1A72387B-712A-4C13-AD02-40FA1307A77B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44000" cy="8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384"/>
            <a:ext cx="9144000" cy="762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502A-AD6B-41EA-AA08-C77868244797}" type="datetime1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21821"/>
            <a:ext cx="2133600" cy="365125"/>
          </a:xfrm>
        </p:spPr>
        <p:txBody>
          <a:bodyPr/>
          <a:lstStyle/>
          <a:p>
            <a:fld id="{1A72387B-712A-4C13-AD02-40FA1307A77B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44000" cy="8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89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377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15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3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530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75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06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8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271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92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74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508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72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894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09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486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00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419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297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803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460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999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08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7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78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0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5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7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09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5817-A566-4E79-A916-2E92B54C710C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62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C454A-374D-46E9-883A-325F4D93BC94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67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DE04-E4E9-47A1-B8C4-80BA9369E000}" type="datetimeFigureOut">
              <a:rPr lang="fr-FR" smtClean="0"/>
              <a:t>04/09/2015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4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sie.univ-larochelle.fr/PANDORA-A-comPilAtion-of-iNDoO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/wiki/File:Flag_of_France.sv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/wiki/File:Flag_of_Canada.svg" TargetMode="External"/><Relationship Id="rId5" Type="http://schemas.openxmlformats.org/officeDocument/2006/relationships/image" Target="../media/image12.png"/><Relationship Id="rId4" Type="http://schemas.openxmlformats.org/officeDocument/2006/relationships/hyperlink" Target="/wiki/File:Flag_of_the_United_States.svg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Areas of interest/contributions to </a:t>
            </a:r>
            <a:r>
              <a:rPr lang="en-GB" sz="3600" b="1" dirty="0" smtClean="0">
                <a:solidFill>
                  <a:schemeClr val="accent6"/>
                </a:solidFill>
              </a:rPr>
              <a:t>ANNEX 68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b="1" dirty="0"/>
              <a:t>Subtask 2 : Pollutant loads in </a:t>
            </a:r>
            <a:r>
              <a:rPr lang="en-GB" sz="3600" b="1" dirty="0" smtClean="0"/>
              <a:t>buildings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Presentation of PANDORA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200" b="1" dirty="0" smtClean="0"/>
              <a:t>Marc </a:t>
            </a:r>
            <a:r>
              <a:rPr lang="en-GB" sz="2200" b="1" dirty="0" err="1" smtClean="0"/>
              <a:t>Abadie</a:t>
            </a:r>
            <a:r>
              <a:rPr lang="en-GB" sz="2200" b="1" dirty="0" smtClean="0"/>
              <a:t>, Patrice </a:t>
            </a:r>
            <a:r>
              <a:rPr lang="en-GB" sz="2200" b="1" dirty="0" err="1" smtClean="0"/>
              <a:t>Blondeau</a:t>
            </a:r>
            <a:r>
              <a:rPr lang="en-GB" sz="2200" b="1" dirty="0" smtClean="0"/>
              <a:t>, Francis Allard</a:t>
            </a:r>
            <a:br>
              <a:rPr lang="en-GB" sz="2200" b="1" dirty="0" smtClean="0"/>
            </a:br>
            <a:r>
              <a:rPr lang="en-GB" sz="2200" b="1" dirty="0" smtClean="0"/>
              <a:t>University of La Rochelle (ULR), France</a:t>
            </a:r>
            <a:br>
              <a:rPr lang="en-GB" sz="2200" b="1" dirty="0" smtClean="0"/>
            </a:br>
            <a:endParaRPr lang="fr-FR" sz="2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54452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36</a:t>
            </a:r>
            <a:r>
              <a:rPr lang="en-US" b="1" baseline="30000" dirty="0" smtClean="0"/>
              <a:t>th</a:t>
            </a:r>
            <a:r>
              <a:rPr lang="en-US" b="1" dirty="0" smtClean="0"/>
              <a:t> AIVC conference </a:t>
            </a:r>
          </a:p>
          <a:p>
            <a:pPr algn="ctr"/>
            <a:r>
              <a:rPr lang="en-US" b="1" dirty="0" smtClean="0"/>
              <a:t>Effective </a:t>
            </a:r>
            <a:r>
              <a:rPr lang="en-US" b="1" dirty="0"/>
              <a:t>ventilation in high performance </a:t>
            </a:r>
            <a:r>
              <a:rPr lang="en-US" b="1" dirty="0" smtClean="0"/>
              <a:t>buildings</a:t>
            </a:r>
            <a:endParaRPr lang="en-US" dirty="0" smtClean="0"/>
          </a:p>
          <a:p>
            <a:pPr algn="ctr"/>
            <a:r>
              <a:rPr lang="en-US" i="1" dirty="0" smtClean="0"/>
              <a:t>IEA </a:t>
            </a:r>
            <a:r>
              <a:rPr lang="en-US" i="1" dirty="0"/>
              <a:t>EBC Annex 68 Design and Operational Strategies for High IAQ in Low Energy </a:t>
            </a:r>
            <a:r>
              <a:rPr lang="en-US" i="1" dirty="0" smtClean="0"/>
              <a:t>Buildings</a:t>
            </a:r>
          </a:p>
          <a:p>
            <a:pPr algn="ctr"/>
            <a:r>
              <a:rPr lang="en-US" dirty="0" smtClean="0"/>
              <a:t>September 23 – 24, 2015</a:t>
            </a:r>
            <a:endParaRPr lang="en-US" dirty="0"/>
          </a:p>
        </p:txBody>
      </p:sp>
      <p:pic>
        <p:nvPicPr>
          <p:cNvPr id="83" name="Picture 3" descr="lasi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1763"/>
            <a:ext cx="1429919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1474391" y="346963"/>
            <a:ext cx="7524758" cy="451921"/>
          </a:xfrm>
          <a:prstGeom prst="rect">
            <a:avLst/>
          </a:prstGeom>
          <a:solidFill>
            <a:srgbClr val="FF99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5" name="Picture 5" descr="logoCNR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470" y="296238"/>
            <a:ext cx="576580" cy="57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ésultat de recherche d'images pour &quot;université de la rochelle&quot;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27384"/>
            <a:ext cx="1151166" cy="11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re 1"/>
          <p:cNvSpPr txBox="1">
            <a:spLocks/>
          </p:cNvSpPr>
          <p:nvPr/>
        </p:nvSpPr>
        <p:spPr>
          <a:xfrm>
            <a:off x="609600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b="1" dirty="0" smtClean="0">
                <a:solidFill>
                  <a:schemeClr val="accent1"/>
                </a:solidFill>
              </a:rPr>
              <a:t>Statistics (July, 2015)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11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10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9" y="1052736"/>
            <a:ext cx="4464496" cy="288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95" y="3770839"/>
            <a:ext cx="4734272" cy="308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683404"/>
            <a:ext cx="130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581 </a:t>
            </a:r>
            <a:r>
              <a:rPr lang="en-US" b="1" dirty="0" smtClean="0"/>
              <a:t>sources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220072" y="3454041"/>
            <a:ext cx="3443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8865 </a:t>
            </a:r>
            <a:r>
              <a:rPr lang="en-US" b="1" dirty="0" smtClean="0"/>
              <a:t>emission rates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0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PANDORA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3" y="1628800"/>
            <a:ext cx="76193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PANDORA</a:t>
            </a:r>
            <a:r>
              <a:rPr lang="en-US" b="1" dirty="0" smtClean="0"/>
              <a:t>: A </a:t>
            </a:r>
            <a:r>
              <a:rPr lang="en-US" b="1" dirty="0" err="1" smtClean="0"/>
              <a:t>com</a:t>
            </a:r>
            <a:r>
              <a:rPr lang="en-US" b="1" dirty="0" err="1" smtClean="0">
                <a:solidFill>
                  <a:schemeClr val="accent1"/>
                </a:solidFill>
              </a:rPr>
              <a:t>P</a:t>
            </a:r>
            <a:r>
              <a:rPr lang="en-US" b="1" dirty="0" err="1" smtClean="0"/>
              <a:t>il</a:t>
            </a:r>
            <a:r>
              <a:rPr lang="en-US" b="1" dirty="0" err="1" smtClean="0">
                <a:solidFill>
                  <a:schemeClr val="accent1"/>
                </a:solidFill>
              </a:rPr>
              <a:t>A</a:t>
            </a:r>
            <a:r>
              <a:rPr lang="en-US" b="1" dirty="0" err="1" smtClean="0"/>
              <a:t>tion</a:t>
            </a:r>
            <a:r>
              <a:rPr lang="en-US" b="1" dirty="0" smtClean="0"/>
              <a:t> of </a:t>
            </a:r>
            <a:r>
              <a:rPr lang="en-US" b="1" dirty="0" err="1" smtClean="0"/>
              <a:t>i</a:t>
            </a:r>
            <a:r>
              <a:rPr lang="en-US" b="1" dirty="0" err="1" smtClean="0">
                <a:solidFill>
                  <a:schemeClr val="accent1"/>
                </a:solidFill>
              </a:rPr>
              <a:t>ND</a:t>
            </a:r>
            <a:r>
              <a:rPr lang="en-US" b="1" dirty="0" err="1" smtClean="0"/>
              <a:t>o</a:t>
            </a:r>
            <a:r>
              <a:rPr lang="en-US" b="1" dirty="0" err="1" smtClean="0">
                <a:solidFill>
                  <a:schemeClr val="accent1"/>
                </a:solidFill>
              </a:rPr>
              <a:t>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/>
              <a:t>ir pollutant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Database: </a:t>
            </a:r>
            <a:r>
              <a:rPr lang="en-US" b="1" dirty="0" smtClean="0">
                <a:solidFill>
                  <a:schemeClr val="accent1"/>
                </a:solidFill>
              </a:rPr>
              <a:t>emission rates </a:t>
            </a:r>
            <a:r>
              <a:rPr lang="en-US" dirty="0" smtClean="0"/>
              <a:t>of both gaseous and particulate pollutants from 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Occupants and Occupant Activities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Cleaning Products and Air Fresheners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Construction and Decoration Materials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Furniture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Heating and Cooking Appliances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Electrical Equipment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by </a:t>
            </a:r>
            <a:r>
              <a:rPr lang="en-US" dirty="0" err="1" smtClean="0"/>
              <a:t>LaSIE</a:t>
            </a:r>
            <a:r>
              <a:rPr lang="en-US" dirty="0" smtClean="0"/>
              <a:t> (University of La Rochelle) since 2009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limited version of PANDORA is available at: </a:t>
            </a:r>
          </a:p>
          <a:p>
            <a:pPr lvl="1"/>
            <a:r>
              <a:rPr lang="fr-FR" dirty="0" smtClean="0">
                <a:solidFill>
                  <a:schemeClr val="accent1"/>
                </a:solidFill>
              </a:rPr>
              <a:t>             </a:t>
            </a:r>
            <a:r>
              <a:rPr lang="en-US" dirty="0" smtClean="0">
                <a:solidFill>
                  <a:schemeClr val="accent1"/>
                </a:solidFill>
                <a:hlinkClick r:id="rId3"/>
              </a:rPr>
              <a:t>http://lasie.univ-larochelle.fr/PANDORA-A-comPilAtion-of-iNDoOR</a:t>
            </a:r>
            <a:endParaRPr lang="en-US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FE4ED"/>
              </a:clrFrom>
              <a:clrTo>
                <a:srgbClr val="DFE4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56" y="237589"/>
            <a:ext cx="181390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Emission rates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3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3" y="1628800"/>
            <a:ext cx="76193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Definition of Emission Rates</a:t>
            </a:r>
            <a:r>
              <a:rPr lang="en-US" b="1" dirty="0" smtClean="0"/>
              <a:t>: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Gaseous pollutant</a:t>
            </a:r>
            <a:r>
              <a:rPr lang="en-US" dirty="0" smtClean="0"/>
              <a:t>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Pollutant </a:t>
            </a:r>
            <a:r>
              <a:rPr lang="en-US" dirty="0"/>
              <a:t>mass per time, or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Pollutant </a:t>
            </a:r>
            <a:r>
              <a:rPr lang="en-US" dirty="0"/>
              <a:t>mass per time per surface area for materials, or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Pollutant </a:t>
            </a:r>
            <a:r>
              <a:rPr lang="en-US" dirty="0"/>
              <a:t>mass per source unit for occupant activities such as the use of printers, copy machines, smoking cigarette…, or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Pollutant </a:t>
            </a:r>
            <a:r>
              <a:rPr lang="en-US" dirty="0"/>
              <a:t>mass per combustible mass or energy units for combustion products.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Particulate </a:t>
            </a:r>
            <a:r>
              <a:rPr lang="en-US" dirty="0"/>
              <a:t>pollutant: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Particle </a:t>
            </a:r>
            <a:r>
              <a:rPr lang="en-US" dirty="0"/>
              <a:t>number per time unit per particle size, and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Particle </a:t>
            </a:r>
            <a:r>
              <a:rPr lang="en-US" dirty="0"/>
              <a:t>density. </a:t>
            </a:r>
          </a:p>
        </p:txBody>
      </p:sp>
    </p:spTree>
    <p:extLst>
      <p:ext uri="{BB962C8B-B14F-4D97-AF65-F5344CB8AC3E}">
        <p14:creationId xmlns:p14="http://schemas.microsoft.com/office/powerpoint/2010/main" val="499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331913" y="260350"/>
            <a:ext cx="6480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Font typeface="Arial" charset="0"/>
              <a:buNone/>
              <a:tabLst/>
              <a:defRPr/>
            </a:pP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23528" y="-27384"/>
            <a:ext cx="8515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b="1" dirty="0">
                <a:solidFill>
                  <a:schemeClr val="accent1"/>
                </a:solidFill>
              </a:rPr>
              <a:t>E</a:t>
            </a:r>
            <a:r>
              <a:rPr lang="en-US" altLang="fr-FR" b="1" dirty="0" smtClean="0">
                <a:solidFill>
                  <a:schemeClr val="accent1"/>
                </a:solidFill>
              </a:rPr>
              <a:t>mission rates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1484784"/>
            <a:ext cx="7723188" cy="3527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Implemented Emission </a:t>
            </a:r>
            <a:r>
              <a:rPr lang="en-US" sz="2000" b="1" dirty="0" smtClean="0"/>
              <a:t>Models:</a:t>
            </a:r>
            <a:endParaRPr lang="en-US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7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4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971600" y="1933619"/>
            <a:ext cx="6531644" cy="4620456"/>
            <a:chOff x="971600" y="1933619"/>
            <a:chExt cx="6531644" cy="46204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33619"/>
              <a:ext cx="6531644" cy="462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811167" y="3861048"/>
              <a:ext cx="144016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17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331913" y="260350"/>
            <a:ext cx="6480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Font typeface="Arial" charset="0"/>
              <a:buNone/>
              <a:tabLst/>
              <a:defRPr/>
            </a:pP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73423" y="-27384"/>
            <a:ext cx="85657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b="1" dirty="0" smtClean="0">
                <a:solidFill>
                  <a:schemeClr val="accent1"/>
                </a:solidFill>
              </a:rPr>
              <a:t>Basic structure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516481" y="1484602"/>
            <a:ext cx="1899272" cy="308556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4820737" y="1496249"/>
            <a:ext cx="1899272" cy="308556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194724" y="1496249"/>
            <a:ext cx="1899272" cy="308556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153848" y="1474005"/>
            <a:ext cx="1899272" cy="308556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56620" y="3546332"/>
            <a:ext cx="1899272" cy="5276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156620" y="4185737"/>
            <a:ext cx="1899272" cy="308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79512" y="5429653"/>
            <a:ext cx="1899272" cy="308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192011" y="5856748"/>
            <a:ext cx="1899272" cy="308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97251" y="1412776"/>
            <a:ext cx="103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Category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427858" y="1444765"/>
            <a:ext cx="142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Contaminant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450428" y="1444765"/>
            <a:ext cx="63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Type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785516" y="1444765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Global type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156620" y="2892076"/>
            <a:ext cx="1899272" cy="548606"/>
            <a:chOff x="77783" y="3264298"/>
            <a:chExt cx="1899272" cy="548606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77783" y="3264298"/>
              <a:ext cx="1899272" cy="5377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7783" y="3289684"/>
              <a:ext cx="1899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Cleaning Products and Air Fresheners</a:t>
              </a: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595760" y="4167618"/>
            <a:ext cx="865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Furniture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156620" y="3526064"/>
            <a:ext cx="193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Heating</a:t>
            </a:r>
            <a:r>
              <a:rPr lang="fr-FR" sz="1400" dirty="0"/>
              <a:t> and Cooking </a:t>
            </a:r>
            <a:r>
              <a:rPr lang="fr-FR" sz="1400" dirty="0" err="1"/>
              <a:t>Appliances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73423" y="5408511"/>
            <a:ext cx="168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Electrical</a:t>
            </a:r>
            <a:r>
              <a:rPr lang="fr-FR" sz="1400" dirty="0"/>
              <a:t> Equipment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46897" y="5835646"/>
            <a:ext cx="678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/>
              <a:t>Others</a:t>
            </a:r>
            <a:endParaRPr lang="fr-FR" sz="14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4788024" y="2603798"/>
            <a:ext cx="1899272" cy="318818"/>
            <a:chOff x="4792435" y="3228018"/>
            <a:chExt cx="1899272" cy="318818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4792435" y="3238280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097112" y="3228018"/>
              <a:ext cx="1285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Wooden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locker</a:t>
              </a:r>
              <a:endParaRPr lang="fr-FR" sz="1400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794781" y="4208803"/>
            <a:ext cx="1899272" cy="896456"/>
            <a:chOff x="4782011" y="2816667"/>
            <a:chExt cx="1899272" cy="536594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4782011" y="2816667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936241" y="2830041"/>
              <a:ext cx="1607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Children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comforter</a:t>
              </a:r>
              <a:r>
                <a:rPr lang="fr-FR" sz="1400" dirty="0" smtClean="0"/>
                <a:t> </a:t>
              </a:r>
            </a:p>
            <a:p>
              <a:pPr algn="ctr"/>
              <a:r>
                <a:rPr lang="fr-FR" sz="1400" dirty="0" err="1" smtClean="0"/>
                <a:t>furniture</a:t>
              </a:r>
              <a:endParaRPr lang="fr-FR" sz="1400" dirty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4788024" y="3488259"/>
            <a:ext cx="1899272" cy="319929"/>
            <a:chOff x="4781865" y="4164878"/>
            <a:chExt cx="1899272" cy="319929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4781865" y="4176251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075074" y="4164878"/>
              <a:ext cx="12656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Foam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mattress</a:t>
              </a:r>
              <a:endParaRPr lang="fr-FR" sz="1400" dirty="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4794781" y="3859302"/>
            <a:ext cx="1899272" cy="321922"/>
            <a:chOff x="4770168" y="4556147"/>
            <a:chExt cx="1899272" cy="321922"/>
          </a:xfrm>
        </p:grpSpPr>
        <p:sp>
          <p:nvSpPr>
            <p:cNvPr id="44" name="Rectangle à coins arrondis 43"/>
            <p:cNvSpPr/>
            <p:nvPr/>
          </p:nvSpPr>
          <p:spPr>
            <a:xfrm>
              <a:off x="4770168" y="4556147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079994" y="4570292"/>
              <a:ext cx="1245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Sleeping </a:t>
              </a:r>
              <a:r>
                <a:rPr lang="fr-FR" sz="1400" dirty="0" err="1" smtClean="0"/>
                <a:t>berth</a:t>
              </a:r>
              <a:endParaRPr lang="fr-FR" sz="1400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4796196" y="2224012"/>
            <a:ext cx="1899272" cy="327619"/>
            <a:chOff x="4792435" y="4895414"/>
            <a:chExt cx="1899272" cy="327619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4792435" y="4914477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5126879" y="4895414"/>
              <a:ext cx="12168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Wooden</a:t>
              </a:r>
              <a:r>
                <a:rPr lang="fr-FR" sz="1400" dirty="0" smtClean="0"/>
                <a:t> table</a:t>
              </a:r>
              <a:endParaRPr lang="fr-FR" sz="1400" dirty="0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4794781" y="4740367"/>
            <a:ext cx="1899272" cy="318338"/>
            <a:chOff x="4802146" y="5301208"/>
            <a:chExt cx="1899272" cy="318338"/>
          </a:xfrm>
        </p:grpSpPr>
        <p:sp>
          <p:nvSpPr>
            <p:cNvPr id="50" name="Rectangle à coins arrondis 49"/>
            <p:cNvSpPr/>
            <p:nvPr/>
          </p:nvSpPr>
          <p:spPr>
            <a:xfrm>
              <a:off x="4802146" y="5310990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054838" y="5301208"/>
              <a:ext cx="1273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Wooden</a:t>
              </a:r>
              <a:r>
                <a:rPr lang="fr-FR" sz="1400" dirty="0" smtClean="0"/>
                <a:t> chairs</a:t>
              </a:r>
              <a:endParaRPr lang="fr-FR" sz="1400" dirty="0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4794781" y="5079816"/>
            <a:ext cx="1899272" cy="333999"/>
            <a:chOff x="4790183" y="5634225"/>
            <a:chExt cx="1899272" cy="333999"/>
          </a:xfrm>
        </p:grpSpPr>
        <p:sp>
          <p:nvSpPr>
            <p:cNvPr id="53" name="Rectangle à coins arrondis 52"/>
            <p:cNvSpPr/>
            <p:nvPr/>
          </p:nvSpPr>
          <p:spPr>
            <a:xfrm>
              <a:off x="4790183" y="5659668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5148528" y="5634225"/>
              <a:ext cx="11225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Plactis</a:t>
              </a:r>
              <a:r>
                <a:rPr lang="fr-FR" sz="1400" dirty="0" smtClean="0"/>
                <a:t> chairs</a:t>
              </a:r>
              <a:endParaRPr lang="fr-FR" sz="1400" dirty="0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7194724" y="2760296"/>
            <a:ext cx="1899272" cy="319236"/>
            <a:chOff x="7152467" y="3176338"/>
            <a:chExt cx="1899272" cy="319236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7152467" y="3187018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7455115" y="3176338"/>
              <a:ext cx="12315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Formaldehyde</a:t>
              </a:r>
              <a:endParaRPr lang="fr-FR" sz="1400" dirty="0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7194724" y="2386079"/>
            <a:ext cx="1899272" cy="315434"/>
            <a:chOff x="7134124" y="2799738"/>
            <a:chExt cx="1899272" cy="315434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7134124" y="2806616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448454" y="2799738"/>
              <a:ext cx="1179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Acetaldehyde</a:t>
              </a:r>
              <a:endParaRPr lang="fr-FR" sz="1400" dirty="0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7194724" y="3138315"/>
            <a:ext cx="1899272" cy="313836"/>
            <a:chOff x="7130200" y="3627094"/>
            <a:chExt cx="1899272" cy="313836"/>
          </a:xfrm>
        </p:grpSpPr>
        <p:sp>
          <p:nvSpPr>
            <p:cNvPr id="62" name="Rectangle à coins arrondis 61"/>
            <p:cNvSpPr/>
            <p:nvPr/>
          </p:nvSpPr>
          <p:spPr>
            <a:xfrm>
              <a:off x="7130200" y="3632374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7460184" y="3627094"/>
              <a:ext cx="11270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Hexaldehyde</a:t>
              </a:r>
              <a:endParaRPr lang="fr-FR" sz="1400" dirty="0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7194724" y="3510934"/>
            <a:ext cx="1899272" cy="316434"/>
            <a:chOff x="7119220" y="4003271"/>
            <a:chExt cx="1899272" cy="316434"/>
          </a:xfrm>
        </p:grpSpPr>
        <p:sp>
          <p:nvSpPr>
            <p:cNvPr id="65" name="Rectangle à coins arrondis 64"/>
            <p:cNvSpPr/>
            <p:nvPr/>
          </p:nvSpPr>
          <p:spPr>
            <a:xfrm>
              <a:off x="7119220" y="4003271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7594837" y="4011928"/>
              <a:ext cx="8074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Benzene</a:t>
              </a:r>
              <a:endParaRPr lang="fr-FR" sz="1400" dirty="0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7194724" y="3886151"/>
            <a:ext cx="1899272" cy="315284"/>
            <a:chOff x="7141487" y="4420711"/>
            <a:chExt cx="1899272" cy="315284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7141487" y="4427439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7657449" y="4420711"/>
              <a:ext cx="7618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Toluene</a:t>
              </a:r>
              <a:endParaRPr lang="fr-FR" sz="1400" dirty="0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7194724" y="4260218"/>
            <a:ext cx="1899272" cy="340924"/>
            <a:chOff x="7121257" y="4805005"/>
            <a:chExt cx="1899272" cy="340924"/>
          </a:xfrm>
        </p:grpSpPr>
        <p:sp>
          <p:nvSpPr>
            <p:cNvPr id="71" name="Rectangle à coins arrondis 70"/>
            <p:cNvSpPr/>
            <p:nvPr/>
          </p:nvSpPr>
          <p:spPr>
            <a:xfrm>
              <a:off x="7121257" y="4837373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628147" y="4805005"/>
              <a:ext cx="791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Acetone</a:t>
              </a:r>
              <a:endParaRPr lang="fr-FR" sz="1400" dirty="0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7194724" y="4659925"/>
            <a:ext cx="1899272" cy="319262"/>
            <a:chOff x="7098990" y="5272023"/>
            <a:chExt cx="1899272" cy="319262"/>
          </a:xfrm>
        </p:grpSpPr>
        <p:sp>
          <p:nvSpPr>
            <p:cNvPr id="74" name="Rectangle à coins arrondis 73"/>
            <p:cNvSpPr/>
            <p:nvPr/>
          </p:nvSpPr>
          <p:spPr>
            <a:xfrm>
              <a:off x="7098990" y="5282729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476697" y="5272023"/>
              <a:ext cx="1165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err="1"/>
                <a:t>Ethylbenzene</a:t>
              </a:r>
              <a:endParaRPr lang="fr-FR" sz="1400" dirty="0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7194724" y="5037967"/>
            <a:ext cx="1899272" cy="335038"/>
            <a:chOff x="7098990" y="5638328"/>
            <a:chExt cx="1899272" cy="335038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7098990" y="5664810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678577" y="5638328"/>
              <a:ext cx="6399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smtClean="0"/>
                <a:t>… (21)</a:t>
              </a:r>
              <a:endParaRPr lang="fr-FR" sz="1400" dirty="0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2489417" y="3673742"/>
            <a:ext cx="1899272" cy="328736"/>
            <a:chOff x="2429897" y="3299889"/>
            <a:chExt cx="1899272" cy="328736"/>
          </a:xfrm>
        </p:grpSpPr>
        <p:sp>
          <p:nvSpPr>
            <p:cNvPr id="80" name="Rectangle à coins arrondis 79"/>
            <p:cNvSpPr/>
            <p:nvPr/>
          </p:nvSpPr>
          <p:spPr>
            <a:xfrm>
              <a:off x="2429897" y="3320069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2973404" y="3299889"/>
              <a:ext cx="641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Tables</a:t>
              </a:r>
              <a:endParaRPr lang="fr-FR" sz="1400" dirty="0"/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2489417" y="3276408"/>
            <a:ext cx="1899272" cy="322046"/>
            <a:chOff x="2442458" y="2902555"/>
            <a:chExt cx="1899272" cy="322046"/>
          </a:xfrm>
        </p:grpSpPr>
        <p:sp>
          <p:nvSpPr>
            <p:cNvPr id="83" name="Rectangle à coins arrondis 82"/>
            <p:cNvSpPr/>
            <p:nvPr/>
          </p:nvSpPr>
          <p:spPr>
            <a:xfrm>
              <a:off x="2442458" y="2916045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3008230" y="2902555"/>
              <a:ext cx="633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/>
                <a:t>Chairs</a:t>
              </a:r>
              <a:endParaRPr lang="fr-FR" sz="1400" dirty="0"/>
            </a:p>
          </p:txBody>
        </p:sp>
      </p:grpSp>
      <p:grpSp>
        <p:nvGrpSpPr>
          <p:cNvPr id="85" name="Groupe 84"/>
          <p:cNvGrpSpPr/>
          <p:nvPr/>
        </p:nvGrpSpPr>
        <p:grpSpPr>
          <a:xfrm>
            <a:off x="2489417" y="4083188"/>
            <a:ext cx="1899272" cy="322103"/>
            <a:chOff x="2421116" y="3709335"/>
            <a:chExt cx="1899272" cy="322103"/>
          </a:xfrm>
        </p:grpSpPr>
        <p:sp>
          <p:nvSpPr>
            <p:cNvPr id="86" name="Rectangle à coins arrondis 85"/>
            <p:cNvSpPr/>
            <p:nvPr/>
          </p:nvSpPr>
          <p:spPr>
            <a:xfrm>
              <a:off x="2421116" y="3722882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2862423" y="3709335"/>
              <a:ext cx="7858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Drawers</a:t>
              </a:r>
              <a:endParaRPr lang="fr-FR" sz="1400" dirty="0"/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2489417" y="4900167"/>
            <a:ext cx="1899272" cy="311059"/>
            <a:chOff x="2402985" y="4526314"/>
            <a:chExt cx="1899272" cy="311059"/>
          </a:xfrm>
        </p:grpSpPr>
        <p:sp>
          <p:nvSpPr>
            <p:cNvPr id="89" name="Rectangle à coins arrondis 88"/>
            <p:cNvSpPr/>
            <p:nvPr/>
          </p:nvSpPr>
          <p:spPr>
            <a:xfrm>
              <a:off x="2402985" y="4526314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2583200" y="4529596"/>
              <a:ext cx="14528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Kitchen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Furniture</a:t>
              </a:r>
              <a:endParaRPr lang="fr-FR" sz="1400" dirty="0"/>
            </a:p>
          </p:txBody>
        </p:sp>
      </p:grpSp>
      <p:grpSp>
        <p:nvGrpSpPr>
          <p:cNvPr id="91" name="Groupe 90"/>
          <p:cNvGrpSpPr/>
          <p:nvPr/>
        </p:nvGrpSpPr>
        <p:grpSpPr>
          <a:xfrm>
            <a:off x="2489417" y="4485222"/>
            <a:ext cx="1899272" cy="309807"/>
            <a:chOff x="2406280" y="4111369"/>
            <a:chExt cx="1899272" cy="309807"/>
          </a:xfrm>
        </p:grpSpPr>
        <p:sp>
          <p:nvSpPr>
            <p:cNvPr id="92" name="Rectangle à coins arrondis 91"/>
            <p:cNvSpPr/>
            <p:nvPr/>
          </p:nvSpPr>
          <p:spPr>
            <a:xfrm>
              <a:off x="2406280" y="4111369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2579171" y="4113399"/>
              <a:ext cx="1488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Daycare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Furniture</a:t>
              </a:r>
              <a:endParaRPr lang="fr-FR" sz="1400" dirty="0"/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4794781" y="5434924"/>
            <a:ext cx="1899272" cy="317480"/>
            <a:chOff x="4770168" y="6008346"/>
            <a:chExt cx="1899272" cy="317480"/>
          </a:xfrm>
        </p:grpSpPr>
        <p:sp>
          <p:nvSpPr>
            <p:cNvPr id="95" name="Rectangle à coins arrondis 94"/>
            <p:cNvSpPr/>
            <p:nvPr/>
          </p:nvSpPr>
          <p:spPr>
            <a:xfrm>
              <a:off x="4770168" y="6017270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5155167" y="6008346"/>
              <a:ext cx="998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 smtClean="0"/>
                <a:t>Blackboard</a:t>
              </a:r>
              <a:endParaRPr lang="fr-FR" sz="1400" dirty="0"/>
            </a:p>
          </p:txBody>
        </p:sp>
      </p:grpSp>
      <p:cxnSp>
        <p:nvCxnSpPr>
          <p:cNvPr id="97" name="Connecteur droit 96"/>
          <p:cNvCxnSpPr/>
          <p:nvPr/>
        </p:nvCxnSpPr>
        <p:spPr>
          <a:xfrm flipH="1" flipV="1">
            <a:off x="4388689" y="4637934"/>
            <a:ext cx="10800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2084433" y="4330239"/>
            <a:ext cx="10800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H="1" flipV="1">
            <a:off x="6720861" y="4386222"/>
            <a:ext cx="10800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èche droite 99"/>
          <p:cNvSpPr/>
          <p:nvPr/>
        </p:nvSpPr>
        <p:spPr>
          <a:xfrm>
            <a:off x="2205977" y="1545572"/>
            <a:ext cx="216024" cy="184666"/>
          </a:xfrm>
          <a:prstGeom prst="rightArrow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Flèche droite 100"/>
          <p:cNvSpPr/>
          <p:nvPr/>
        </p:nvSpPr>
        <p:spPr>
          <a:xfrm>
            <a:off x="4533860" y="1567216"/>
            <a:ext cx="216024" cy="184666"/>
          </a:xfrm>
          <a:prstGeom prst="rightArrow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Flèche droite 101"/>
          <p:cNvSpPr/>
          <p:nvPr/>
        </p:nvSpPr>
        <p:spPr>
          <a:xfrm>
            <a:off x="6857910" y="1567216"/>
            <a:ext cx="216024" cy="184666"/>
          </a:xfrm>
          <a:prstGeom prst="rightArrow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3" name="Groupe 102"/>
          <p:cNvGrpSpPr/>
          <p:nvPr/>
        </p:nvGrpSpPr>
        <p:grpSpPr>
          <a:xfrm>
            <a:off x="152448" y="2132856"/>
            <a:ext cx="1899272" cy="548606"/>
            <a:chOff x="77783" y="3264298"/>
            <a:chExt cx="1899272" cy="548606"/>
          </a:xfrm>
        </p:grpSpPr>
        <p:sp>
          <p:nvSpPr>
            <p:cNvPr id="104" name="Rectangle à coins arrondis 103"/>
            <p:cNvSpPr/>
            <p:nvPr/>
          </p:nvSpPr>
          <p:spPr>
            <a:xfrm>
              <a:off x="77783" y="3264298"/>
              <a:ext cx="1899272" cy="5377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77783" y="3289684"/>
              <a:ext cx="1899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Occupants and Occupant Activities</a:t>
              </a:r>
            </a:p>
          </p:txBody>
        </p:sp>
      </p:grpSp>
      <p:sp>
        <p:nvSpPr>
          <p:cNvPr id="106" name="Rectangle à coins arrondis 105"/>
          <p:cNvSpPr/>
          <p:nvPr/>
        </p:nvSpPr>
        <p:spPr>
          <a:xfrm>
            <a:off x="179512" y="4673404"/>
            <a:ext cx="1899272" cy="5276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179512" y="4653136"/>
            <a:ext cx="193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Construction and </a:t>
            </a:r>
            <a:r>
              <a:rPr lang="fr-FR" sz="1400" dirty="0" err="1"/>
              <a:t>Decoration</a:t>
            </a:r>
            <a:r>
              <a:rPr lang="fr-FR" sz="1400" dirty="0"/>
              <a:t> </a:t>
            </a:r>
            <a:r>
              <a:rPr lang="fr-FR" sz="1400" dirty="0" err="1"/>
              <a:t>Materials</a:t>
            </a:r>
            <a:endParaRPr lang="fr-FR" sz="1400" dirty="0"/>
          </a:p>
        </p:txBody>
      </p:sp>
      <p:sp>
        <p:nvSpPr>
          <p:cNvPr id="108" name="Triangle isocèle 107"/>
          <p:cNvSpPr/>
          <p:nvPr/>
        </p:nvSpPr>
        <p:spPr>
          <a:xfrm rot="16200000">
            <a:off x="1348086" y="4114367"/>
            <a:ext cx="1918823" cy="322128"/>
          </a:xfrm>
          <a:prstGeom prst="triangle">
            <a:avLst>
              <a:gd name="adj" fmla="val 471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Triangle isocèle 108"/>
          <p:cNvSpPr/>
          <p:nvPr/>
        </p:nvSpPr>
        <p:spPr>
          <a:xfrm rot="16200000">
            <a:off x="2853261" y="3812719"/>
            <a:ext cx="3537836" cy="322128"/>
          </a:xfrm>
          <a:prstGeom prst="triangle">
            <a:avLst>
              <a:gd name="adj" fmla="val 311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Triangle isocèle 109"/>
          <p:cNvSpPr/>
          <p:nvPr/>
        </p:nvSpPr>
        <p:spPr>
          <a:xfrm rot="16200000">
            <a:off x="5495810" y="3723762"/>
            <a:ext cx="2976357" cy="322128"/>
          </a:xfrm>
          <a:prstGeom prst="triangle">
            <a:avLst>
              <a:gd name="adj" fmla="val 32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1" name="Groupe 110"/>
          <p:cNvGrpSpPr/>
          <p:nvPr/>
        </p:nvGrpSpPr>
        <p:grpSpPr>
          <a:xfrm>
            <a:off x="4715321" y="2944092"/>
            <a:ext cx="2040174" cy="821508"/>
            <a:chOff x="4719732" y="3228018"/>
            <a:chExt cx="2040174" cy="523220"/>
          </a:xfrm>
        </p:grpSpPr>
        <p:sp>
          <p:nvSpPr>
            <p:cNvPr id="112" name="Rectangle à coins arrondis 111"/>
            <p:cNvSpPr/>
            <p:nvPr/>
          </p:nvSpPr>
          <p:spPr>
            <a:xfrm>
              <a:off x="4792435" y="3238280"/>
              <a:ext cx="1899272" cy="3085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4719732" y="3228018"/>
              <a:ext cx="20401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Tidying up furniture with 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plastic </a:t>
              </a:r>
              <a:r>
                <a:rPr lang="en-US" sz="1400" dirty="0"/>
                <a:t>compartments</a:t>
              </a:r>
              <a:endParaRPr lang="fr-FR" sz="1400" dirty="0"/>
            </a:p>
          </p:txBody>
        </p:sp>
      </p:grpSp>
      <p:sp>
        <p:nvSpPr>
          <p:cNvPr id="114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5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331913" y="260350"/>
            <a:ext cx="6480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Font typeface="Arial" charset="0"/>
              <a:buNone/>
              <a:tabLst/>
              <a:defRPr/>
            </a:pP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6096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b="1" dirty="0" smtClean="0">
                <a:solidFill>
                  <a:schemeClr val="accent1"/>
                </a:solidFill>
              </a:rPr>
              <a:t>Overall structure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114" name="Imagem 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EFF2"/>
              </a:clrFrom>
              <a:clrTo>
                <a:srgbClr val="EBEF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784" y="1338263"/>
            <a:ext cx="8460432" cy="542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1403648" y="3645024"/>
            <a:ext cx="1656184" cy="311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à coins arrondis 114"/>
          <p:cNvSpPr/>
          <p:nvPr/>
        </p:nvSpPr>
        <p:spPr>
          <a:xfrm>
            <a:off x="3491880" y="4437112"/>
            <a:ext cx="5400600" cy="23256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à coins arrondis 115"/>
          <p:cNvSpPr/>
          <p:nvPr/>
        </p:nvSpPr>
        <p:spPr>
          <a:xfrm>
            <a:off x="6588224" y="1196752"/>
            <a:ext cx="2213992" cy="31683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378333" y="3501008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Additional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libraries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7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6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331913" y="260350"/>
            <a:ext cx="6480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Font typeface="Arial" charset="0"/>
              <a:buNone/>
              <a:tabLst/>
              <a:defRPr/>
            </a:pP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95536" y="-27384"/>
            <a:ext cx="8443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b="1" dirty="0" smtClean="0">
                <a:solidFill>
                  <a:schemeClr val="accent1"/>
                </a:solidFill>
              </a:rPr>
              <a:t>Main interface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7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m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15616"/>
            <a:ext cx="7559675" cy="52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6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331913" y="260350"/>
            <a:ext cx="6480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Font typeface="Arial" charset="0"/>
              <a:buNone/>
              <a:tabLst/>
              <a:defRPr/>
            </a:pP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95536" y="-27384"/>
            <a:ext cx="8443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b="1" dirty="0" smtClean="0">
                <a:solidFill>
                  <a:schemeClr val="accent1"/>
                </a:solidFill>
              </a:rPr>
              <a:t>Explorer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8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6" y="1099728"/>
            <a:ext cx="8795682" cy="462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42342" y="3536411"/>
            <a:ext cx="1965468" cy="1671897"/>
            <a:chOff x="1605831" y="3289408"/>
            <a:chExt cx="1965468" cy="1671897"/>
          </a:xfrm>
        </p:grpSpPr>
        <p:sp>
          <p:nvSpPr>
            <p:cNvPr id="92" name="Ellipse 91"/>
            <p:cNvSpPr/>
            <p:nvPr/>
          </p:nvSpPr>
          <p:spPr>
            <a:xfrm>
              <a:off x="1950420" y="3729752"/>
              <a:ext cx="1334737" cy="123155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2141685" y="3816424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SOPHIE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1990671" y="4104456"/>
              <a:ext cx="1298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/>
                  </a:solidFill>
                </a:rPr>
                <a:t>Materials</a:t>
              </a:r>
              <a:r>
                <a:rPr lang="fr-FR" sz="1400" dirty="0" smtClean="0">
                  <a:solidFill>
                    <a:schemeClr val="bg1"/>
                  </a:solidFill>
                </a:rPr>
                <a:t> (108)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pic>
          <p:nvPicPr>
            <p:cNvPr id="108" name="Picture 4" descr="https://encrypted-tbn3.gstatic.com/images?q=tbn:ANd9GcQRiV5XzEJ1JoeKBdfuRO_G-tDBu5kD72L_AW8WOfLp5xjGWwZ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3772" y="3594580"/>
              <a:ext cx="286664" cy="184792"/>
            </a:xfrm>
            <a:prstGeom prst="rect">
              <a:avLst/>
            </a:prstGeom>
            <a:noFill/>
          </p:spPr>
        </p:pic>
        <p:sp>
          <p:nvSpPr>
            <p:cNvPr id="113" name="Rectangle 112"/>
            <p:cNvSpPr/>
            <p:nvPr/>
          </p:nvSpPr>
          <p:spPr>
            <a:xfrm>
              <a:off x="1699091" y="4581128"/>
              <a:ext cx="1872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1983 ER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1605831" y="4320480"/>
              <a:ext cx="19654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+ HVAC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330714" y="3289408"/>
              <a:ext cx="6014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/>
                <a:t>2000</a:t>
              </a: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1505606" y="4758127"/>
            <a:ext cx="1881479" cy="1823862"/>
            <a:chOff x="6290921" y="3628127"/>
            <a:chExt cx="1881479" cy="1823862"/>
          </a:xfrm>
        </p:grpSpPr>
        <p:sp>
          <p:nvSpPr>
            <p:cNvPr id="90" name="Ellipse 89"/>
            <p:cNvSpPr>
              <a:spLocks noChangeAspect="1"/>
            </p:cNvSpPr>
            <p:nvPr/>
          </p:nvSpPr>
          <p:spPr>
            <a:xfrm>
              <a:off x="6456600" y="4037219"/>
              <a:ext cx="1445038" cy="141477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6424546" y="4149080"/>
              <a:ext cx="1459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DB US-EPA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6290921" y="4492958"/>
              <a:ext cx="18814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>
                  <a:solidFill>
                    <a:schemeClr val="bg1"/>
                  </a:solidFill>
                </a:rPr>
                <a:t>Materials</a:t>
              </a:r>
              <a:r>
                <a:rPr lang="fr-FR" sz="1400" dirty="0" smtClean="0">
                  <a:solidFill>
                    <a:schemeClr val="bg1"/>
                  </a:solidFill>
                </a:rPr>
                <a:t> (78) + occupant </a:t>
              </a:r>
            </a:p>
            <a:p>
              <a:pPr algn="ctr"/>
              <a:r>
                <a:rPr lang="fr-FR" sz="1400" dirty="0" err="1" smtClean="0">
                  <a:solidFill>
                    <a:schemeClr val="bg1"/>
                  </a:solidFill>
                </a:rPr>
                <a:t>activities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6872044" y="5135741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800 ER</a:t>
              </a:r>
            </a:p>
          </p:txBody>
        </p:sp>
        <p:pic>
          <p:nvPicPr>
            <p:cNvPr id="110" name="Picture 12" descr="États-Unis">
              <a:hlinkClick r:id="rId4" tooltip="États-Unis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77398" y="3920145"/>
              <a:ext cx="274093" cy="173059"/>
            </a:xfrm>
            <a:prstGeom prst="rect">
              <a:avLst/>
            </a:prstGeom>
            <a:noFill/>
          </p:spPr>
        </p:pic>
        <p:sp>
          <p:nvSpPr>
            <p:cNvPr id="111" name="ZoneTexte 110"/>
            <p:cNvSpPr txBox="1"/>
            <p:nvPr/>
          </p:nvSpPr>
          <p:spPr>
            <a:xfrm>
              <a:off x="6891178" y="3628127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1999</a:t>
              </a:r>
              <a:endParaRPr lang="fr-FR" sz="16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708292" y="4942030"/>
            <a:ext cx="1512168" cy="1811940"/>
            <a:chOff x="4211960" y="4857420"/>
            <a:chExt cx="1512168" cy="1811940"/>
          </a:xfrm>
        </p:grpSpPr>
        <p:sp>
          <p:nvSpPr>
            <p:cNvPr id="91" name="Ellipse 90"/>
            <p:cNvSpPr/>
            <p:nvPr/>
          </p:nvSpPr>
          <p:spPr>
            <a:xfrm>
              <a:off x="4211960" y="5256960"/>
              <a:ext cx="1512168" cy="1412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4355976" y="5363924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MEDB-IAQ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4355976" y="5733256"/>
              <a:ext cx="12069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/>
                  </a:solidFill>
                </a:rPr>
                <a:t>Materials</a:t>
              </a:r>
              <a:r>
                <a:rPr lang="fr-FR" sz="1400" dirty="0" smtClean="0">
                  <a:solidFill>
                    <a:schemeClr val="bg1"/>
                  </a:solidFill>
                </a:rPr>
                <a:t> (69)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4597959" y="6115362"/>
              <a:ext cx="7761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2300 ER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pic>
          <p:nvPicPr>
            <p:cNvPr id="112" name="Picture 14" descr="Canada">
              <a:hlinkClick r:id="rId6" tooltip="Canada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27855" y="5143016"/>
              <a:ext cx="316381" cy="158191"/>
            </a:xfrm>
            <a:prstGeom prst="rect">
              <a:avLst/>
            </a:prstGeom>
            <a:noFill/>
          </p:spPr>
        </p:pic>
        <p:sp>
          <p:nvSpPr>
            <p:cNvPr id="117" name="Rectangle 116"/>
            <p:cNvSpPr/>
            <p:nvPr/>
          </p:nvSpPr>
          <p:spPr>
            <a:xfrm>
              <a:off x="4685322" y="4857420"/>
              <a:ext cx="6014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/>
                <a:t>1999</a:t>
              </a: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6046015" y="5563022"/>
            <a:ext cx="1224136" cy="1009803"/>
            <a:chOff x="6772944" y="1529734"/>
            <a:chExt cx="1224136" cy="1009803"/>
          </a:xfrm>
        </p:grpSpPr>
        <p:sp>
          <p:nvSpPr>
            <p:cNvPr id="135" name="Ellipse 134"/>
            <p:cNvSpPr>
              <a:spLocks noChangeAspect="1"/>
            </p:cNvSpPr>
            <p:nvPr/>
          </p:nvSpPr>
          <p:spPr>
            <a:xfrm>
              <a:off x="6862700" y="1529734"/>
              <a:ext cx="1044624" cy="10098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6772944" y="1773025"/>
              <a:ext cx="122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Conference</a:t>
              </a:r>
              <a:endParaRPr lang="fr-FR" sz="1400" dirty="0"/>
            </a:p>
            <a:p>
              <a:pPr algn="ctr"/>
              <a:r>
                <a:rPr lang="fr-FR" sz="1400" dirty="0" err="1" smtClean="0"/>
                <a:t>Papers</a:t>
              </a:r>
              <a:endParaRPr lang="fr-FR" sz="1400" dirty="0" smtClean="0"/>
            </a:p>
            <a:p>
              <a:pPr algn="ctr"/>
              <a:r>
                <a:rPr lang="fr-FR" sz="1400" dirty="0" smtClean="0"/>
                <a:t>10%</a:t>
              </a:r>
              <a:endParaRPr lang="fr-FR" sz="1400" dirty="0"/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5031921" y="4727017"/>
            <a:ext cx="1440160" cy="994629"/>
            <a:chOff x="6042464" y="575450"/>
            <a:chExt cx="1440160" cy="994629"/>
          </a:xfrm>
        </p:grpSpPr>
        <p:sp>
          <p:nvSpPr>
            <p:cNvPr id="134" name="Ellipse 133"/>
            <p:cNvSpPr>
              <a:spLocks noChangeAspect="1"/>
            </p:cNvSpPr>
            <p:nvPr/>
          </p:nvSpPr>
          <p:spPr>
            <a:xfrm>
              <a:off x="6247958" y="575450"/>
              <a:ext cx="1024342" cy="9901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6042464" y="831415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Journal </a:t>
              </a:r>
            </a:p>
            <a:p>
              <a:pPr algn="ctr"/>
              <a:r>
                <a:rPr lang="fr-FR" sz="1400" dirty="0" smtClean="0"/>
                <a:t>Articles</a:t>
              </a:r>
            </a:p>
            <a:p>
              <a:pPr algn="ctr"/>
              <a:r>
                <a:rPr lang="fr-FR" sz="1400" dirty="0" smtClean="0"/>
                <a:t>40%</a:t>
              </a:r>
              <a:endParaRPr lang="fr-FR" sz="1400" dirty="0"/>
            </a:p>
          </p:txBody>
        </p:sp>
      </p:grpSp>
      <p:grpSp>
        <p:nvGrpSpPr>
          <p:cNvPr id="155" name="Groupe 154"/>
          <p:cNvGrpSpPr/>
          <p:nvPr/>
        </p:nvGrpSpPr>
        <p:grpSpPr>
          <a:xfrm>
            <a:off x="3110413" y="2037099"/>
            <a:ext cx="2520280" cy="2965571"/>
            <a:chOff x="3808789" y="1263360"/>
            <a:chExt cx="2520280" cy="2965571"/>
          </a:xfrm>
        </p:grpSpPr>
        <p:sp>
          <p:nvSpPr>
            <p:cNvPr id="83" name="Ellipse 82"/>
            <p:cNvSpPr/>
            <p:nvPr/>
          </p:nvSpPr>
          <p:spPr>
            <a:xfrm>
              <a:off x="3808789" y="1684420"/>
              <a:ext cx="2520280" cy="24208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9" name="Picture 10" descr="France">
              <a:hlinkClick r:id="rId8" tooltip="France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4806" y="1552646"/>
              <a:ext cx="268245" cy="178830"/>
            </a:xfrm>
            <a:prstGeom prst="rect">
              <a:avLst/>
            </a:prstGeom>
            <a:noFill/>
          </p:spPr>
        </p:pic>
        <p:sp>
          <p:nvSpPr>
            <p:cNvPr id="132" name="ZoneTexte 131"/>
            <p:cNvSpPr txBox="1"/>
            <p:nvPr/>
          </p:nvSpPr>
          <p:spPr>
            <a:xfrm>
              <a:off x="4460026" y="1916832"/>
              <a:ext cx="1127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PANDORE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697673" y="1263360"/>
              <a:ext cx="7425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smtClean="0"/>
                <a:t>2009…</a:t>
              </a:r>
              <a:endParaRPr lang="fr-FR" sz="16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406668" y="3428712"/>
              <a:ext cx="1398796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prstClr val="white"/>
                  </a:solidFill>
                </a:rPr>
                <a:t>581 </a:t>
              </a:r>
              <a:r>
                <a:rPr lang="fr-FR" sz="1400" dirty="0">
                  <a:solidFill>
                    <a:prstClr val="white"/>
                  </a:solidFill>
                </a:rPr>
                <a:t>sources </a:t>
              </a:r>
              <a:r>
                <a:rPr lang="fr-FR" sz="1400" dirty="0" smtClean="0">
                  <a:solidFill>
                    <a:prstClr val="white"/>
                  </a:solidFill>
                </a:rPr>
                <a:t>(8865 ER)</a:t>
              </a:r>
              <a:endParaRPr lang="fr-FR" sz="1400" dirty="0">
                <a:solidFill>
                  <a:prstClr val="white"/>
                </a:solidFill>
              </a:endParaRPr>
            </a:p>
            <a:p>
              <a:endParaRPr lang="fr-FR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976319" y="2239939"/>
              <a:ext cx="225186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Occupants </a:t>
              </a:r>
              <a:r>
                <a:rPr lang="en-US" sz="1000" dirty="0">
                  <a:solidFill>
                    <a:schemeClr val="bg1"/>
                  </a:solidFill>
                </a:rPr>
                <a:t>and Occupant Activities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Cleaning Products and Air Fresheners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Construction and Decoration Materials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Furniture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Heating and Cooking Appliances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Electrical </a:t>
              </a:r>
              <a:r>
                <a:rPr lang="en-US" sz="1000" dirty="0" smtClean="0">
                  <a:solidFill>
                    <a:schemeClr val="bg1"/>
                  </a:solidFill>
                </a:rPr>
                <a:t>Equipment</a:t>
              </a:r>
              <a:endParaRPr lang="en-US" sz="1000" dirty="0">
                <a:solidFill>
                  <a:schemeClr val="bg1"/>
                </a:solidFill>
              </a:endParaRPr>
            </a:p>
            <a:p>
              <a:r>
                <a:rPr lang="en-US" sz="1000" dirty="0">
                  <a:solidFill>
                    <a:schemeClr val="bg1"/>
                  </a:solidFill>
                </a:rPr>
                <a:t>Others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8" name="Groupe 167"/>
          <p:cNvGrpSpPr/>
          <p:nvPr/>
        </p:nvGrpSpPr>
        <p:grpSpPr>
          <a:xfrm>
            <a:off x="1569787" y="670662"/>
            <a:ext cx="1872208" cy="1925760"/>
            <a:chOff x="6201806" y="4078801"/>
            <a:chExt cx="1872208" cy="1925760"/>
          </a:xfrm>
        </p:grpSpPr>
        <p:grpSp>
          <p:nvGrpSpPr>
            <p:cNvPr id="156" name="Groupe 155"/>
            <p:cNvGrpSpPr/>
            <p:nvPr/>
          </p:nvGrpSpPr>
          <p:grpSpPr>
            <a:xfrm>
              <a:off x="6201806" y="4078801"/>
              <a:ext cx="1872208" cy="1925760"/>
              <a:chOff x="1674930" y="3303441"/>
              <a:chExt cx="1872208" cy="1925760"/>
            </a:xfrm>
          </p:grpSpPr>
          <p:sp>
            <p:nvSpPr>
              <p:cNvPr id="157" name="Ellipse 156"/>
              <p:cNvSpPr/>
              <p:nvPr/>
            </p:nvSpPr>
            <p:spPr>
              <a:xfrm>
                <a:off x="1749847" y="3672409"/>
                <a:ext cx="1666902" cy="155679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ZoneTexte 157"/>
              <p:cNvSpPr txBox="1"/>
              <p:nvPr/>
            </p:nvSpPr>
            <p:spPr>
              <a:xfrm>
                <a:off x="1921532" y="3816424"/>
                <a:ext cx="1329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MOBAIR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ZoneTexte 158"/>
              <p:cNvSpPr txBox="1"/>
              <p:nvPr/>
            </p:nvSpPr>
            <p:spPr>
              <a:xfrm>
                <a:off x="1749847" y="4104456"/>
                <a:ext cx="166543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chemeClr val="bg1"/>
                    </a:solidFill>
                  </a:rPr>
                  <a:t>School</a:t>
                </a:r>
                <a:r>
                  <a:rPr lang="fr-FR" sz="1400" dirty="0">
                    <a:solidFill>
                      <a:schemeClr val="bg1"/>
                    </a:solidFill>
                  </a:rPr>
                  <a:t>,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Daycare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, 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Bedroom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Furniture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(20)</a:t>
                </a:r>
                <a:endParaRPr lang="fr-F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674930" y="4862289"/>
                <a:ext cx="187220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bg1"/>
                    </a:solidFill>
                  </a:rPr>
                  <a:t>290 ER</a:t>
                </a:r>
                <a:endParaRPr lang="fr-F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2285764" y="3303441"/>
                <a:ext cx="60144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dirty="0" smtClean="0"/>
                  <a:t>2012</a:t>
                </a:r>
                <a:endParaRPr lang="fr-FR" sz="1600" dirty="0"/>
              </a:p>
            </p:txBody>
          </p:sp>
        </p:grpSp>
        <p:pic>
          <p:nvPicPr>
            <p:cNvPr id="167" name="Picture 10" descr="France">
              <a:hlinkClick r:id="rId8" tooltip="France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81919" y="4356983"/>
              <a:ext cx="262890" cy="175260"/>
            </a:xfrm>
            <a:prstGeom prst="rect">
              <a:avLst/>
            </a:prstGeom>
            <a:noFill/>
          </p:spPr>
        </p:pic>
      </p:grpSp>
      <p:sp>
        <p:nvSpPr>
          <p:cNvPr id="181" name="Rectangle 180"/>
          <p:cNvSpPr/>
          <p:nvPr/>
        </p:nvSpPr>
        <p:spPr>
          <a:xfrm>
            <a:off x="0" y="6474822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ER : Emission Rates</a:t>
            </a:r>
            <a:endParaRPr lang="fr-FR" sz="1600" dirty="0"/>
          </a:p>
        </p:txBody>
      </p:sp>
      <p:grpSp>
        <p:nvGrpSpPr>
          <p:cNvPr id="182" name="Groupe 181"/>
          <p:cNvGrpSpPr/>
          <p:nvPr/>
        </p:nvGrpSpPr>
        <p:grpSpPr>
          <a:xfrm>
            <a:off x="5129131" y="1111116"/>
            <a:ext cx="1380891" cy="1711462"/>
            <a:chOff x="6784582" y="2239151"/>
            <a:chExt cx="1380891" cy="1711462"/>
          </a:xfrm>
        </p:grpSpPr>
        <p:sp>
          <p:nvSpPr>
            <p:cNvPr id="173" name="Ellipse 172"/>
            <p:cNvSpPr>
              <a:spLocks noChangeAspect="1"/>
            </p:cNvSpPr>
            <p:nvPr/>
          </p:nvSpPr>
          <p:spPr>
            <a:xfrm>
              <a:off x="6784582" y="2628066"/>
              <a:ext cx="1368152" cy="13225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ZoneTexte 173"/>
            <p:cNvSpPr txBox="1"/>
            <p:nvPr/>
          </p:nvSpPr>
          <p:spPr>
            <a:xfrm>
              <a:off x="7068928" y="2715413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ADOQ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128713" y="2239151"/>
              <a:ext cx="7379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 smtClean="0"/>
                <a:t>2013</a:t>
              </a:r>
              <a:endParaRPr lang="fr-FR" sz="1600" dirty="0"/>
            </a:p>
          </p:txBody>
        </p:sp>
        <p:pic>
          <p:nvPicPr>
            <p:cNvPr id="178" name="Picture 10" descr="France">
              <a:hlinkClick r:id="rId8" tooltip="France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59626" y="2535466"/>
              <a:ext cx="262890" cy="175260"/>
            </a:xfrm>
            <a:prstGeom prst="rect">
              <a:avLst/>
            </a:prstGeom>
            <a:noFill/>
          </p:spPr>
        </p:pic>
        <p:sp>
          <p:nvSpPr>
            <p:cNvPr id="179" name="ZoneTexte 178"/>
            <p:cNvSpPr txBox="1"/>
            <p:nvPr/>
          </p:nvSpPr>
          <p:spPr>
            <a:xfrm>
              <a:off x="6786916" y="2969432"/>
              <a:ext cx="13488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>
                  <a:solidFill>
                    <a:schemeClr val="bg1"/>
                  </a:solidFill>
                </a:rPr>
                <a:t>Cleaning</a:t>
              </a:r>
              <a:r>
                <a:rPr lang="fr-FR" sz="1400" dirty="0" smtClean="0">
                  <a:solidFill>
                    <a:schemeClr val="bg1"/>
                  </a:solidFill>
                </a:rPr>
                <a:t> </a:t>
              </a:r>
              <a:r>
                <a:rPr lang="fr-FR" sz="1400" dirty="0" err="1" smtClean="0">
                  <a:solidFill>
                    <a:schemeClr val="bg1"/>
                  </a:solidFill>
                </a:rPr>
                <a:t>Products</a:t>
              </a:r>
              <a:r>
                <a:rPr lang="fr-FR" sz="1400" dirty="0" smtClean="0">
                  <a:solidFill>
                    <a:schemeClr val="bg1"/>
                  </a:solidFill>
                </a:rPr>
                <a:t> (54)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80" name="ZoneTexte 179"/>
            <p:cNvSpPr txBox="1"/>
            <p:nvPr/>
          </p:nvSpPr>
          <p:spPr>
            <a:xfrm>
              <a:off x="6816670" y="3289340"/>
              <a:ext cx="13488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1113 ER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5" name="Groupe 184"/>
          <p:cNvGrpSpPr/>
          <p:nvPr/>
        </p:nvGrpSpPr>
        <p:grpSpPr>
          <a:xfrm>
            <a:off x="5745983" y="2868835"/>
            <a:ext cx="1872208" cy="1948450"/>
            <a:chOff x="6201806" y="4056111"/>
            <a:chExt cx="1872208" cy="1948450"/>
          </a:xfrm>
        </p:grpSpPr>
        <p:grpSp>
          <p:nvGrpSpPr>
            <p:cNvPr id="186" name="Groupe 185"/>
            <p:cNvGrpSpPr/>
            <p:nvPr/>
          </p:nvGrpSpPr>
          <p:grpSpPr>
            <a:xfrm>
              <a:off x="6201806" y="4056111"/>
              <a:ext cx="1872208" cy="1948450"/>
              <a:chOff x="1674930" y="3280751"/>
              <a:chExt cx="1872208" cy="1948450"/>
            </a:xfrm>
          </p:grpSpPr>
          <p:sp>
            <p:nvSpPr>
              <p:cNvPr id="188" name="Ellipse 187"/>
              <p:cNvSpPr/>
              <p:nvPr/>
            </p:nvSpPr>
            <p:spPr>
              <a:xfrm>
                <a:off x="1749847" y="3672409"/>
                <a:ext cx="1666902" cy="155679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ZoneTexte 188"/>
              <p:cNvSpPr txBox="1"/>
              <p:nvPr/>
            </p:nvSpPr>
            <p:spPr>
              <a:xfrm>
                <a:off x="1921532" y="3816424"/>
                <a:ext cx="1329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OQAI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ZoneTexte 189"/>
              <p:cNvSpPr txBox="1"/>
              <p:nvPr/>
            </p:nvSpPr>
            <p:spPr>
              <a:xfrm>
                <a:off x="1749847" y="4104456"/>
                <a:ext cx="166543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chemeClr val="bg1"/>
                    </a:solidFill>
                  </a:rPr>
                  <a:t>School</a:t>
                </a:r>
                <a:r>
                  <a:rPr lang="fr-FR" sz="1400" dirty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supplies and 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cleaning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products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(26)</a:t>
                </a:r>
                <a:endParaRPr lang="fr-F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674930" y="4862289"/>
                <a:ext cx="187220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bg1"/>
                    </a:solidFill>
                  </a:rPr>
                  <a:t>518 ER</a:t>
                </a:r>
                <a:endParaRPr lang="fr-F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2281839" y="3280751"/>
                <a:ext cx="60144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dirty="0" smtClean="0"/>
                  <a:t>2014</a:t>
                </a:r>
                <a:endParaRPr lang="fr-FR" sz="1600" dirty="0"/>
              </a:p>
            </p:txBody>
          </p:sp>
        </p:grpSp>
        <p:pic>
          <p:nvPicPr>
            <p:cNvPr id="187" name="Picture 10" descr="France">
              <a:hlinkClick r:id="rId8" tooltip="France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77994" y="4333116"/>
              <a:ext cx="262890" cy="175260"/>
            </a:xfrm>
            <a:prstGeom prst="rect">
              <a:avLst/>
            </a:prstGeom>
            <a:noFill/>
          </p:spPr>
        </p:pic>
      </p:grpSp>
      <p:grpSp>
        <p:nvGrpSpPr>
          <p:cNvPr id="194" name="Groupe 193"/>
          <p:cNvGrpSpPr/>
          <p:nvPr/>
        </p:nvGrpSpPr>
        <p:grpSpPr>
          <a:xfrm>
            <a:off x="7476204" y="3892304"/>
            <a:ext cx="1380891" cy="1731691"/>
            <a:chOff x="6784582" y="2218922"/>
            <a:chExt cx="1380891" cy="1731691"/>
          </a:xfrm>
        </p:grpSpPr>
        <p:sp>
          <p:nvSpPr>
            <p:cNvPr id="195" name="Ellipse 194"/>
            <p:cNvSpPr>
              <a:spLocks noChangeAspect="1"/>
            </p:cNvSpPr>
            <p:nvPr/>
          </p:nvSpPr>
          <p:spPr>
            <a:xfrm>
              <a:off x="6784582" y="2628066"/>
              <a:ext cx="1368152" cy="1322547"/>
            </a:xfrm>
            <a:prstGeom prst="ellipse">
              <a:avLst/>
            </a:prstGeom>
            <a:solidFill>
              <a:srgbClr val="0070C0">
                <a:alpha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ZoneTexte 195"/>
            <p:cNvSpPr txBox="1"/>
            <p:nvPr/>
          </p:nvSpPr>
          <p:spPr>
            <a:xfrm>
              <a:off x="7068928" y="2715413"/>
              <a:ext cx="656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CSTB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122090" y="2218922"/>
              <a:ext cx="7379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 smtClean="0"/>
                <a:t>2014</a:t>
              </a:r>
              <a:endParaRPr lang="fr-FR" sz="1600" dirty="0"/>
            </a:p>
          </p:txBody>
        </p:sp>
        <p:pic>
          <p:nvPicPr>
            <p:cNvPr id="198" name="Picture 10" descr="France">
              <a:hlinkClick r:id="rId8" tooltip="France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59626" y="2532084"/>
              <a:ext cx="262890" cy="175260"/>
            </a:xfrm>
            <a:prstGeom prst="rect">
              <a:avLst/>
            </a:prstGeom>
            <a:noFill/>
          </p:spPr>
        </p:pic>
        <p:sp>
          <p:nvSpPr>
            <p:cNvPr id="199" name="ZoneTexte 198"/>
            <p:cNvSpPr txBox="1"/>
            <p:nvPr/>
          </p:nvSpPr>
          <p:spPr>
            <a:xfrm>
              <a:off x="6816670" y="3084745"/>
              <a:ext cx="1348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>
                  <a:solidFill>
                    <a:schemeClr val="bg1"/>
                  </a:solidFill>
                </a:rPr>
                <a:t>Materials</a:t>
              </a:r>
              <a:r>
                <a:rPr lang="fr-FR" sz="1400" dirty="0" smtClean="0">
                  <a:solidFill>
                    <a:schemeClr val="bg1"/>
                  </a:solidFill>
                </a:rPr>
                <a:t> (11)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00" name="ZoneTexte 199"/>
            <p:cNvSpPr txBox="1"/>
            <p:nvPr/>
          </p:nvSpPr>
          <p:spPr>
            <a:xfrm>
              <a:off x="6816670" y="3289340"/>
              <a:ext cx="13488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157 ER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5" name="Groupe 204"/>
          <p:cNvGrpSpPr/>
          <p:nvPr/>
        </p:nvGrpSpPr>
        <p:grpSpPr>
          <a:xfrm>
            <a:off x="423321" y="1874825"/>
            <a:ext cx="1387766" cy="1623707"/>
            <a:chOff x="2601908" y="702649"/>
            <a:chExt cx="1387766" cy="1623707"/>
          </a:xfrm>
        </p:grpSpPr>
        <p:grpSp>
          <p:nvGrpSpPr>
            <p:cNvPr id="7" name="Groupe 6"/>
            <p:cNvGrpSpPr/>
            <p:nvPr/>
          </p:nvGrpSpPr>
          <p:grpSpPr>
            <a:xfrm>
              <a:off x="2601908" y="702649"/>
              <a:ext cx="1387766" cy="1623707"/>
              <a:chOff x="1605831" y="1235885"/>
              <a:chExt cx="1387766" cy="1623707"/>
            </a:xfrm>
          </p:grpSpPr>
          <p:sp>
            <p:nvSpPr>
              <p:cNvPr id="84" name="Ellipse 83"/>
              <p:cNvSpPr>
                <a:spLocks noChangeAspect="1"/>
              </p:cNvSpPr>
              <p:nvPr/>
            </p:nvSpPr>
            <p:spPr>
              <a:xfrm>
                <a:off x="1684691" y="1648376"/>
                <a:ext cx="1252982" cy="121121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1907704" y="1772816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bg1"/>
                    </a:solidFill>
                  </a:rPr>
                  <a:t>BUMA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1695228" y="2123564"/>
                <a:ext cx="12983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chemeClr val="bg1"/>
                    </a:solidFill>
                  </a:rPr>
                  <a:t>Materials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(300)</a:t>
                </a:r>
                <a:endParaRPr lang="fr-F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605831" y="2411596"/>
                <a:ext cx="138776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bg1"/>
                    </a:solidFill>
                  </a:rPr>
                  <a:t>2650 ER</a:t>
                </a:r>
                <a:endParaRPr lang="fr-F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010458" y="1235885"/>
                <a:ext cx="60144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600" dirty="0"/>
                  <a:t>2009</a:t>
                </a:r>
              </a:p>
            </p:txBody>
          </p:sp>
        </p:grpSp>
        <p:pic>
          <p:nvPicPr>
            <p:cNvPr id="202" name="Picture 4" descr="https://encrypted-tbn3.gstatic.com/images?q=tbn:ANd9GcQRiV5XzEJ1JoeKBdfuRO_G-tDBu5kD72L_AW8WOfLp5xjGWwZ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2459" y="1008941"/>
              <a:ext cx="286664" cy="184792"/>
            </a:xfrm>
            <a:prstGeom prst="rect">
              <a:avLst/>
            </a:prstGeom>
            <a:noFill/>
          </p:spPr>
        </p:pic>
      </p:grpSp>
      <p:grpSp>
        <p:nvGrpSpPr>
          <p:cNvPr id="208" name="Groupe 207"/>
          <p:cNvGrpSpPr/>
          <p:nvPr/>
        </p:nvGrpSpPr>
        <p:grpSpPr>
          <a:xfrm>
            <a:off x="7158562" y="1288444"/>
            <a:ext cx="1424673" cy="1771459"/>
            <a:chOff x="6437718" y="1189673"/>
            <a:chExt cx="1424673" cy="1771459"/>
          </a:xfrm>
        </p:grpSpPr>
        <p:grpSp>
          <p:nvGrpSpPr>
            <p:cNvPr id="204" name="Groupe 203"/>
            <p:cNvGrpSpPr/>
            <p:nvPr/>
          </p:nvGrpSpPr>
          <p:grpSpPr>
            <a:xfrm>
              <a:off x="6437718" y="1189673"/>
              <a:ext cx="1408194" cy="1771459"/>
              <a:chOff x="1315082" y="364095"/>
              <a:chExt cx="1408194" cy="1771459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315082" y="364095"/>
                <a:ext cx="1408194" cy="1771459"/>
                <a:chOff x="131397" y="897331"/>
                <a:chExt cx="1408194" cy="1771459"/>
              </a:xfrm>
            </p:grpSpPr>
            <p:sp>
              <p:nvSpPr>
                <p:cNvPr id="119" name="Ellipse 118"/>
                <p:cNvSpPr>
                  <a:spLocks noChangeAspect="1"/>
                </p:cNvSpPr>
                <p:nvPr/>
              </p:nvSpPr>
              <p:spPr>
                <a:xfrm>
                  <a:off x="153098" y="1328514"/>
                  <a:ext cx="1386493" cy="1340276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8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0" name="ZoneTexte 119"/>
                <p:cNvSpPr txBox="1"/>
                <p:nvPr/>
              </p:nvSpPr>
              <p:spPr>
                <a:xfrm>
                  <a:off x="382440" y="1367685"/>
                  <a:ext cx="1120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chemeClr val="bg1"/>
                      </a:solidFill>
                    </a:rPr>
                    <a:t>EPHECT</a:t>
                  </a:r>
                  <a:endParaRPr lang="fr-FR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ZoneTexte 120"/>
                <p:cNvSpPr txBox="1"/>
                <p:nvPr/>
              </p:nvSpPr>
              <p:spPr>
                <a:xfrm>
                  <a:off x="131397" y="1652424"/>
                  <a:ext cx="1407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 smtClean="0">
                      <a:solidFill>
                        <a:schemeClr val="bg1"/>
                      </a:solidFill>
                    </a:rPr>
                    <a:t>Consumer </a:t>
                  </a:r>
                  <a:r>
                    <a:rPr lang="fr-FR" sz="1400" dirty="0" err="1">
                      <a:solidFill>
                        <a:schemeClr val="bg1"/>
                      </a:solidFill>
                    </a:rPr>
                    <a:t>products</a:t>
                  </a:r>
                  <a:endParaRPr lang="fr-FR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547323" y="897331"/>
                  <a:ext cx="73796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600" dirty="0" smtClean="0"/>
                    <a:t>2013</a:t>
                  </a:r>
                  <a:endParaRPr lang="fr-FR" sz="1600" dirty="0"/>
                </a:p>
              </p:txBody>
            </p:sp>
          </p:grpSp>
          <p:pic>
            <p:nvPicPr>
              <p:cNvPr id="201" name="Picture 4" descr="https://encrypted-tbn3.gstatic.com/images?q=tbn:ANd9GcQRiV5XzEJ1JoeKBdfuRO_G-tDBu5kD72L_AW8WOfLp5xjGWwZ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39865" y="659097"/>
                <a:ext cx="286664" cy="184792"/>
              </a:xfrm>
              <a:prstGeom prst="rect">
                <a:avLst/>
              </a:prstGeom>
              <a:noFill/>
            </p:spPr>
          </p:pic>
        </p:grpSp>
        <p:sp>
          <p:nvSpPr>
            <p:cNvPr id="206" name="ZoneTexte 205"/>
            <p:cNvSpPr txBox="1"/>
            <p:nvPr/>
          </p:nvSpPr>
          <p:spPr>
            <a:xfrm>
              <a:off x="6454733" y="2528376"/>
              <a:ext cx="14076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>
                  <a:solidFill>
                    <a:schemeClr val="bg1"/>
                  </a:solidFill>
                </a:rPr>
                <a:t>BUMA+EPHECT=BUMAC</a:t>
              </a:r>
              <a:endParaRPr lang="fr-FR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9" name="Titre 1"/>
          <p:cNvSpPr txBox="1">
            <a:spLocks/>
          </p:cNvSpPr>
          <p:nvPr/>
        </p:nvSpPr>
        <p:spPr>
          <a:xfrm>
            <a:off x="609600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b="1" dirty="0" smtClean="0">
                <a:solidFill>
                  <a:schemeClr val="accent1"/>
                </a:solidFill>
              </a:rPr>
              <a:t>Origin of the data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11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9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0650E02C4504E9A3D2C8EA268D874" ma:contentTypeVersion="0" ma:contentTypeDescription="Create a new document." ma:contentTypeScope="" ma:versionID="97ce9cb5394284a69ae299386fc302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776543-7F56-415D-9AAB-B817A7CB0D70}"/>
</file>

<file path=customXml/itemProps2.xml><?xml version="1.0" encoding="utf-8"?>
<ds:datastoreItem xmlns:ds="http://schemas.openxmlformats.org/officeDocument/2006/customXml" ds:itemID="{C7A78225-E5EC-400F-8CAA-FB2E0462EB95}"/>
</file>

<file path=customXml/itemProps3.xml><?xml version="1.0" encoding="utf-8"?>
<ds:datastoreItem xmlns:ds="http://schemas.openxmlformats.org/officeDocument/2006/customXml" ds:itemID="{6626DFB9-6571-494B-83D4-73D5FBB50BA9}"/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417</Words>
  <Application>Microsoft Office PowerPoint</Application>
  <PresentationFormat>Affichage à l'écran (4:3)</PresentationFormat>
  <Paragraphs>151</Paragraphs>
  <Slides>10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Conception personnalisée</vt:lpstr>
      <vt:lpstr>1_Conception personnalisée</vt:lpstr>
      <vt:lpstr>2_Conception personnalisée</vt:lpstr>
      <vt:lpstr>Areas of interest/contributions to ANNEX 68  Subtask 2 : Pollutant loads in buildings  Presentation of PANDORA  Marc Abadie, Patrice Blondeau, Francis Allard University of La Rochelle (ULR), France </vt:lpstr>
      <vt:lpstr>PANDORA</vt:lpstr>
      <vt:lpstr>Emission rates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Air Quality in metro systems: a survey</dc:title>
  <dc:creator>mabadie</dc:creator>
  <cp:lastModifiedBy>mabadie</cp:lastModifiedBy>
  <cp:revision>308</cp:revision>
  <dcterms:created xsi:type="dcterms:W3CDTF">2014-06-04T09:20:56Z</dcterms:created>
  <dcterms:modified xsi:type="dcterms:W3CDTF">2015-09-04T15:38:03Z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0x010100EEF0650E02C4504E9A3D2C8EA268D874</vt:lpwstr>
  </property>
</Properties>
</file>