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handoutMasterIdLst>
    <p:handoutMasterId r:id="rId23"/>
  </p:handoutMasterIdLst>
  <p:sldIdLst>
    <p:sldId id="356" r:id="rId4"/>
    <p:sldId id="269" r:id="rId5"/>
    <p:sldId id="357" r:id="rId6"/>
    <p:sldId id="358" r:id="rId7"/>
    <p:sldId id="360" r:id="rId8"/>
    <p:sldId id="361" r:id="rId9"/>
    <p:sldId id="359" r:id="rId10"/>
    <p:sldId id="364" r:id="rId11"/>
    <p:sldId id="362" r:id="rId12"/>
    <p:sldId id="365" r:id="rId13"/>
    <p:sldId id="363" r:id="rId14"/>
    <p:sldId id="370" r:id="rId15"/>
    <p:sldId id="371" r:id="rId16"/>
    <p:sldId id="368" r:id="rId17"/>
    <p:sldId id="369" r:id="rId18"/>
    <p:sldId id="372" r:id="rId19"/>
    <p:sldId id="373" r:id="rId20"/>
    <p:sldId id="323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89246" autoAdjust="0"/>
  </p:normalViewPr>
  <p:slideViewPr>
    <p:cSldViewPr>
      <p:cViewPr varScale="1">
        <p:scale>
          <a:sx n="81" d="100"/>
          <a:sy n="81" d="100"/>
        </p:scale>
        <p:origin x="12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6956-E35D-48DF-A732-46FE2E07B63B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A0E9A-149A-4BEF-A5F4-4B22AF82D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9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7D55-4100-47D7-86AD-6260FD6A4962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B6A4-D55E-4D03-975E-59FA7F948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99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07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43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821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925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5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17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8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7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3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27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92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7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50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7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894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0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486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0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19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29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03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460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999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08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7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7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5817-A566-4E79-A916-2E92B54C710C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6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454A-374D-46E9-883A-325F4D93BC94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7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DE04-E4E9-47A1-B8C4-80BA9369E000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sie.univ-larochelle.fr/PANDORA-A-comPilAtion-of-iNDoO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60055" y="1556792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US" sz="3200" b="1" dirty="0">
                <a:solidFill>
                  <a:schemeClr val="tx2"/>
                </a:solidFill>
              </a:rPr>
              <a:t>Definition of a Reference Residential Building Prototype for Evaluating IAQ and Energy Efficiency </a:t>
            </a:r>
            <a:r>
              <a:rPr lang="en-US" sz="3200" b="1" dirty="0" smtClean="0">
                <a:solidFill>
                  <a:schemeClr val="tx2"/>
                </a:solidFill>
              </a:rPr>
              <a:t>Strategies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France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200" b="1" dirty="0" smtClean="0"/>
              <a:t>Marc </a:t>
            </a:r>
            <a:r>
              <a:rPr lang="en-GB" sz="2200" b="1" dirty="0" err="1" smtClean="0"/>
              <a:t>Abadie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1600" b="1" dirty="0" err="1" smtClean="0"/>
              <a:t>LaSIE</a:t>
            </a:r>
            <a:r>
              <a:rPr lang="en-GB" sz="1600" b="1" dirty="0" smtClean="0"/>
              <a:t> - University of La Rochelle, La Rochelle, France</a:t>
            </a:r>
            <a:br>
              <a:rPr lang="en-GB" sz="16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endParaRPr lang="fr-FR" sz="2200" dirty="0"/>
          </a:p>
        </p:txBody>
      </p:sp>
      <p:pic>
        <p:nvPicPr>
          <p:cNvPr id="83" name="Picture 3" descr="lasi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5001244"/>
            <a:ext cx="864096" cy="5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logoCNR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5045215"/>
            <a:ext cx="468589" cy="4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31" y="4836085"/>
            <a:ext cx="935142" cy="9351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9512" y="13811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IEA EBC Annex 68</a:t>
            </a:r>
            <a:endParaRPr lang="zh-CN" altLang="en-US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1" y="-1"/>
            <a:ext cx="1466849" cy="7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Indoor Air Quality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10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3" y="1628800"/>
            <a:ext cx="59490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Emission </a:t>
            </a:r>
            <a:r>
              <a:rPr lang="en-US" sz="2400" dirty="0"/>
              <a:t>Rates for the Reference House </a:t>
            </a:r>
            <a:r>
              <a:rPr lang="en-US" sz="2400" dirty="0" smtClean="0"/>
              <a:t>based </a:t>
            </a:r>
            <a:r>
              <a:rPr lang="en-US" sz="2400" dirty="0"/>
              <a:t>on </a:t>
            </a:r>
            <a:r>
              <a:rPr lang="en-US" sz="2400" dirty="0" smtClean="0"/>
              <a:t>the: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Labeling </a:t>
            </a:r>
            <a:r>
              <a:rPr lang="en-US" sz="2000" dirty="0"/>
              <a:t>system: approach similar to Liu et al. document (A+ higher </a:t>
            </a:r>
            <a:r>
              <a:rPr lang="en-US" sz="2000" dirty="0" smtClean="0"/>
              <a:t>value</a:t>
            </a:r>
            <a:r>
              <a:rPr lang="en-US" sz="20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Pandora database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: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1200" dirty="0" smtClean="0">
                <a:solidFill>
                  <a:schemeClr val="accent1"/>
                </a:solidFill>
                <a:hlinkClick r:id="rId3"/>
              </a:rPr>
              <a:t>*http</a:t>
            </a:r>
            <a:r>
              <a:rPr lang="en-US" sz="1200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en-US" sz="1200" dirty="0" smtClean="0">
                <a:solidFill>
                  <a:schemeClr val="accent1"/>
                </a:solidFill>
                <a:hlinkClick r:id="rId3"/>
              </a:rPr>
              <a:t>lasie.univ-larochelle.fr/PANDORA-A-comPilAtion-of-iNDoOR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872208" cy="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5595" y="3463580"/>
            <a:ext cx="3813290" cy="28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Indoor Air Quality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81328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11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1812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Guidelines or label schemes for building materials</a:t>
            </a: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sp>
        <p:nvSpPr>
          <p:cNvPr id="7" name="矩形 16"/>
          <p:cNvSpPr/>
          <p:nvPr/>
        </p:nvSpPr>
        <p:spPr>
          <a:xfrm>
            <a:off x="251520" y="2060848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VOC limitations of indoor decorating and refurbishing materials in France</a:t>
            </a:r>
            <a:endParaRPr lang="zh-CN" altLang="en-US" sz="1400" b="1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94099"/>
              </p:ext>
            </p:extLst>
          </p:nvPr>
        </p:nvGraphicFramePr>
        <p:xfrm>
          <a:off x="251521" y="2460958"/>
          <a:ext cx="6028870" cy="38264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5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A+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Formaldehyde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&gt;120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&lt;60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Acetaldehyde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&gt;400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&lt;400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&lt;300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&lt;200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Toluene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&gt;600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&lt;600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&lt;450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&lt;300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Tetrachloroethylene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&lt;350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&lt;250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Xylene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&gt;400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&lt;400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&lt;300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&lt;200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1,2,4-Trimethylbenzene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1,4-Dichlorobenzene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&gt;120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&lt;90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&lt;60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Ethylbenzene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&gt;1500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&lt;750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2-Butoxyethanol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Styrene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&lt;350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&lt;250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COVT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&lt;1500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&lt;1000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矩形 16"/>
          <p:cNvSpPr/>
          <p:nvPr/>
        </p:nvSpPr>
        <p:spPr>
          <a:xfrm>
            <a:off x="3084200" y="6264189"/>
            <a:ext cx="3430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Concentration at 28</a:t>
            </a:r>
            <a:r>
              <a:rPr lang="en-US" altLang="zh-CN" sz="1600" b="1" baseline="30000" dirty="0" smtClean="0"/>
              <a:t>th</a:t>
            </a:r>
            <a:r>
              <a:rPr lang="en-US" altLang="zh-CN" sz="1600" b="1" dirty="0" smtClean="0"/>
              <a:t> day in µg/m</a:t>
            </a:r>
            <a:r>
              <a:rPr lang="en-US" altLang="zh-CN" sz="1600" b="1" baseline="30000" dirty="0" smtClean="0"/>
              <a:t>3</a:t>
            </a:r>
            <a:endParaRPr lang="zh-CN" altLang="en-US" sz="1600" b="1" baseline="30000" dirty="0" smtClean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25" y="1302469"/>
            <a:ext cx="1410629" cy="7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05418"/>
              </p:ext>
            </p:extLst>
          </p:nvPr>
        </p:nvGraphicFramePr>
        <p:xfrm>
          <a:off x="6514305" y="3140968"/>
          <a:ext cx="2561023" cy="2266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Load Factor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(L = S/V) 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m²/m³)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Area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(m²)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Floor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Ceiling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 Door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 Window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Wall (without window/door)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31,4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Sealant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矩形 16"/>
          <p:cNvSpPr/>
          <p:nvPr/>
        </p:nvSpPr>
        <p:spPr>
          <a:xfrm>
            <a:off x="6514304" y="2598296"/>
            <a:ext cx="2629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/>
              <a:t>Test cell : V=30 m</a:t>
            </a:r>
            <a:r>
              <a:rPr lang="en-US" altLang="zh-CN" sz="1400" b="1" baseline="30000" dirty="0" smtClean="0"/>
              <a:t>3</a:t>
            </a:r>
            <a:r>
              <a:rPr lang="en-US" altLang="zh-CN" sz="1400" b="1" dirty="0" smtClean="0"/>
              <a:t>, n=0.5 </a:t>
            </a:r>
            <a:r>
              <a:rPr lang="en-US" altLang="zh-CN" sz="1400" b="1" dirty="0" err="1" smtClean="0"/>
              <a:t>vol</a:t>
            </a:r>
            <a:r>
              <a:rPr lang="en-US" altLang="zh-CN" sz="1400" b="1" dirty="0" smtClean="0"/>
              <a:t>/h, </a:t>
            </a:r>
          </a:p>
          <a:p>
            <a:pPr algn="ctr"/>
            <a:r>
              <a:rPr lang="en-US" altLang="zh-CN" sz="1400" b="1" dirty="0" smtClean="0"/>
              <a:t>T=23</a:t>
            </a:r>
            <a:r>
              <a:rPr lang="en-US" altLang="zh-CN" sz="1400" b="1" dirty="0" smtClean="0">
                <a:sym typeface="Symbol"/>
              </a:rPr>
              <a:t></a:t>
            </a:r>
            <a:r>
              <a:rPr lang="en-US" altLang="zh-CN" sz="1400" b="1" dirty="0" smtClean="0"/>
              <a:t>C, RH=50% </a:t>
            </a:r>
            <a:endParaRPr lang="zh-CN" altLang="en-US" sz="14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2143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Indoor Air Quality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81328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1812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Guidelines or label schemes for building materials</a:t>
            </a: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sp>
        <p:nvSpPr>
          <p:cNvPr id="7" name="矩形 16"/>
          <p:cNvSpPr/>
          <p:nvPr/>
        </p:nvSpPr>
        <p:spPr>
          <a:xfrm>
            <a:off x="251520" y="2060848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VOC limitations of indoor decorating and refurbishing materials in France</a:t>
            </a:r>
            <a:endParaRPr lang="zh-CN" altLang="en-US" sz="1400" b="1" dirty="0" smtClean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25" y="1302469"/>
            <a:ext cx="1410629" cy="7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" y="2800673"/>
            <a:ext cx="4571429" cy="27428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7571" y="2800673"/>
            <a:ext cx="4571429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Indoor Air Quality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181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Labeling </a:t>
            </a:r>
            <a:r>
              <a:rPr lang="en-US" sz="2400" dirty="0"/>
              <a:t>system: approach similar to Liu et al. document (higher </a:t>
            </a:r>
            <a:r>
              <a:rPr lang="en-US" sz="2400" dirty="0" smtClean="0"/>
              <a:t>value for A+, </a:t>
            </a:r>
            <a:r>
              <a:rPr lang="en-US" sz="2400" dirty="0"/>
              <a:t>each material should contribute no more than 50% of the total pollution load for a given </a:t>
            </a:r>
            <a:r>
              <a:rPr lang="en-US" sz="2400" dirty="0" smtClean="0"/>
              <a:t>compound)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78995"/>
              </p:ext>
            </p:extLst>
          </p:nvPr>
        </p:nvGraphicFramePr>
        <p:xfrm>
          <a:off x="457200" y="3352453"/>
          <a:ext cx="8229600" cy="2740843"/>
        </p:xfrm>
        <a:graphic>
          <a:graphicData uri="http://schemas.openxmlformats.org/drawingml/2006/table">
            <a:tbl>
              <a:tblPr/>
              <a:tblGrid>
                <a:gridCol w="1158170">
                  <a:extLst>
                    <a:ext uri="{9D8B030D-6E8A-4147-A177-3AD203B41FA5}">
                      <a16:colId xmlns:a16="http://schemas.microsoft.com/office/drawing/2014/main" val="1155924851"/>
                    </a:ext>
                  </a:extLst>
                </a:gridCol>
                <a:gridCol w="630873">
                  <a:extLst>
                    <a:ext uri="{9D8B030D-6E8A-4147-A177-3AD203B41FA5}">
                      <a16:colId xmlns:a16="http://schemas.microsoft.com/office/drawing/2014/main" val="2276225179"/>
                    </a:ext>
                  </a:extLst>
                </a:gridCol>
                <a:gridCol w="480217">
                  <a:extLst>
                    <a:ext uri="{9D8B030D-6E8A-4147-A177-3AD203B41FA5}">
                      <a16:colId xmlns:a16="http://schemas.microsoft.com/office/drawing/2014/main" val="3857020385"/>
                    </a:ext>
                  </a:extLst>
                </a:gridCol>
                <a:gridCol w="932186">
                  <a:extLst>
                    <a:ext uri="{9D8B030D-6E8A-4147-A177-3AD203B41FA5}">
                      <a16:colId xmlns:a16="http://schemas.microsoft.com/office/drawing/2014/main" val="4079738875"/>
                    </a:ext>
                  </a:extLst>
                </a:gridCol>
                <a:gridCol w="875690">
                  <a:extLst>
                    <a:ext uri="{9D8B030D-6E8A-4147-A177-3AD203B41FA5}">
                      <a16:colId xmlns:a16="http://schemas.microsoft.com/office/drawing/2014/main" val="3985219153"/>
                    </a:ext>
                  </a:extLst>
                </a:gridCol>
                <a:gridCol w="1129922">
                  <a:extLst>
                    <a:ext uri="{9D8B030D-6E8A-4147-A177-3AD203B41FA5}">
                      <a16:colId xmlns:a16="http://schemas.microsoft.com/office/drawing/2014/main" val="4097668415"/>
                    </a:ext>
                  </a:extLst>
                </a:gridCol>
                <a:gridCol w="1308827">
                  <a:extLst>
                    <a:ext uri="{9D8B030D-6E8A-4147-A177-3AD203B41FA5}">
                      <a16:colId xmlns:a16="http://schemas.microsoft.com/office/drawing/2014/main" val="635316841"/>
                    </a:ext>
                  </a:extLst>
                </a:gridCol>
                <a:gridCol w="988682">
                  <a:extLst>
                    <a:ext uri="{9D8B030D-6E8A-4147-A177-3AD203B41FA5}">
                      <a16:colId xmlns:a16="http://schemas.microsoft.com/office/drawing/2014/main" val="3641829137"/>
                    </a:ext>
                  </a:extLst>
                </a:gridCol>
                <a:gridCol w="725033">
                  <a:extLst>
                    <a:ext uri="{9D8B030D-6E8A-4147-A177-3AD203B41FA5}">
                      <a16:colId xmlns:a16="http://schemas.microsoft.com/office/drawing/2014/main" val="1311441532"/>
                    </a:ext>
                  </a:extLst>
                </a:gridCol>
              </a:tblGrid>
              <a:tr h="3611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effectLst/>
                          <a:latin typeface="Segoe UI" panose="020B0502040204020203" pitchFamily="34" charset="0"/>
                        </a:rPr>
                        <a:t>Label A+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Area (m²)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Nb of Face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Emission Surface (m²)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Load Factor (m²/m³)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 Formaldehyde (µg/m².h)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 Toluene (µg/m².h)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 Formaldehyde (µg/h)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 Toluene (µg/h)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515186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Segoe UI" panose="020B0502040204020203" pitchFamily="34" charset="0"/>
                        </a:rPr>
                        <a:t>Flat roof with unused attic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100.0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100.0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6.25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188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625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18750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511864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External Wall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96.3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96.3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2.50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241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7220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711045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Floor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100.0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100.0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6.25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188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625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18750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04958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Exterior Door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0.05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50.00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1500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173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5202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1713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Internal Walls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84.7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169.5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2.50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424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12711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72137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Vertical glazing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8.5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8.5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Segoe UI" panose="020B0502040204020203" pitchFamily="34" charset="0"/>
                        </a:rPr>
                        <a:t>0.07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35.71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1071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304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9118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63551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Interior Door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12.1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24.3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Segoe UI" panose="020B0502040204020203" pitchFamily="34" charset="0"/>
                        </a:rPr>
                        <a:t>0.05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50.00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1500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1214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36414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823437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Closet doors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131393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Kitchen Cabinets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431006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Sum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3605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108165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335989"/>
                  </a:ext>
                </a:extLst>
              </a:tr>
              <a:tr h="229123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Formaldehyde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Toluene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339697"/>
                  </a:ext>
                </a:extLst>
              </a:tr>
              <a:tr h="1572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ELV (µg/m</a:t>
                      </a:r>
                      <a:r>
                        <a:rPr lang="fr-FR" sz="700" b="1" i="0" u="none" strike="noStrike" baseline="30000">
                          <a:effectLst/>
                          <a:latin typeface="Segoe UI" panose="020B0502040204020203" pitchFamily="34" charset="0"/>
                        </a:rPr>
                        <a:t>3</a:t>
                      </a:r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300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Surface emission factor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50%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938900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60689"/>
                  </a:ext>
                </a:extLst>
              </a:tr>
              <a:tr h="1572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Q (m</a:t>
                      </a:r>
                      <a:r>
                        <a:rPr lang="fr-FR" sz="700" b="0" i="0" u="none" strike="noStrike" baseline="30000">
                          <a:effectLst/>
                          <a:latin typeface="Segoe UI" panose="020B0502040204020203" pitchFamily="34" charset="0"/>
                        </a:rPr>
                        <a:t>3</a:t>
                      </a:r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/h)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ACH (/h)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Ca (µg/m³)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Formaldehyde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Toluene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625059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Ventilation #1 (EXHAUST)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75.9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0.30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Ventilation #1 (EXHAUST)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47.5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1425.1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584743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Ventilation #2 (BALANCED)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123.1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0.49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Ventilation #2 (BALANCED)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29.3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effectLst/>
                          <a:latin typeface="Segoe UI" panose="020B0502040204020203" pitchFamily="34" charset="0"/>
                        </a:rPr>
                        <a:t>878.7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073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4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Indoor Air Quality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181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 Pandora database:</a:t>
            </a:r>
            <a:endParaRPr lang="en-US" sz="2400" dirty="0"/>
          </a:p>
          <a:p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30" y="2237915"/>
            <a:ext cx="4548851" cy="34210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6599" y="2237915"/>
            <a:ext cx="4551905" cy="3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Indoor Air Quality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18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  Pandora database: </a:t>
            </a:r>
            <a:r>
              <a:rPr lang="en-US" sz="2400" dirty="0" smtClean="0"/>
              <a:t>median values and </a:t>
            </a:r>
            <a:r>
              <a:rPr lang="en-US" sz="2400" dirty="0"/>
              <a:t>50</a:t>
            </a:r>
            <a:r>
              <a:rPr lang="en-US" sz="2400" dirty="0" smtClean="0"/>
              <a:t>% factor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" y="2500764"/>
          <a:ext cx="8229600" cy="2724835"/>
        </p:xfrm>
        <a:graphic>
          <a:graphicData uri="http://schemas.openxmlformats.org/drawingml/2006/table">
            <a:tbl>
              <a:tblPr/>
              <a:tblGrid>
                <a:gridCol w="1158170">
                  <a:extLst>
                    <a:ext uri="{9D8B030D-6E8A-4147-A177-3AD203B41FA5}">
                      <a16:colId xmlns:a16="http://schemas.microsoft.com/office/drawing/2014/main" val="2956971432"/>
                    </a:ext>
                  </a:extLst>
                </a:gridCol>
                <a:gridCol w="630873">
                  <a:extLst>
                    <a:ext uri="{9D8B030D-6E8A-4147-A177-3AD203B41FA5}">
                      <a16:colId xmlns:a16="http://schemas.microsoft.com/office/drawing/2014/main" val="840722535"/>
                    </a:ext>
                  </a:extLst>
                </a:gridCol>
                <a:gridCol w="480217">
                  <a:extLst>
                    <a:ext uri="{9D8B030D-6E8A-4147-A177-3AD203B41FA5}">
                      <a16:colId xmlns:a16="http://schemas.microsoft.com/office/drawing/2014/main" val="3619632313"/>
                    </a:ext>
                  </a:extLst>
                </a:gridCol>
                <a:gridCol w="932186">
                  <a:extLst>
                    <a:ext uri="{9D8B030D-6E8A-4147-A177-3AD203B41FA5}">
                      <a16:colId xmlns:a16="http://schemas.microsoft.com/office/drawing/2014/main" val="865261257"/>
                    </a:ext>
                  </a:extLst>
                </a:gridCol>
                <a:gridCol w="875690">
                  <a:extLst>
                    <a:ext uri="{9D8B030D-6E8A-4147-A177-3AD203B41FA5}">
                      <a16:colId xmlns:a16="http://schemas.microsoft.com/office/drawing/2014/main" val="2914953331"/>
                    </a:ext>
                  </a:extLst>
                </a:gridCol>
                <a:gridCol w="1129922">
                  <a:extLst>
                    <a:ext uri="{9D8B030D-6E8A-4147-A177-3AD203B41FA5}">
                      <a16:colId xmlns:a16="http://schemas.microsoft.com/office/drawing/2014/main" val="1923529119"/>
                    </a:ext>
                  </a:extLst>
                </a:gridCol>
                <a:gridCol w="1308827">
                  <a:extLst>
                    <a:ext uri="{9D8B030D-6E8A-4147-A177-3AD203B41FA5}">
                      <a16:colId xmlns:a16="http://schemas.microsoft.com/office/drawing/2014/main" val="2769341791"/>
                    </a:ext>
                  </a:extLst>
                </a:gridCol>
                <a:gridCol w="988682">
                  <a:extLst>
                    <a:ext uri="{9D8B030D-6E8A-4147-A177-3AD203B41FA5}">
                      <a16:colId xmlns:a16="http://schemas.microsoft.com/office/drawing/2014/main" val="1912549612"/>
                    </a:ext>
                  </a:extLst>
                </a:gridCol>
                <a:gridCol w="725033">
                  <a:extLst>
                    <a:ext uri="{9D8B030D-6E8A-4147-A177-3AD203B41FA5}">
                      <a16:colId xmlns:a16="http://schemas.microsoft.com/office/drawing/2014/main" val="1745392112"/>
                    </a:ext>
                  </a:extLst>
                </a:gridCol>
              </a:tblGrid>
              <a:tr h="3611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effectLst/>
                          <a:latin typeface="Segoe UI" panose="020B0502040204020203" pitchFamily="34" charset="0"/>
                        </a:rPr>
                        <a:t>Label A+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Area (m²)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Nb of Face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Emission Surface (m²)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Load Factor (m²/m³)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 Formaldehyde (µg/m².h)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 Toluene (µg/m².h)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 Formaldehyde (µg/h)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 Toluene (µg/h)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713461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Segoe UI" panose="020B0502040204020203" pitchFamily="34" charset="0"/>
                        </a:rPr>
                        <a:t>Flat roof with unused attic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100.0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100.0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4.15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3.10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415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310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364326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External Wall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96.3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96.3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7.73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744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27553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Floor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100.0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100.0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4.15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3.10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415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310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623754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Exterior Door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0.05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7.73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75494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Internal Walls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84.7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169.5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7.73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1309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249191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Vertical glazing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8.5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8.5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0.07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7.73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66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170806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Interior Door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12.1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24.3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0.05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7.73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0.50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188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279154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Closet doors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681034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Kitchen Cabinets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634718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Sum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3163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771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623289"/>
                  </a:ext>
                </a:extLst>
              </a:tr>
              <a:tr h="229123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Median values (µg/m².h)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Formaldehyde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Toluene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530388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Flooring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8.3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6.2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Surface emission factor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50%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754584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Finishes</a:t>
                      </a: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15.5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1.0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382264"/>
                  </a:ext>
                </a:extLst>
              </a:tr>
              <a:tr h="1572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Q (m</a:t>
                      </a:r>
                      <a:r>
                        <a:rPr lang="fr-FR" sz="700" b="0" i="0" u="none" strike="noStrike" baseline="30000">
                          <a:effectLst/>
                          <a:latin typeface="Segoe UI" panose="020B0502040204020203" pitchFamily="34" charset="0"/>
                        </a:rPr>
                        <a:t>3</a:t>
                      </a:r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/h)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ACH (/h)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Ca (µg/m³)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Formaldehyde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Toluene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708546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Ventilation #1 (EXHAUST)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75.9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0.30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Ventilation #1 (EXHAUST)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41.7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10.2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117931"/>
                  </a:ext>
                </a:extLst>
              </a:tr>
              <a:tr h="1412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Ventilation #2 (BALANCED)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123.1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0.49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38" marR="3138" marT="31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Segoe UI" panose="020B0502040204020203" pitchFamily="34" charset="0"/>
                        </a:rPr>
                        <a:t>Ventilation #2 (BALANCED)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effectLst/>
                          <a:latin typeface="Segoe UI" panose="020B0502040204020203" pitchFamily="34" charset="0"/>
                        </a:rPr>
                        <a:t>25.7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effectLst/>
                          <a:latin typeface="Segoe UI" panose="020B0502040204020203" pitchFamily="34" charset="0"/>
                        </a:rPr>
                        <a:t>6.3</a:t>
                      </a:r>
                    </a:p>
                  </a:txBody>
                  <a:tcPr marL="3138" marR="3138" marT="3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Indoor Air Quality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18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  Comparison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8" y="2343734"/>
            <a:ext cx="4551905" cy="35813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43733"/>
            <a:ext cx="4551905" cy="35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Conclusion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51520" y="1268760"/>
            <a:ext cx="45088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As expected, mechanical balanced ventilation with heat recovery (123.1 m</a:t>
            </a:r>
            <a:r>
              <a:rPr lang="en-US" baseline="30000" dirty="0" smtClean="0"/>
              <a:t>3</a:t>
            </a:r>
            <a:r>
              <a:rPr lang="en-US" dirty="0"/>
              <a:t>/h) provides better IAQ than exhaust ventilation </a:t>
            </a:r>
            <a:r>
              <a:rPr lang="en-US" dirty="0" smtClean="0"/>
              <a:t>with humidity control (75.9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/h)</a:t>
            </a:r>
            <a:r>
              <a:rPr lang="en-US" dirty="0" smtClean="0"/>
              <a:t> </a:t>
            </a:r>
            <a:r>
              <a:rPr lang="en-US" b="1" dirty="0" smtClean="0"/>
              <a:t>with very low energy consumption penalty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Both approaches (A+ labeling and data from PANDORA) gives </a:t>
            </a:r>
            <a:r>
              <a:rPr lang="en-US" b="1" dirty="0" smtClean="0"/>
              <a:t>similar results for Formaldehyde </a:t>
            </a:r>
            <a:r>
              <a:rPr lang="en-US" dirty="0" smtClean="0"/>
              <a:t>but the A+ labelling approach fails to predict the order of magnitude for Toluene.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The statement “each </a:t>
            </a:r>
            <a:r>
              <a:rPr lang="en-US" dirty="0"/>
              <a:t>material should contribute no more than 50% of the total pollution load for a given </a:t>
            </a:r>
            <a:r>
              <a:rPr lang="en-US" dirty="0" smtClean="0"/>
              <a:t>compound” should be modified to “… than </a:t>
            </a:r>
            <a:r>
              <a:rPr lang="en-US" b="1" dirty="0" smtClean="0"/>
              <a:t>25%</a:t>
            </a:r>
            <a:r>
              <a:rPr lang="en-US" dirty="0" smtClean="0"/>
              <a:t> of the…” when using PANDORA median values.</a:t>
            </a:r>
            <a:endParaRPr lang="en-US" dirty="0"/>
          </a:p>
        </p:txBody>
      </p:sp>
      <p:grpSp>
        <p:nvGrpSpPr>
          <p:cNvPr id="22" name="Groupe 21"/>
          <p:cNvGrpSpPr/>
          <p:nvPr/>
        </p:nvGrpSpPr>
        <p:grpSpPr>
          <a:xfrm>
            <a:off x="5117333" y="1186769"/>
            <a:ext cx="4036436" cy="5585682"/>
            <a:chOff x="5117333" y="1186769"/>
            <a:chExt cx="4036436" cy="5585682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0436" y="3576049"/>
              <a:ext cx="4033333" cy="3173333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0032"/>
            <a:stretch/>
          </p:blipFill>
          <p:spPr>
            <a:xfrm>
              <a:off x="5117333" y="1186769"/>
              <a:ext cx="4026667" cy="221565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686550" y="1186769"/>
              <a:ext cx="1133922" cy="55856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5868144" y="2636912"/>
              <a:ext cx="2818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5868144" y="2924944"/>
              <a:ext cx="2818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5868144" y="5256000"/>
              <a:ext cx="2818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5868000" y="5472000"/>
              <a:ext cx="2818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45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en Letter To &quot;Thank You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328592" cy="41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Contents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3" y="1628800"/>
            <a:ext cx="7619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Definition of the reference house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Floor Plan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Envelope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Space Heating, DWH and Ventilation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French low-energy building regulation (RT2012)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Energy consumption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Indoor Air Quality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Reference House for France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3" y="1628800"/>
            <a:ext cx="76193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Description: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Floor </a:t>
            </a:r>
            <a:r>
              <a:rPr lang="en-US" sz="2400" dirty="0"/>
              <a:t>Area: </a:t>
            </a:r>
            <a:r>
              <a:rPr lang="en-US" sz="2400" dirty="0" smtClean="0"/>
              <a:t>100 m</a:t>
            </a:r>
            <a:r>
              <a:rPr lang="en-US" sz="2400" baseline="30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(heated area)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/>
              <a:t>Ceiling Height: </a:t>
            </a:r>
            <a:r>
              <a:rPr lang="en-US" sz="2400" dirty="0" smtClean="0"/>
              <a:t>2.50 m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/>
              <a:t>Total Volume: </a:t>
            </a:r>
            <a:r>
              <a:rPr lang="en-US" sz="2400" dirty="0" smtClean="0"/>
              <a:t>250 m</a:t>
            </a:r>
            <a:r>
              <a:rPr lang="en-US" sz="2400" baseline="30000" dirty="0" smtClean="0"/>
              <a:t>3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/>
              <a:t>1 dining/living room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3 </a:t>
            </a:r>
            <a:r>
              <a:rPr lang="en-US" sz="2400" dirty="0"/>
              <a:t>bedrooms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1 </a:t>
            </a:r>
            <a:r>
              <a:rPr lang="en-US" sz="2400" dirty="0"/>
              <a:t>kitchen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1 bathroom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1 WC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1 cellar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1 garage (unheated, </a:t>
            </a:r>
            <a:r>
              <a:rPr lang="en-US" sz="2400" dirty="0"/>
              <a:t>37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Location: La Rochelle (France)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70369"/>
            <a:ext cx="4115941" cy="29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>
                <a:solidFill>
                  <a:schemeClr val="accent1"/>
                </a:solidFill>
              </a:rPr>
              <a:t>Floor </a:t>
            </a:r>
            <a:r>
              <a:rPr lang="en-US" altLang="fr-FR" b="1" dirty="0" smtClean="0">
                <a:solidFill>
                  <a:schemeClr val="accent1"/>
                </a:solidFill>
              </a:rPr>
              <a:t>Plan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84393" cy="48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87982" y="2621979"/>
            <a:ext cx="3058925" cy="1919079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Envelope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0289" y="2621979"/>
            <a:ext cx="116900" cy="191908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058591" y="458112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4983" y="6595638"/>
            <a:ext cx="1707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 dimensions are in cm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638047" y="45811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95929" y="45811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915816" y="458112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1.3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373235" y="2621979"/>
            <a:ext cx="917510" cy="1919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i="1" dirty="0" smtClean="0"/>
              <a:t>Concrete blocks</a:t>
            </a:r>
            <a:endParaRPr lang="en-US" sz="1600" i="1" dirty="0"/>
          </a:p>
        </p:txBody>
      </p:sp>
      <p:sp>
        <p:nvSpPr>
          <p:cNvPr id="13" name="Rectangle 12"/>
          <p:cNvSpPr/>
          <p:nvPr/>
        </p:nvSpPr>
        <p:spPr>
          <a:xfrm>
            <a:off x="2290745" y="2621979"/>
            <a:ext cx="917510" cy="191908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Insulation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5662" y="2621979"/>
            <a:ext cx="72320" cy="1919080"/>
          </a:xfrm>
          <a:prstGeom prst="rect">
            <a:avLst/>
          </a:prstGeom>
          <a:pattFill prst="ltDnDiag"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28745" y="2420888"/>
            <a:ext cx="430887" cy="216024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i="1" dirty="0" smtClean="0"/>
              <a:t>Cement</a:t>
            </a:r>
            <a:endParaRPr lang="en-US" sz="1600" i="1" dirty="0"/>
          </a:p>
        </p:txBody>
      </p:sp>
      <p:sp>
        <p:nvSpPr>
          <p:cNvPr id="16" name="Rectangle 15"/>
          <p:cNvSpPr/>
          <p:nvPr/>
        </p:nvSpPr>
        <p:spPr>
          <a:xfrm>
            <a:off x="3205009" y="2420888"/>
            <a:ext cx="430887" cy="216024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i="1" dirty="0" smtClean="0"/>
              <a:t>Gypsum board</a:t>
            </a:r>
            <a:endParaRPr lang="en-US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3331731"/>
            <a:ext cx="908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Outdoor</a:t>
            </a:r>
            <a:endParaRPr lang="en-US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439776" y="3331731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Indoor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4360667" y="3468373"/>
            <a:ext cx="913556" cy="305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i="1" dirty="0" smtClean="0"/>
              <a:t>Concrete slab</a:t>
            </a:r>
            <a:endParaRPr lang="en-US" sz="1600" i="1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4360667" y="4385883"/>
            <a:ext cx="913556" cy="30589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Insulation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72200" y="482855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372200" y="574606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4769320" y="1051465"/>
            <a:ext cx="72000" cy="3058925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i="1" dirty="0"/>
          </a:p>
        </p:txBody>
      </p:sp>
      <p:sp>
        <p:nvSpPr>
          <p:cNvPr id="30" name="Rectangle 29"/>
          <p:cNvSpPr/>
          <p:nvPr/>
        </p:nvSpPr>
        <p:spPr>
          <a:xfrm rot="5400000">
            <a:off x="4348541" y="563284"/>
            <a:ext cx="913556" cy="30589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Insulation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413662" y="193885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40</a:t>
            </a:r>
            <a:endParaRPr lang="en-US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388014" y="229835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1.3</a:t>
            </a:r>
            <a:endParaRPr lang="en-US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466894" y="1209118"/>
            <a:ext cx="578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Attic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4163830" y="261692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Wood panel</a:t>
            </a:r>
            <a:endParaRPr lang="en-US" sz="1600" i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528295" y="6374025"/>
            <a:ext cx="829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Ground</a:t>
            </a:r>
            <a:endParaRPr lang="en-US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6372200" y="2636912"/>
            <a:ext cx="144016" cy="1904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516750" y="2636911"/>
            <a:ext cx="248505" cy="19041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757939" y="2636914"/>
            <a:ext cx="124252" cy="1904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6997529" y="3131676"/>
            <a:ext cx="19600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Double-glazing windows</a:t>
            </a:r>
          </a:p>
          <a:p>
            <a:r>
              <a:rPr lang="en-US" sz="1400" dirty="0" smtClean="0"/>
              <a:t>4-12-4, Argon</a:t>
            </a:r>
          </a:p>
          <a:p>
            <a:r>
              <a:rPr lang="en-US" sz="1400" dirty="0" smtClean="0"/>
              <a:t>Low emissivity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30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Space heating, DHW and ventilation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1812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Space Heating: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 smtClean="0"/>
              <a:t>Emission: low-temperature radiators (35°C, </a:t>
            </a:r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T=5°C)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 smtClean="0"/>
              <a:t>Generation: heat pump with COP: 3.1 to 5.0 (outdoor air: -7 to 7°C)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DHW: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 smtClean="0"/>
              <a:t>Generation</a:t>
            </a:r>
            <a:r>
              <a:rPr lang="en-US" sz="2000" dirty="0"/>
              <a:t>: heat pump with </a:t>
            </a:r>
            <a:r>
              <a:rPr lang="en-US" sz="2000" dirty="0" smtClean="0"/>
              <a:t>COP = 3.59 </a:t>
            </a:r>
            <a:r>
              <a:rPr lang="en-US" sz="2000" dirty="0"/>
              <a:t>(outdoor air</a:t>
            </a:r>
            <a:r>
              <a:rPr lang="en-US" sz="2000" dirty="0" smtClean="0"/>
              <a:t>: 7°C)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 smtClean="0"/>
              <a:t>Hot water tank: 290 l (loss: 2.054 W/K)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Ventilation #1: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/>
              <a:t>Mechanical </a:t>
            </a:r>
            <a:r>
              <a:rPr lang="en-US" sz="2000" dirty="0" smtClean="0"/>
              <a:t>exhaust ventilation (humidity control)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 smtClean="0"/>
              <a:t>Equivalent constant airflow: 75.9 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/h</a:t>
            </a:r>
            <a:endParaRPr lang="en-US" sz="20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Ventilation </a:t>
            </a:r>
            <a:r>
              <a:rPr lang="en-US" sz="2400" dirty="0" smtClean="0"/>
              <a:t>#2: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/>
              <a:t>Mechanical </a:t>
            </a:r>
            <a:r>
              <a:rPr lang="en-US" sz="2000" dirty="0" smtClean="0"/>
              <a:t>balanced </a:t>
            </a:r>
            <a:r>
              <a:rPr lang="en-US" sz="2000" dirty="0"/>
              <a:t>ventilation </a:t>
            </a:r>
            <a:r>
              <a:rPr lang="en-US" sz="2000" dirty="0" smtClean="0"/>
              <a:t>with heat recovery (93%)</a:t>
            </a:r>
            <a:endParaRPr lang="en-US" sz="20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000" dirty="0"/>
              <a:t>Equivalent constant airflow: </a:t>
            </a:r>
            <a:r>
              <a:rPr lang="en-US" sz="2000" dirty="0" smtClean="0"/>
              <a:t>123.1 </a:t>
            </a:r>
            <a:r>
              <a:rPr lang="en-US" sz="2000" dirty="0"/>
              <a:t>m</a:t>
            </a:r>
            <a:r>
              <a:rPr lang="en-US" sz="2000" baseline="30000" dirty="0"/>
              <a:t>3</a:t>
            </a:r>
            <a:r>
              <a:rPr lang="en-US" sz="2000" dirty="0"/>
              <a:t>/h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88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fr-FR" b="1" dirty="0">
                <a:solidFill>
                  <a:schemeClr val="accent1"/>
                </a:solidFill>
              </a:rPr>
              <a:t> French low-energy </a:t>
            </a:r>
            <a:r>
              <a:rPr lang="en-US" altLang="fr-FR" b="1" dirty="0" smtClean="0">
                <a:solidFill>
                  <a:schemeClr val="accent1"/>
                </a:solidFill>
              </a:rPr>
              <a:t>building regulation </a:t>
            </a:r>
            <a:r>
              <a:rPr lang="en-US" altLang="fr-FR" b="1" dirty="0">
                <a:solidFill>
                  <a:schemeClr val="accent1"/>
                </a:solidFill>
              </a:rPr>
              <a:t>(RT2012)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253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Three main </a:t>
            </a:r>
            <a:r>
              <a:rPr lang="en-US" sz="2400" dirty="0" smtClean="0"/>
              <a:t>requirements: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dirty="0" smtClean="0"/>
              <a:t>Envelope </a:t>
            </a:r>
            <a:r>
              <a:rPr lang="en-US" dirty="0"/>
              <a:t>of the building </a:t>
            </a:r>
            <a:r>
              <a:rPr lang="en-US" dirty="0" smtClean="0"/>
              <a:t>without considering </a:t>
            </a:r>
            <a:r>
              <a:rPr lang="en-US" dirty="0"/>
              <a:t>the HVAC system and other </a:t>
            </a:r>
            <a:r>
              <a:rPr lang="en-US" dirty="0" smtClean="0"/>
              <a:t>technical facilities</a:t>
            </a:r>
            <a:r>
              <a:rPr lang="en-US" dirty="0"/>
              <a:t>. Such features are specified with the </a:t>
            </a:r>
            <a:r>
              <a:rPr lang="en-US" b="1" dirty="0" err="1" smtClean="0"/>
              <a:t>Bbio</a:t>
            </a:r>
            <a:r>
              <a:rPr lang="en-US" dirty="0" smtClean="0"/>
              <a:t> Factor </a:t>
            </a:r>
            <a:r>
              <a:rPr lang="en-US" dirty="0"/>
              <a:t>(bioclimatic needs factor</a:t>
            </a:r>
            <a:r>
              <a:rPr lang="en-US" dirty="0" smtClean="0"/>
              <a:t>) </a:t>
            </a:r>
            <a:r>
              <a:rPr lang="en-US" b="1" dirty="0" smtClean="0"/>
              <a:t>&lt;= </a:t>
            </a:r>
            <a:r>
              <a:rPr lang="en-US" b="1" dirty="0" err="1" smtClean="0"/>
              <a:t>Bbio</a:t>
            </a:r>
            <a:r>
              <a:rPr lang="en-US" b="1" baseline="-25000" dirty="0" err="1" smtClean="0"/>
              <a:t>max</a:t>
            </a:r>
            <a:endParaRPr lang="en-US" b="1" baseline="-25000" dirty="0" smtClean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dirty="0" smtClean="0"/>
              <a:t>Maximum permitted annual consumption </a:t>
            </a:r>
            <a:r>
              <a:rPr lang="en-US" dirty="0"/>
              <a:t>of </a:t>
            </a:r>
            <a:r>
              <a:rPr lang="en-US" dirty="0" smtClean="0"/>
              <a:t>primary Energy of the building </a:t>
            </a:r>
            <a:r>
              <a:rPr lang="en-US" dirty="0"/>
              <a:t>taking into account </a:t>
            </a:r>
            <a:r>
              <a:rPr lang="en-US" dirty="0" smtClean="0"/>
              <a:t>performances of HVAC system</a:t>
            </a:r>
            <a:r>
              <a:rPr lang="en-US" dirty="0"/>
              <a:t>, DHW </a:t>
            </a:r>
            <a:r>
              <a:rPr lang="en-US" dirty="0" smtClean="0"/>
              <a:t>production and</a:t>
            </a:r>
            <a:r>
              <a:rPr lang="en-US" dirty="0"/>
              <a:t>, if </a:t>
            </a:r>
            <a:r>
              <a:rPr lang="en-US" dirty="0" smtClean="0"/>
              <a:t>any, artificial </a:t>
            </a:r>
            <a:r>
              <a:rPr lang="en-US" dirty="0"/>
              <a:t>lighting through the </a:t>
            </a:r>
            <a:r>
              <a:rPr lang="en-US" b="1" dirty="0"/>
              <a:t>Cep</a:t>
            </a:r>
            <a:r>
              <a:rPr lang="en-US" dirty="0"/>
              <a:t> </a:t>
            </a:r>
            <a:r>
              <a:rPr lang="en-US" dirty="0" smtClean="0"/>
              <a:t>factor</a:t>
            </a:r>
            <a:r>
              <a:rPr lang="en-US" b="1" dirty="0" smtClean="0"/>
              <a:t> </a:t>
            </a:r>
          </a:p>
          <a:p>
            <a:pPr lvl="1" algn="just"/>
            <a:r>
              <a:rPr lang="en-US" b="1" dirty="0" smtClean="0"/>
              <a:t>	&lt;= </a:t>
            </a:r>
            <a:r>
              <a:rPr lang="en-US" b="1" dirty="0" err="1" smtClean="0"/>
              <a:t>Cep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(</a:t>
            </a:r>
            <a:r>
              <a:rPr lang="en-US" b="1" dirty="0" err="1" smtClean="0"/>
              <a:t>kWh</a:t>
            </a:r>
            <a:r>
              <a:rPr lang="en-US" b="1" baseline="-25000" dirty="0" err="1" smtClean="0"/>
              <a:t>PE</a:t>
            </a:r>
            <a:r>
              <a:rPr lang="en-US" b="1" dirty="0" smtClean="0"/>
              <a:t>/m</a:t>
            </a:r>
            <a:r>
              <a:rPr lang="en-US" b="1" baseline="30000" dirty="0" smtClean="0"/>
              <a:t>2</a:t>
            </a:r>
            <a:r>
              <a:rPr lang="en-US" b="1" dirty="0" smtClean="0"/>
              <a:t>.year)</a:t>
            </a:r>
            <a:endParaRPr lang="en-US" baseline="-25000" dirty="0" smtClean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dirty="0" smtClean="0"/>
              <a:t>Thermal comfort </a:t>
            </a:r>
            <a:r>
              <a:rPr lang="en-US" dirty="0"/>
              <a:t>in summer based on the compliance </a:t>
            </a:r>
            <a:r>
              <a:rPr lang="en-US" dirty="0" smtClean="0"/>
              <a:t>with a </a:t>
            </a:r>
            <a:r>
              <a:rPr lang="en-US" dirty="0"/>
              <a:t>maximum comfort </a:t>
            </a:r>
            <a:r>
              <a:rPr lang="en-US" dirty="0" smtClean="0"/>
              <a:t>calculated </a:t>
            </a:r>
            <a:r>
              <a:rPr lang="en-US" dirty="0"/>
              <a:t>temperature </a:t>
            </a:r>
            <a:r>
              <a:rPr lang="en-US" b="1" dirty="0" smtClean="0"/>
              <a:t>Tic</a:t>
            </a:r>
            <a:r>
              <a:rPr lang="en-US" dirty="0"/>
              <a:t> </a:t>
            </a:r>
            <a:r>
              <a:rPr lang="en-US" b="1" dirty="0"/>
              <a:t>&lt;= </a:t>
            </a:r>
            <a:r>
              <a:rPr lang="en-US" b="1" dirty="0" err="1" smtClean="0"/>
              <a:t>Tic</a:t>
            </a:r>
            <a:r>
              <a:rPr lang="en-US" b="1" baseline="-25000" dirty="0" err="1" smtClean="0"/>
              <a:t>réf</a:t>
            </a:r>
            <a:endParaRPr lang="en-US" b="1" baseline="-25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Complementary prescriptive </a:t>
            </a:r>
            <a:r>
              <a:rPr lang="en-US" sz="2400" dirty="0" smtClean="0"/>
              <a:t>requirements: </a:t>
            </a:r>
            <a:r>
              <a:rPr lang="en-US" dirty="0" smtClean="0"/>
              <a:t>envelope airtightness, window area (natural lighting), cold bridges, 1 renewable energy at least (solar PV, heating, biomass... and heat pumps)</a:t>
            </a:r>
          </a:p>
        </p:txBody>
      </p:sp>
    </p:spTree>
    <p:extLst>
      <p:ext uri="{BB962C8B-B14F-4D97-AF65-F5344CB8AC3E}">
        <p14:creationId xmlns:p14="http://schemas.microsoft.com/office/powerpoint/2010/main" val="40692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fr-FR" b="1" dirty="0">
                <a:solidFill>
                  <a:schemeClr val="accent1"/>
                </a:solidFill>
              </a:rPr>
              <a:t> French low-energy </a:t>
            </a:r>
            <a:r>
              <a:rPr lang="en-US" altLang="fr-FR" b="1" dirty="0" smtClean="0">
                <a:solidFill>
                  <a:schemeClr val="accent1"/>
                </a:solidFill>
              </a:rPr>
              <a:t>building regulation </a:t>
            </a:r>
            <a:r>
              <a:rPr lang="en-US" altLang="fr-FR" b="1" dirty="0">
                <a:solidFill>
                  <a:schemeClr val="accent1"/>
                </a:solidFill>
              </a:rPr>
              <a:t>(RT2012)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8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2" y="1628800"/>
            <a:ext cx="8109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Calculations done with the RT2012 engine: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Building Energy Simulation Software </a:t>
            </a:r>
            <a:r>
              <a:rPr lang="fr-FR" sz="1400" dirty="0"/>
              <a:t>(</a:t>
            </a:r>
            <a:r>
              <a:rPr lang="fr-FR" sz="1400" dirty="0" smtClean="0"/>
              <a:t>software: </a:t>
            </a:r>
            <a:r>
              <a:rPr lang="fr-FR" sz="1400" dirty="0"/>
              <a:t>Perrenoud</a:t>
            </a:r>
            <a:r>
              <a:rPr lang="fr-FR" sz="1400" dirty="0" smtClean="0"/>
              <a:t>)</a:t>
            </a:r>
            <a:endParaRPr lang="en-US" sz="14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Limitations: the user can not changed the following inputs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Standard schedules: occupancy, set point temperature, ventilation airflow</a:t>
            </a:r>
            <a:r>
              <a:rPr lang="en-US" sz="1400" dirty="0"/>
              <a:t>, lighting </a:t>
            </a:r>
            <a:r>
              <a:rPr lang="en-US" sz="1400" dirty="0" smtClean="0"/>
              <a:t>(1.4 </a:t>
            </a:r>
            <a:r>
              <a:rPr lang="en-US" sz="1400" dirty="0"/>
              <a:t>W/m</a:t>
            </a:r>
            <a:r>
              <a:rPr lang="en-US" sz="1400" baseline="30000" dirty="0"/>
              <a:t>2</a:t>
            </a:r>
            <a:r>
              <a:rPr lang="en-US" sz="1400" dirty="0" smtClean="0"/>
              <a:t>) and hot water demand.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Heat loads: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Occupants:</a:t>
            </a:r>
          </a:p>
          <a:p>
            <a:pPr marL="2286000" lvl="4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Activity: 90 W and 0.055 </a:t>
            </a:r>
            <a:r>
              <a:rPr lang="en-US" sz="1400" dirty="0" err="1" smtClean="0"/>
              <a:t>kg</a:t>
            </a:r>
            <a:r>
              <a:rPr lang="en-US" sz="1400" baseline="-25000" dirty="0" err="1" smtClean="0"/>
              <a:t>water</a:t>
            </a:r>
            <a:r>
              <a:rPr lang="en-US" sz="1400" baseline="-25000" dirty="0" smtClean="0"/>
              <a:t> </a:t>
            </a:r>
            <a:r>
              <a:rPr lang="en-US" sz="1400" baseline="-25000" dirty="0" err="1" smtClean="0"/>
              <a:t>vapour</a:t>
            </a:r>
            <a:r>
              <a:rPr lang="en-US" sz="1400" dirty="0" smtClean="0"/>
              <a:t>/h </a:t>
            </a:r>
            <a:endParaRPr lang="en-US" sz="1400" i="1" dirty="0" smtClean="0"/>
          </a:p>
          <a:p>
            <a:pPr marL="2286000" lvl="4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Sleep: 63 W </a:t>
            </a:r>
            <a:r>
              <a:rPr lang="en-US" sz="1400" dirty="0"/>
              <a:t>and </a:t>
            </a:r>
            <a:r>
              <a:rPr lang="en-US" sz="1400" dirty="0" smtClean="0"/>
              <a:t>0.0385 </a:t>
            </a:r>
            <a:r>
              <a:rPr lang="en-US" sz="1400" dirty="0" err="1" smtClean="0"/>
              <a:t>kg</a:t>
            </a:r>
            <a:r>
              <a:rPr lang="en-US" sz="1400" baseline="-25000" dirty="0" err="1" smtClean="0"/>
              <a:t>water</a:t>
            </a:r>
            <a:r>
              <a:rPr lang="en-US" sz="1400" baseline="-25000" dirty="0" smtClean="0"/>
              <a:t> </a:t>
            </a:r>
            <a:r>
              <a:rPr lang="en-US" sz="1400" baseline="-25000" dirty="0" err="1" smtClean="0"/>
              <a:t>vapour</a:t>
            </a:r>
            <a:r>
              <a:rPr lang="en-US" sz="1400" dirty="0" smtClean="0"/>
              <a:t>/h</a:t>
            </a:r>
            <a:endParaRPr lang="en-US" sz="1400" dirty="0"/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Equipment: </a:t>
            </a:r>
          </a:p>
          <a:p>
            <a:pPr marL="2286000" lvl="4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Activity: 5.7 W/m</a:t>
            </a:r>
            <a:r>
              <a:rPr lang="en-US" sz="1400" baseline="30000" dirty="0" smtClean="0"/>
              <a:t>2</a:t>
            </a:r>
          </a:p>
          <a:p>
            <a:pPr marL="2286000" lvl="4" indent="-457200">
              <a:buFont typeface="Wingdings" panose="05000000000000000000" pitchFamily="2" charset="2"/>
              <a:buChar char="q"/>
            </a:pPr>
            <a:r>
              <a:rPr lang="en-US" sz="1400" dirty="0" smtClean="0"/>
              <a:t>Sleep-unoccupied: 1.1 W/m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Reference house – Ventilation #1 (EXHAUST):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400" dirty="0" err="1"/>
              <a:t>Bbio</a:t>
            </a:r>
            <a:r>
              <a:rPr lang="en-US" sz="1400" dirty="0"/>
              <a:t> = </a:t>
            </a:r>
            <a:r>
              <a:rPr lang="en-US" sz="1400" dirty="0" smtClean="0"/>
              <a:t>51.9  &lt;= </a:t>
            </a:r>
            <a:r>
              <a:rPr lang="en-US" sz="1400" dirty="0" err="1"/>
              <a:t>Bbio</a:t>
            </a:r>
            <a:r>
              <a:rPr lang="en-US" sz="1400" baseline="-25000" dirty="0" err="1"/>
              <a:t>max</a:t>
            </a:r>
            <a:r>
              <a:rPr lang="en-US" sz="1400" dirty="0"/>
              <a:t> </a:t>
            </a:r>
            <a:r>
              <a:rPr lang="en-US" sz="1400" dirty="0" smtClean="0"/>
              <a:t>= </a:t>
            </a:r>
            <a:r>
              <a:rPr lang="en-US" sz="1400" dirty="0"/>
              <a:t>61.2 </a:t>
            </a:r>
            <a:endParaRPr lang="en-US" sz="14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400" b="1" dirty="0" smtClean="0"/>
              <a:t>Cep </a:t>
            </a:r>
            <a:r>
              <a:rPr lang="en-US" sz="1400" b="1" dirty="0"/>
              <a:t>= </a:t>
            </a:r>
            <a:r>
              <a:rPr lang="en-US" sz="1400" b="1" dirty="0" smtClean="0"/>
              <a:t>42.1 </a:t>
            </a:r>
            <a:r>
              <a:rPr lang="en-US" sz="1400" b="1" dirty="0" err="1"/>
              <a:t>kWh</a:t>
            </a:r>
            <a:r>
              <a:rPr lang="en-US" sz="1400" b="1" baseline="-25000" dirty="0" err="1"/>
              <a:t>PE</a:t>
            </a:r>
            <a:r>
              <a:rPr lang="en-US" sz="1400" b="1" dirty="0"/>
              <a:t>/m</a:t>
            </a:r>
            <a:r>
              <a:rPr lang="en-US" sz="1400" b="1" baseline="30000" dirty="0"/>
              <a:t>2</a:t>
            </a:r>
            <a:r>
              <a:rPr lang="en-US" sz="1400" b="1" dirty="0"/>
              <a:t>.year</a:t>
            </a:r>
            <a:r>
              <a:rPr lang="en-US" sz="1400" b="1" dirty="0" smtClean="0"/>
              <a:t> </a:t>
            </a:r>
            <a:r>
              <a:rPr lang="en-US" sz="1400" dirty="0" smtClean="0"/>
              <a:t>&lt;= </a:t>
            </a:r>
            <a:r>
              <a:rPr lang="en-US" sz="1400" dirty="0" err="1"/>
              <a:t>Cep</a:t>
            </a:r>
            <a:r>
              <a:rPr lang="en-US" sz="1400" baseline="-25000" dirty="0" err="1"/>
              <a:t>max</a:t>
            </a:r>
            <a:r>
              <a:rPr lang="en-US" sz="1400" dirty="0"/>
              <a:t> </a:t>
            </a:r>
            <a:r>
              <a:rPr lang="en-US" sz="1400" dirty="0" smtClean="0"/>
              <a:t>= 51.2</a:t>
            </a:r>
            <a:r>
              <a:rPr lang="en-US" sz="1400" dirty="0"/>
              <a:t> </a:t>
            </a:r>
            <a:r>
              <a:rPr lang="en-US" sz="1400" dirty="0" err="1"/>
              <a:t>kWh</a:t>
            </a:r>
            <a:r>
              <a:rPr lang="en-US" sz="1400" baseline="-25000" dirty="0" err="1"/>
              <a:t>PE</a:t>
            </a:r>
            <a:r>
              <a:rPr lang="en-US" sz="1400" dirty="0"/>
              <a:t>/m</a:t>
            </a:r>
            <a:r>
              <a:rPr lang="en-US" sz="1400" baseline="30000" dirty="0"/>
              <a:t>2</a:t>
            </a:r>
            <a:r>
              <a:rPr lang="en-US" sz="1400" dirty="0"/>
              <a:t>.year</a:t>
            </a:r>
            <a:r>
              <a:rPr lang="en-US" sz="1400" dirty="0" smtClean="0"/>
              <a:t> </a:t>
            </a:r>
            <a:endParaRPr lang="en-US" sz="1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400" dirty="0"/>
              <a:t>Tic = </a:t>
            </a:r>
            <a:r>
              <a:rPr lang="en-US" sz="1400" dirty="0" smtClean="0"/>
              <a:t>29.8°C &lt;= </a:t>
            </a:r>
            <a:r>
              <a:rPr lang="en-US" sz="1400" dirty="0" err="1" smtClean="0"/>
              <a:t>Tic</a:t>
            </a:r>
            <a:r>
              <a:rPr lang="en-US" sz="1400" baseline="-25000" dirty="0" err="1" smtClean="0"/>
              <a:t>ref</a:t>
            </a:r>
            <a:r>
              <a:rPr lang="en-US" sz="1400" dirty="0" smtClean="0"/>
              <a:t> = 32.5°C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Reference </a:t>
            </a:r>
            <a:r>
              <a:rPr lang="en-US" dirty="0"/>
              <a:t>house – Ventilation </a:t>
            </a:r>
            <a:r>
              <a:rPr lang="en-US" dirty="0" smtClean="0"/>
              <a:t>#2 (BALANCED):</a:t>
            </a: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400" dirty="0" err="1"/>
              <a:t>Bbio</a:t>
            </a:r>
            <a:r>
              <a:rPr lang="en-US" sz="1400" dirty="0"/>
              <a:t> = </a:t>
            </a:r>
            <a:r>
              <a:rPr lang="en-US" sz="1400" dirty="0" smtClean="0"/>
              <a:t>5.19  </a:t>
            </a:r>
            <a:r>
              <a:rPr lang="en-US" sz="1400" dirty="0"/>
              <a:t>&lt;= </a:t>
            </a:r>
            <a:r>
              <a:rPr lang="en-US" sz="1400" dirty="0" err="1"/>
              <a:t>Bbio</a:t>
            </a:r>
            <a:r>
              <a:rPr lang="en-US" sz="1400" baseline="-25000" dirty="0" err="1"/>
              <a:t>max</a:t>
            </a:r>
            <a:r>
              <a:rPr lang="en-US" sz="1400" dirty="0"/>
              <a:t> = 61.2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400" b="1" dirty="0"/>
              <a:t>Cep = </a:t>
            </a:r>
            <a:r>
              <a:rPr lang="en-US" sz="1400" b="1" dirty="0" smtClean="0"/>
              <a:t>50.7 </a:t>
            </a:r>
            <a:r>
              <a:rPr lang="en-US" sz="1400" b="1" dirty="0" err="1"/>
              <a:t>kWh</a:t>
            </a:r>
            <a:r>
              <a:rPr lang="en-US" sz="1400" b="1" baseline="-25000" dirty="0" err="1"/>
              <a:t>PE</a:t>
            </a:r>
            <a:r>
              <a:rPr lang="en-US" sz="1400" b="1" dirty="0"/>
              <a:t>/m</a:t>
            </a:r>
            <a:r>
              <a:rPr lang="en-US" sz="1400" b="1" baseline="30000" dirty="0"/>
              <a:t>2</a:t>
            </a:r>
            <a:r>
              <a:rPr lang="en-US" sz="1400" b="1" dirty="0"/>
              <a:t>.year </a:t>
            </a:r>
            <a:r>
              <a:rPr lang="en-US" sz="1400" dirty="0"/>
              <a:t>&lt;= </a:t>
            </a:r>
            <a:r>
              <a:rPr lang="en-US" sz="1400" dirty="0" err="1"/>
              <a:t>Cep</a:t>
            </a:r>
            <a:r>
              <a:rPr lang="en-US" sz="1400" baseline="-25000" dirty="0" err="1"/>
              <a:t>max</a:t>
            </a:r>
            <a:r>
              <a:rPr lang="en-US" sz="1400" dirty="0"/>
              <a:t> = 51.2 </a:t>
            </a:r>
            <a:r>
              <a:rPr lang="en-US" sz="1400" dirty="0" err="1"/>
              <a:t>kWh</a:t>
            </a:r>
            <a:r>
              <a:rPr lang="en-US" sz="1400" baseline="-25000" dirty="0" err="1"/>
              <a:t>PE</a:t>
            </a:r>
            <a:r>
              <a:rPr lang="en-US" sz="1400" dirty="0"/>
              <a:t>/m</a:t>
            </a:r>
            <a:r>
              <a:rPr lang="en-US" sz="1400" baseline="30000" dirty="0"/>
              <a:t>2</a:t>
            </a:r>
            <a:r>
              <a:rPr lang="en-US" sz="1400" dirty="0"/>
              <a:t>.year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400" dirty="0"/>
              <a:t>Tic = 29.7°C &lt;= </a:t>
            </a:r>
            <a:r>
              <a:rPr lang="en-US" sz="1400" dirty="0" err="1"/>
              <a:t>Tic</a:t>
            </a:r>
            <a:r>
              <a:rPr lang="en-US" sz="1400" baseline="-25000" dirty="0" err="1"/>
              <a:t>ref</a:t>
            </a:r>
            <a:r>
              <a:rPr lang="en-US" sz="1400" dirty="0"/>
              <a:t> = 32.4°C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0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Energy consumption</a:t>
            </a:r>
            <a:endParaRPr lang="en-US" alt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9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09514"/>
              </p:ext>
            </p:extLst>
          </p:nvPr>
        </p:nvGraphicFramePr>
        <p:xfrm>
          <a:off x="395536" y="951334"/>
          <a:ext cx="8280920" cy="4133850"/>
        </p:xfrm>
        <a:graphic>
          <a:graphicData uri="http://schemas.openxmlformats.org/drawingml/2006/table">
            <a:tbl>
              <a:tblPr firstRow="1" lastRow="1" bandRow="1">
                <a:tableStyleId>{125E5076-3810-47DD-B79F-674D7AD40C01}</a:tableStyleId>
              </a:tblPr>
              <a:tblGrid>
                <a:gridCol w="139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1312726385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kWh/year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kWh/m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.year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MJ/year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MJ/m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.year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</a:t>
                      </a:r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794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2857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</a:t>
                      </a:r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771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2774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Cooling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EXH/BAL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8466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DHW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EXH/BAL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2815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Lighting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EXH/BAL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Pumps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EXH/BAL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</a:t>
                      </a:r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16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</a:t>
                      </a:r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1822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540203757"/>
                  </a:ext>
                </a:extLst>
              </a:tr>
              <a:tr h="16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</a:t>
                      </a:r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1886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6790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16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</a:t>
                      </a:r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2254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22.5</a:t>
                      </a:r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8114</a:t>
                      </a: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78917983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+Interior Equipment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EXH/BAL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14804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2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4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</a:t>
                      </a:r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5998</a:t>
                      </a: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60.0</a:t>
                      </a:r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21593</a:t>
                      </a: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805573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</a:t>
                      </a:r>
                      <a:endParaRPr lang="en-US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6366</a:t>
                      </a: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63.7</a:t>
                      </a:r>
                      <a:endParaRPr lang="fr-FR" sz="1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22918</a:t>
                      </a: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40840887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01587" y="5085184"/>
            <a:ext cx="4889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Considered surface area: heated zone (garage excluded), final energy (not primary energy)</a:t>
            </a:r>
            <a:endParaRPr lang="en-US" sz="10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4" t="19520" r="27073" b="5359"/>
          <a:stretch/>
        </p:blipFill>
        <p:spPr bwMode="auto">
          <a:xfrm>
            <a:off x="7507270" y="4858980"/>
            <a:ext cx="1296144" cy="19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089"/>
          <a:stretch/>
        </p:blipFill>
        <p:spPr>
          <a:xfrm>
            <a:off x="827584" y="5141029"/>
            <a:ext cx="2808312" cy="1747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168" y="5607313"/>
            <a:ext cx="1079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Ventilation #</a:t>
            </a:r>
            <a:r>
              <a:rPr lang="en-US" sz="1200" b="1" dirty="0" smtClean="0"/>
              <a:t>1</a:t>
            </a:r>
          </a:p>
          <a:p>
            <a:r>
              <a:rPr lang="en-US" sz="1200" b="1" dirty="0" smtClean="0"/>
              <a:t>(</a:t>
            </a:r>
            <a:r>
              <a:rPr lang="en-US" sz="1200" b="1" dirty="0"/>
              <a:t>EXHAUST)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4412" y="5607313"/>
            <a:ext cx="1079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Ventilation </a:t>
            </a:r>
            <a:r>
              <a:rPr lang="en-US" sz="1200" b="1" dirty="0" smtClean="0"/>
              <a:t>#2</a:t>
            </a:r>
          </a:p>
          <a:p>
            <a:r>
              <a:rPr lang="en-US" sz="1200" b="1" dirty="0" smtClean="0"/>
              <a:t>(BALANCE)</a:t>
            </a:r>
            <a:endParaRPr lang="en-US" sz="12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4" t="19520" r="13584" b="5359"/>
          <a:stretch/>
        </p:blipFill>
        <p:spPr bwMode="auto">
          <a:xfrm>
            <a:off x="7524328" y="5722133"/>
            <a:ext cx="648072" cy="19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089"/>
          <a:stretch/>
        </p:blipFill>
        <p:spPr>
          <a:xfrm>
            <a:off x="4528879" y="5135930"/>
            <a:ext cx="2827261" cy="17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jU2YmI3M2JjLTNiNDQtNGJiYS05MmVjLWY4OTAwYTI2ZmQ5ZiIsIlRpdGxlU2hhcGVOYW1lIjoiVGV4dEJveCAxMzczIiwiRGF0ZVNoYXBlTmFtZSI6IlRleHRCb3ggMTM3NSIsIk1hcmtlclNoYXBlTmFtZSI6IkZsb3djaGFydDogTWVyZ2UgMTM2OSIsIkNvbm5lY3RvclNoYXBlTmFtZSI6IlN0cmFpZ2h0IENvbm5lY3RvciAxMzcxIn0seyJNaWxlc3RvbmVJZCI6IjNlYjY4ZDJjLThhNjgtNGEyMS04MDNjLTdlNDUyMjc4ODZmNCIsIlRpdGxlU2hhcGVOYW1lIjoiVGV4dEJveCAxMzgyIiwiRGF0ZVNoYXBlTmFtZSI6IlRleHRCb3ggMTM4NCIsIk1hcmtlclNoYXBlTmFtZSI6IkZsb3djaGFydDogTWVyZ2UgMTM3OCIsIkNvbm5lY3RvclNoYXBlTmFtZSI6IlN0cmFpZ2h0IENvbm5lY3RvciAxMzgwIn0seyJNaWxlc3RvbmVJZCI6ImUwZTZmNDBkLTcwNmQtNDQ3YS1iOWU1LTIyNmI2ZTc3Y2IwOSIsIlRpdGxlU2hhcGVOYW1lIjoiVGV4dEJveCAxMzkyIiwiRGF0ZVNoYXBlTmFtZSI6IlRleHRCb3ggMTM5NCIsIk1hcmtlclNoYXBlTmFtZSI6IkZsb3djaGFydDogTWVyZ2UgMTM4OCIsIkNvbm5lY3RvclNoYXBlTmFtZSI6IlN0cmFpZ2h0IENvbm5lY3RvciAxMzkwIn0seyJNaWxlc3RvbmVJZCI6IjM2NGE2NDI3LTI3OTMtNDg1YS05MmY4LWZiOWQ1MDQwZjIxYyIsIlRpdGxlU2hhcGVOYW1lIjoiVGV4dEJveCAxNDAxIiwiRGF0ZVNoYXBlTmFtZSI6IlRleHRCb3ggMTQwMyIsIk1hcmtlclNoYXBlTmFtZSI6IkZsb3djaGFydDogTWVyZ2UgMTM5NyIsIkNvbm5lY3RvclNoYXBlTmFtZSI6IlN0cmFpZ2h0IENvbm5lY3RvciAxMzk5In0seyJNaWxlc3RvbmVJZCI6ImU0M2Y0ZDRlLWM5NDUtNDVmOC05ODU3LThiZWNmNTJkMWQ2NCIsIlRpdGxlU2hhcGVOYW1lIjoiVGV4dEJveCAxNDExIiwiRGF0ZVNoYXBlTmFtZSI6IlRleHRCb3ggMTQxMyIsIk1hcmtlclNoYXBlTmFtZSI6IkZsb3djaGFydDogTWVyZ2UgMTQwNyIsIkNvbm5lY3RvclNoYXBlTmFtZSI6IlN0cmFpZ2h0IENvbm5lY3RvciAxNDA5In0seyJNaWxlc3RvbmVJZCI6Ijg1ZGFjMGQ2LTk2MDktNDgzNi1hM2I2LWIzZjExYjhjOGIyNCIsIlRpdGxlU2hhcGVOYW1lIjoiVGV4dEJveCAxNDIxIiwiRGF0ZVNoYXBlTmFtZSI6IlRleHRCb3ggMTQyMyIsIk1hcmtlclNoYXBlTmFtZSI6IkZsb3djaGFydDogTWVyZ2UgMTQxNyIsIkNvbm5lY3RvclNoYXBlTmFtZSI6IlN0cmFpZ2h0IENvbm5lY3RvciAxNDE5In1dLCJUYXNrcyI6W3siVGFza0lkIjoiZjE5ZTczOGQtNjU2Mi00NjI3LWE5NjUtN2RiNzE3MTlmNzU0IiwiVGl0bGVTaGFwZU5hbWUiOiJUZXh0Qm94IDE0MjYiLCJEdXJhdGlvblRleHRTaGFwZU5hbWUiOm51bGwsIlNlZ21lbnRTaGFwZU5hbWUiOiJSb3VuZGVkIFJlY3RhbmdsZSAxNDI4IiwiVmVydGljYWxMZWZ0Q29ubmVjdG9yU2hhcGVOYW1lIjoiU3RyYWlnaHQgQ29ubmVjdG9yIDE0MzAiLCJWZXJ0aWNhbFJpZ2h0Q29ubmVjdG9yU2hhcGVOYW1lIjoiU3RyYWlnaHQgQ29ubmVjdG9yIDE0MzIiLCJIb3Jpem9udGFsQ29ubmVjdG9yU2hhcGVOYW1lIjpudWxsLCJMZWZ0RGF0ZVNoYXBlTmFtZSI6IlRleHRCb3ggMTQzNCIsIlJpZ2h0RGF0ZVNoYXBlTmFtZSI6bnVsbH0seyJUYXNrSWQiOiJlZmM0ZjZiYS05NDg3LTQ0MzctODVkOC1jMmYyYjk2YWNmNmIiLCJUaXRsZVNoYXBlTmFtZSI6IlRleHRCb3ggMTQzNiIsIkR1cmF0aW9uVGV4dFNoYXBlTmFtZSI6bnVsbCwiU2VnbWVudFNoYXBlTmFtZSI6IlJvdW5kZWQgUmVjdGFuZ2xlIDE0MzgiLCJWZXJ0aWNhbExlZnRDb25uZWN0b3JTaGFwZU5hbWUiOiJTdHJhaWdodCBDb25uZWN0b3IgMTQ0MCIsIlZlcnRpY2FsUmlnaHRDb25uZWN0b3JTaGFwZU5hbWUiOiJTdHJhaWdodCBDb25uZWN0b3IgMTQ0MiIsIkhvcml6b250YWxDb25uZWN0b3JTaGFwZU5hbWUiOm51bGwsIkxlZnREYXRlU2hhcGVOYW1lIjoiVGV4dEJveCAxNDQ0IiwiUmlnaHREYXRlU2hhcGVOYW1lIjpudWxsfSx7IlRhc2tJZCI6IjBhYjdiYzNhLTU1NmYtNDM3Mi1hZDdkLWE1NDAxY2M4MjdhMyIsIlRpdGxlU2hhcGVOYW1lIjoiVGV4dEJveCAxNDQ2IiwiRHVyYXRpb25UZXh0U2hhcGVOYW1lIjpudWxsLCJTZWdtZW50U2hhcGVOYW1lIjoiUm91bmRlZCBSZWN0YW5nbGUgMTQ0OCIsIlZlcnRpY2FsTGVmdENvbm5lY3RvclNoYXBlTmFtZSI6IlN0cmFpZ2h0IENvbm5lY3RvciAxNDUwIiwiVmVydGljYWxSaWdodENvbm5lY3RvclNoYXBlTmFtZSI6IlN0cmFpZ2h0IENvbm5lY3RvciAxNDUyIiwiSG9yaXpvbnRhbENvbm5lY3RvclNoYXBlTmFtZSI6bnVsbCwiTGVmdERhdGVTaGFwZU5hbWUiOiJUZXh0Qm94IDE0NTQiLCJSaWdodERhdGVTaGFwZU5hbWUiOm51bGx9LHsiVGFza0lkIjoiMjRmMDA4ODgtMTYwMi00MTQ0LWJjMGMtNDYzNGM2YjE3YTVhIiwiVGl0bGVTaGFwZU5hbWUiOiJUZXh0Qm94IDE0NTYiLCJEdXJhdGlvblRleHRTaGFwZU5hbWUiOm51bGwsIlNlZ21lbnRTaGFwZU5hbWUiOiJSb3VuZGVkIFJlY3RhbmdsZSAxNDU4IiwiVmVydGljYWxMZWZ0Q29ubmVjdG9yU2hhcGVOYW1lIjoiU3RyYWlnaHQgQ29ubmVjdG9yIDE0NjAiLCJWZXJ0aWNhbFJpZ2h0Q29ubmVjdG9yU2hhcGVOYW1lIjoiU3RyYWlnaHQgQ29ubmVjdG9yIDE0NjIiLCJIb3Jpem9udGFsQ29ubmVjdG9yU2hhcGVOYW1lIjpudWxsLCJMZWZ0RGF0ZVNoYXBlTmFtZSI6IlRleHRCb3ggMTQ2NCIsIlJpZ2h0RGF0ZVNoYXBlTmFtZSI6bnVsbH0seyJUYXNrSWQiOiJlMGQyOWMwMS1jOGIyLTQ5MmYtODE2Yy04ZDNiYjRkMmIyYTQiLCJUaXRsZVNoYXBlTmFtZSI6IlRleHRCb3ggMTQ2NiIsIkR1cmF0aW9uVGV4dFNoYXBlTmFtZSI6bnVsbCwiU2VnbWVudFNoYXBlTmFtZSI6IlJvdW5kZWQgUmVjdGFuZ2xlIDE0NjgiLCJWZXJ0aWNhbExlZnRDb25uZWN0b3JTaGFwZU5hbWUiOiJTdHJhaWdodCBDb25uZWN0b3IgMTQ3MCIsIlZlcnRpY2FsUmlnaHRDb25uZWN0b3JTaGFwZU5hbWUiOiJTdHJhaWdodCBDb25uZWN0b3IgMTQ3MiIsIkhvcml6b250YWxDb25uZWN0b3JTaGFwZU5hbWUiOm51bGwsIkxlZnREYXRlU2hhcGVOYW1lIjoiVGV4dEJveCAxNDc0IiwiUmlnaHREYXRlU2hhcGVOYW1lIjpudWxsfSx7IlRhc2tJZCI6IjE5MjQyMzc4LTVhMGEtNDY4YS1iMWNlLWYzMmZhMmY2M2U0ZCIsIlRpdGxlU2hhcGVOYW1lIjoiVGV4dEJveCAxNDc2IiwiRHVyYXRpb25UZXh0U2hhcGVOYW1lIjpudWxsLCJTZWdtZW50U2hhcGVOYW1lIjoiUm91bmRlZCBSZWN0YW5nbGUgMTQ3OCIsIlZlcnRpY2FsTGVmdENvbm5lY3RvclNoYXBlTmFtZSI6IlN0cmFpZ2h0IENvbm5lY3RvciAxNDgwIiwiVmVydGljYWxSaWdodENvbm5lY3RvclNoYXBlTmFtZSI6IlN0cmFpZ2h0IENvbm5lY3RvciAxNDgyIiwiSG9yaXpvbnRhbENvbm5lY3RvclNoYXBlTmFtZSI6bnVsbCwiTGVmdERhdGVTaGFwZU5hbWUiOiJUZXh0Qm94IDE0ODQiLCJSaWdodERhdGVTaGFwZU5hbWUiOm51bGx9LHsiVGFza0lkIjoiZjAwZTZjN2ItYjU5ZC00NGI2LThlZjUtZjBhYjNjNmJlNmFlIiwiVGl0bGVTaGFwZU5hbWUiOiJUZXh0Qm94IDE0ODYiLCJEdXJhdGlvblRleHRTaGFwZU5hbWUiOm51bGwsIlNlZ21lbnRTaGFwZU5hbWUiOiJSb3VuZGVkIFJlY3RhbmdsZSAxNDg4IiwiVmVydGljYWxMZWZ0Q29ubmVjdG9yU2hhcGVOYW1lIjoiU3RyYWlnaHQgQ29ubmVjdG9yIDE0OTAiLCJWZXJ0aWNhbFJpZ2h0Q29ubmVjdG9yU2hhcGVOYW1lIjoiU3RyYWlnaHQgQ29ubmVjdG9yIDE0OTIiLCJIb3Jpem9udGFsQ29ubmVjdG9yU2hhcGVOYW1lIjpudWxsLCJMZWZ0RGF0ZVNoYXBlTmFtZSI6IlRleHRCb3ggMTQ5NCIsIlJpZ2h0RGF0ZVNoYXBlTmFtZSI6bnVsbH1dLCJUaW1lYmFuZCI6eyJFbGFwc2VkVGltZVNoYXBlTmFtZSI6IlJvdW5kZWQgUmVjdGFuZ2xlIDEzNjYiLCJUb2RheU1hcmtlclNoYXBlTmFtZSI6bnVsbCwiVG9kYXlNYXJrZXJUZXh0U2hhcGVOYW1lIjpudWxsLCJSaWdodEVuZENhcHNTaGFwZU5hbWUiOiJUZXh0Qm94IDEzNjUiLCJMZWZ0RW5kQ2Fwc1NoYXBlTmFtZSI6bnVsbCwiRWxhcHNlZFJlY3RhbmdsZVNoYXBlTmFtZSI6bnVsbCwiU2VnbWVudFNoYXBlc05hbWVzIjpbIlJvdW5kZWQgUmVjdGFuZ2xlIDEzNDMiLCJTdHJhaWdodCBDb25uZWN0b3IgMTM0NSIsIlRleHRCb3ggMTM0NiIsIlRleHRCb3ggMTM0NyIsIlN0cmFpZ2h0IENvbm5lY3RvciAxMzQ4IiwiVGV4dEJveCAxMzQ5IiwiU3RyYWlnaHQgQ29ubmVjdG9yIDEzNTAiLCJUZXh0Qm94IDEzNTEiLCJTdHJhaWdodCBDb25uZWN0b3IgMTM1MiIsIlRleHRCb3ggMTM1MyIsIlN0cmFpZ2h0IENvbm5lY3RvciAxMzU0IiwiVGV4dEJveCAxMzU1IiwiU3RyYWlnaHQgQ29ubmVjdG9yIDEzNTYiLCJUZXh0Qm94IDEzNTciLCJTdHJhaWdodCBDb25uZWN0b3IgMTM1OCIsIlRleHRCb3ggMTM1OSIsIlN0cmFpZ2h0IENvbm5lY3RvciAxMzYwIiwiVGV4dEJveCAxMzYxIiwiU3RyYWlnaHQgQ29ubmVjdG9yIDEzNjIiLCJUZXh0Qm94IDEzNjMiLCJTdHJhaWdodCBDb25uZWN0b3IgMTM2NCJdfX0sIkVkaXRpb24iOjAsIkN1bHR1cmVJbmZvTmFtZSI6ImZyLUZSIiwiVmVyc2lvbiI6IjIuMC4wLjAiLCJNaWxlc3RvbmVzIjpbeyJJbnRlcm5hbElkIjoiODVkYWMwZDYtOTYwOS00ODM2LWEzYjYtYjNmMTFiOGM4YjI0IiwiVGl0bGVMZWZ0IjoxMDUuNiwiVGl0bGVUb3AiOm51bGwsIlRpdGxlV2lkdGgiOm51bGwsIkNvbG9yIjoiMCwgMTE0LCAxODgiLCJVdGNEYXRlIjoiMjAxNi0wMS0wMVQwMDowMDowMFoiLCJUaXRsZSI6IlN0YXJ0IG9mIEFubmV4IDY4IC0gU3VidGFzayAx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ZTQzZjRkNGUtYzk0NS00NWY4LTk4NTctOGJlY2Y1MmQxZDY0IiwiVGl0bGVMZWZ0IjoxNjUuODgwMzEsIlRpdGxlVG9wIjpudWxsLCJUaXRsZVdpZHRoIjpudWxsLCJDb2xvciI6IjE1NSwgMTg3LCA4OSIsIlV0Y0RhdGUiOiIyMDE2LTAyLTAxVDAwOjAwOjAwWiIsIlRpdGxlIjoiSW5kb29yIEFpciBQYXBlciBTdWJtaXNzaW9u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zY0YTY0MjctMjc5My00ODVhLTkyZjgtZmI5ZDUwNDBmMjFjIiwiVGl0bGVMZWZ0IjoyMjYuMTYwNTUzLCJUaXRsZVRvcCI6bnVsbCwiVGl0bGVXaWR0aCI6bnVsbCwiQ29sb3IiOiIwLCAxMTQsIDE4OCIsIlV0Y0RhdGUiOiIyMDE2LTAzLTAzVDAwOjAwOjAwWiIsIlRpdGxlIjoiU3VidGFzayAxIC0gRHJhZnQgUmVwb3J0IG9uIFNoYXJlZG9j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2ViNjhkMmMtOGE2OC00YTIxLTgwM2MtN2U0NTIyNzg4NmY0IiwiVGl0bGVMZWZ0Ijo0NjMuMzkyNjcsIlRpdGxlVG9wIjpudWxsLCJUaXRsZVdpZHRoIjpudWxsLCJDb2xvciI6IjE1NSwgMTg3LCA4OSIsIlV0Y0RhdGUiOiIyMDE2LTA3LTAzVDAwOjAwOjAwWiIsIlRpdGxlIjoiSW5kb29yIEFpciBXb3Jrc2hvcC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U2YmI3M2JjLTNiNDQtNGJiYS05MmVjLWY4OTAwYTI2ZmQ5ZiIsIlRpdGxlTGVmdCI6NTk1LjYyMDQsIlRpdGxlVG9wIjpudWxsLCJUaXRsZVdpZHRoIjpudWxsLCJDb2xvciI6IjAsIDExNCwgMTg4IiwiVXRjRGF0ZSI6IjIwMTYtMDktMDlUMDA6MDA6MDBaIiwiVGl0bGUiOiJTdWJ0YXNrIDEgLSBGaW5hbCByZXBvcnQgb24gU2hhcmVkb2M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lMGU2ZjQwZC03MDZkLTQ0N2EtYjllNS0yMjZiNmU3N2NiMDkiLCJUaXRsZUxlZnQiOjM5Ny4yNzg4LCJUaXRsZVRvcCI6bnVsbCwiVGl0bGVXaWR0aCI6bnVsbCwiQ29sb3IiOiIxNzgsIDE0LCAxOCIsIlV0Y0RhdGUiOiIyMDE2LTA1LTMwVDAwOjAwOjAwWiIsIlRpdGxlIjoiU2t5cGUgTWVldGluZy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XSwiVGltZUxpbmVUeXBlIjoyLCJUYXNrcyI6W3siSW50ZXJuYWxJZCI6ImYwMGU2YzdiLWI1OWQtNDRiNi04ZWY1LWYwYWIzYzZiZTZhZSIsIkluZGV4IjoxLCJDb2xvciI6IjAsIDExNCwgMTg4IiwiVXRjU3RhcnREYXRlIjoiMjAxNi0wMS0wMVQwMDowMDowMFoiLCJVdGNFbmREYXRlIjoiMjAxNi0wNi0wMVQwMDowMDowMCIsIlRpdGxlIjoiQ0hBUCAyIC0gSW5kb29yIGFpciBwb2xsdXRpb24gaW4gbG93LWVuZXJneSByZXNpZGVudGlhbCBidWlsZGluZ3MiLCJTaGFwZSI6MSwiQ3VzdG9tU2V0dGluZ3MiOnsiVGl0bGVXaWR0aCI6MzAwLjA1MT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MTkyNDIzNzgtNWEwYS00NjhhLWIxY2UtZjMyZmEyZjYzZTRkIiwiSW5kZXgiOjIsIkNvbG9yIjoiMCwgMTE0LCAxODgiLCJVdGNTdGFydERhdGUiOiIyMDE2LTAxLTAxVDAwOjAwOjAwWiIsIlV0Y0VuZERhdGUiOiIyMDE2LTA2LTAxVDAwOjAwOjAwIiwiVGl0bGUiOiJDSEFQIDMgLSBJbmRvb3IgQWlyIEd1aWRlbGluZSBWYWx1ZXMiLCJTaGFwZSI6MSwiQ3VzdG9tU2V0dGluZ3MiOnsiVGl0bGVXaWR0aCI6MTgwLjAsIlRpdGxlRm9udFNldHRpbmdzIjp7IkZvbnRTaXplIjoxMSwiRm9udE5hbWUiOiJDYWxpYnJpIiwiSXNCb2xkIjpmYWxzZSwiSXNJdGFsaWMiOmZhbHNlLCJJc1VuZGVybGluZWQiOmZhbHNlLCJGb3JlZ3JvdW5kQ29sb3IiOiJCbGFjayJ9LCJTdGFydERhdGVGb250U2V0dGluZ3MiOnsiRm9udFNpemUiOjEwLCJGb250TmFtZSI6IkNhbGlicmkiLCJJc0JvbGQiOmZhbHNlLCJJc0l0YWxpYyI6ZmFsc2UsIklzVW5kZXJsaW5lZCI6ZmFsc2UsIkZvcmVncm91bmRDb2xvciI6IjAsIDMxLCA3MywgMTI2In0sIkVuZERhdGVGb250U2V0dGluZ3MiOnsiRm9udFNpemUiOjEwLCJGb250TmFtZSI6IkNhbGlicmkiLCJJc0JvbGQiOmZhbHNlLCJJc0l0YWxpYyI6ZmFsc2UsIklzVW5kZXJsaW5lZCI6ZmFsc2UsIkZvcmVncm91bmRDb2xvciI6IjMxLCA3MywgMTI2In19fSx7IkludGVybmFsSWQiOiJlMGQyOWMwMS1jOGIyLTQ5MmYtODE2Yy04ZDNiYjRkMmIyYTQiLCJJbmRleCI6MywiQ29sb3IiOiIxOTIsIDgwLCA3NyIsIlV0Y1N0YXJ0RGF0ZSI6IjIwMTYtMDEtMDFUMDA6MDA6MDBaIiwiVXRjRW5kRGF0ZSI6IjIwMTYtMDYtMzBUMDA6MDA6MDAiLCJUaXRsZSI6IkNIQVAgNCAtIFBvbGx1dGFudHMgb2YgY29uY2VybiIsIlNoYXBlIjoxLCJDdXN0b21TZXR0aW5ncyI6eyJUaXRsZVdpZHRoIjoxNTEuNzQy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I0ZjAwODg4LTE2MDItNDE0NC1iYzBjLTQ2MzRjNmIxN2E1YSIsIkluZGV4Ijo0LCJDb2xvciI6IjAsIDExNCwgMTg4IiwiVXRjU3RhcnREYXRlIjoiMjAxNi0wMS0wMVQwMDowMDowMFoiLCJVdGNFbmREYXRlIjoiMjAxNi0wNi0wMVQwMDowMDowMCIsIlRpdGxlIjoiQ0hBUCA1IC0gSUFRIGluZGljZXMiLCJTaGFwZSI6MSwiQ3VzdG9tU2V0dGluZ3MiOnsiVGl0bGVXaWR0aCI6MTA2LjU1NTU4OC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BhYjdiYzNhLTU1NmYtNDM3Mi1hZDdkLWE1NDAxY2M4MjdhMyIsIkluZGV4Ijo1LCJDb2xvciI6IjE5MiwgODAsIDc3IiwiVXRjU3RhcnREYXRlIjoiMjAxNi0wNi0wMVQwMDowMDowMFoiLCJVdGNFbmREYXRlIjoiMjAxNi0wNi0zMFQwMDowMDowMCIsIlRpdGxlIjoiQ0hBUCA2IC0gRGVmaW5pdGlvbiBvZiBtZXRyaWMiLCJTaGFwZSI6MSwiQ3VzdG9tU2V0dGluZ3MiOnsiVGl0bGVXaWR0aCI6MTQ0LjA0MzA3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mVmYzRmNmJhLTk0ODctNDQzNy04NWQ4LWMyZjJiOTZhY2Y2YiIsIkluZGV4Ijo2LCJDb2xvciI6IjAsIDExNCwgMTg4IiwiVXRjU3RhcnREYXRlIjoiMjAxNi0wMS0wMVQwMDowMDowMFoiLCJVdGNFbmREYXRlIjoiMjAxNi0wNi0wMVQwMDowMDowMCIsIlRpdGxlIjoiQ0hBUCA3IC0gRW5lcmd5IHVzZSIsIlNoYXBlIjoxLCJDdXN0b21TZXR0aW5ncyI6eyJUaXRsZVdpZHRoIjoxMDUuMjkzMz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ZjE5ZTczOGQtNjU2Mi00NjI3LWE5NjUtN2RiNzE3MTlmNzU0IiwiSW5kZXgiOjcsIkNvbG9yIjoiQmxhY2siLCJVdGNTdGFydERhdGUiOiIyMDE2LTA3LTEwVDAwOjAwOjAwWiIsIlV0Y0VuZERhdGUiOiIyMDE2LTA5LTA5VDAwOjAwOjAwIiwiVGl0bGUiOiJGaW5hbCByZXBvcnQgd3JpdGluZyIsIlNoYXBlIjoxLCJDdXN0b21TZXR0aW5ncyI6eyJUaXRsZVdpZHRoIjpudWxs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1dLCJTdHlsZSI6eyJUaW1lbGluZVNldHRpbmdzIjp7IlRvZGF5TWFya2VyRm9udFNldHRpbmdzIjp7IkZvbnRTaXplIjoxMiwiRm9udE5hbWUiOiJDYWxpYnJpIiwiSXNCb2xkIjpmYWxzZSwiSXNJdGFsaWMiOmZhbHNlLCJJc1VuZGVybGluZWQiOmZhbHNlLCJGb3JlZ3JvdW5kQ29sb3IiOiJXaGl0ZSJ9LCJTdGFydFllYXJGb250Ijp7IkZvbnRTaXplIjoxOCwiRm9udE5hbWUiOiJDYWxpYnJpIiwiSXNCb2xkIjp0cnVlLCJJc0l0YWxpYyI6ZmFsc2UsIklzVW5kZXJsaW5lZCI6ZmFsc2UsIkZvcmVncm91bmRDb2xvciI6IldoaXRlIn0sIkVuZFllYXJGb250Ijp7IkZvbnRTaXplIjoxOCwiRm9udE5hbWUiOiJDYWxpYnJpIiwiSXNCb2xkIjp0cnVlLCJJc0l0YWxpYyI6ZmFsc2UsIklzVW5kZXJsaW5lZCI6ZmFsc2UsIkZvcmVncm91bmRDb2xvciI6IldoaXRlIn0sIklzVGhpbiI6dHJ1ZSwiSGFzM0RFZmZlY3QiOmZhbHNlLCJUaW1lYmFuZElzUm91bmRlZCI6dHJ1ZSwiVGltZWJhbmRDb2xvciI6IjQ3LCA1NCwgMTUzIiwiVGltZWJhbmRGb250U2V0dGluZ3MiOnsiRm9udFNpemUiOjEyLCJGb250TmFtZSI6IkNhbGlicmkiLCJJc0JvbGQiOmZhbHNlLCJJc0l0YWxpYyI6ZmFsc2UsIklzVW5kZXJsaW5lZCI6ZmFsc2UsIkZvcmVncm91bmRDb2xvciI6IldoaXRlIn0sIkVsYXBzZWRUaW1lQ29sb3IiOiJSZWQiLCJFbGFwc2VkVGltZVN0eWxlIjoxLCJUb2RheU1hcmtlclBvc2l0aW9uIjowLCJDYXBzUG9zaXRpb24iOjJ9LCJEZWZhdWx0TWlsZXN0b25lU2V0dGluZ3MiOnsiRmxhZ0Nvbm5lY3RvclNldHRpbmdzIjp7IkNvbG9yIjoiNzksIDEyOSwgMTg5In0sIkRhdGVGb3JtYXQiOnsiRm9ybWF0U3RyaW5nIjoiZC9NL3l5eXkiLCJTZXBhcmF0b3IiOiIvIiwiVXNlSW50ZXJuYXRpb25hbERhdGVGb3JtYXQiOmZhbHNlfSwiV29yZFdyYXAiOnRydWUs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RGVmYXVsdFRhc2tTZXR0aW5ncyI6eyJXb3JkV3JhcCI6ZmFsc2UsIkRhdGVGb250U2V0dGluZ3MiOnsiRm9udFNpemUiOjEwLCJGb250TmFtZSI6IkNhbGlicmkiLCJJc0JvbGQiOmZhbHNlLCJJc0l0YWxpYyI6ZmFsc2UsIklzVW5kZXJsaW5lZCI6ZmFsc2UsIkZvcmVncm91bmRDb2xvciI6IjMxLCA3MywgMTI2In0sIklzVGhpY2siOmZhbHNlLCJUYXNrc0Fib3ZlVGltZWJhbmQiOnRydWUsIkRhdGVGb3JtYXQiOnsiRm9ybWF0U3RyaW5nIjoiZC9NL3l5eXkiLCJTZXBhcmF0b3IiOiIvIiwiVXNlSW50ZXJuYXRpb25hbERhdGVGb3JtYXQiOmZhbHNlfSwiRHVyYXRpb25Qb3NpdGlvbiI6MiwiRHVyYXRpb25Gb3JtYXQiOjAsIlJlbmRlckxvbmdUYXNrVGl0bGVBYm92ZVRhc2tTaGFwZSI6ZmFsc2UsIklzSG9yaXpvbnRhbENvbm5lY3RvclZpc2libGUiOmZhbHNlLCJJc1ZlcnRpY2FsQ29ubmVjdG9yVmlzaWJsZSI6dHJ1ZSwiSG9yaXpvbnRhbENvbm5lY3RvclNldHRpbmdzIjp7IkNvbG9yIjoiMjA0LCAyMDQsIDIwNCJ9LCJWZXJ0aWNhbENvbm5lY3RvclNldHRpbmdzIjp7IkNvbG9yIjoiMjA0LCAyMDQsIDIwNCJ9LCJJbnRlcnZhbFRleHRQb3NpdGlvbiI6MiwiSW50ZXJ2YWxEYXRlUG9zaXRpb24iOjAsIlRpdGxlV2lkdGgiOm51bGwsIlRpdGxlRm9udFNldHRpbmdzIjp7IkZvbnRTaXplIjoxMSwiRm9udE5hbWUiOiJDYWxpYnJpIiwiSXNCb2xkIjpmYWxzZSwiSXNJdGFsaWMiOmZhbHNlLCJJc1VuZGVybGluZWQiOmZhbHNlLCJGb3JlZ3JvdW5kQ29sb3IiOiJCbGFjayJ9fSwiU2NhbGVTZXR0aW5ncyI6eyJEYXRlRm9ybWF0IjoiTU1NIiwiSW50ZXJ2YWxUeXBlIjoyLCJVc2VBdXRvbWF0aWNUaW1lU2NhbGUiOnRydWUsIkN1c3RvbVRpbWVTY2FsZVV0Y1N0YXJ0RGF0ZSI6IjAwMDEtMDEtMDFUMDA6MDA6MDBaIiwiQ3VzdG9tVGltZVNjYWxlVXRjRW5kRGF0ZSI6IjAwMDEtMDEtMDFUMDA6MDA6MDBaIn19LCJUaW1lYmFuZFZlcnRpY2FsUG9zaXRpb24iOnsiUXVpY2tQb3NpdGlvbiI6MiwiUmVsYXRpdmVQb3NpdGlvbiI6NzUuMCwiQWJzb2x1dGVQb3NpdGlvbiI6NDA1LjAsIlByZXZpb3VzQWJzb2x1dGVQb3NpdGlvbiI6NDA1LjB9fQ=="/>
  <p:tag name="__MASTER" val="__part_0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0650E02C4504E9A3D2C8EA268D874" ma:contentTypeVersion="0" ma:contentTypeDescription="Create a new document." ma:contentTypeScope="" ma:versionID="97ce9cb5394284a69ae299386fc302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59ECBE-1340-442C-869F-8E0495937135}"/>
</file>

<file path=customXml/itemProps2.xml><?xml version="1.0" encoding="utf-8"?>
<ds:datastoreItem xmlns:ds="http://schemas.openxmlformats.org/officeDocument/2006/customXml" ds:itemID="{02EC6495-BA09-4239-8866-EE4AC788F339}"/>
</file>

<file path=customXml/itemProps3.xml><?xml version="1.0" encoding="utf-8"?>
<ds:datastoreItem xmlns:ds="http://schemas.openxmlformats.org/officeDocument/2006/customXml" ds:itemID="{DE3CF4DD-F2E6-4D28-92D4-A90636739D37}"/>
</file>

<file path=docProps/app.xml><?xml version="1.0" encoding="utf-8"?>
<Properties xmlns="http://schemas.openxmlformats.org/officeDocument/2006/extended-properties" xmlns:vt="http://schemas.openxmlformats.org/officeDocument/2006/docPropsVTypes">
  <TotalTime>9746</TotalTime>
  <Words>1391</Words>
  <Application>Microsoft Office PowerPoint</Application>
  <PresentationFormat>Affichage à l'écran (4:3)</PresentationFormat>
  <Paragraphs>572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宋体</vt:lpstr>
      <vt:lpstr>Arial</vt:lpstr>
      <vt:lpstr>Calibri</vt:lpstr>
      <vt:lpstr>Segoe UI</vt:lpstr>
      <vt:lpstr>Symbol</vt:lpstr>
      <vt:lpstr>Times New Roman</vt:lpstr>
      <vt:lpstr>Wingdings</vt:lpstr>
      <vt:lpstr>Conception personnalisée</vt:lpstr>
      <vt:lpstr>1_Conception personnalisée</vt:lpstr>
      <vt:lpstr>2_Conception personnalisée</vt:lpstr>
      <vt:lpstr>   Definition of a Reference Residential Building Prototype for Evaluating IAQ and Energy Efficiency Strategies France Marc Abadie LaSIE - University of La Rochelle, La Rochelle, France  </vt:lpstr>
      <vt:lpstr>Contents</vt:lpstr>
      <vt:lpstr>Reference House for France</vt:lpstr>
      <vt:lpstr>Floor Plan</vt:lpstr>
      <vt:lpstr>Envelope</vt:lpstr>
      <vt:lpstr>Space heating, DHW and ventilation</vt:lpstr>
      <vt:lpstr> French low-energy building regulation (RT2012)</vt:lpstr>
      <vt:lpstr> French low-energy building regulation (RT2012)</vt:lpstr>
      <vt:lpstr>Energy consumption</vt:lpstr>
      <vt:lpstr>Indoor Air Quality</vt:lpstr>
      <vt:lpstr>Indoor Air Quality</vt:lpstr>
      <vt:lpstr>Indoor Air Quality</vt:lpstr>
      <vt:lpstr>Indoor Air Quality</vt:lpstr>
      <vt:lpstr>Indoor Air Quality</vt:lpstr>
      <vt:lpstr>Indoor Air Quality</vt:lpstr>
      <vt:lpstr>Indoor Air Quality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 in metro systems: a survey</dc:title>
  <dc:creator>mabadie</dc:creator>
  <cp:lastModifiedBy>mabadie</cp:lastModifiedBy>
  <cp:revision>912</cp:revision>
  <cp:lastPrinted>2015-09-18T07:27:29Z</cp:lastPrinted>
  <dcterms:created xsi:type="dcterms:W3CDTF">2014-06-04T09:20:56Z</dcterms:created>
  <dcterms:modified xsi:type="dcterms:W3CDTF">2019-03-07T16:24:25Z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0x010100EEF0650E02C4504E9A3D2C8EA268D874</vt:lpwstr>
  </property>
</Properties>
</file>