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35.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19"/>
  </p:notesMasterIdLst>
  <p:handoutMasterIdLst>
    <p:handoutMasterId r:id="rId20"/>
  </p:handoutMasterIdLst>
  <p:sldIdLst>
    <p:sldId id="356" r:id="rId4"/>
    <p:sldId id="269" r:id="rId5"/>
    <p:sldId id="368" r:id="rId6"/>
    <p:sldId id="357" r:id="rId7"/>
    <p:sldId id="358" r:id="rId8"/>
    <p:sldId id="360" r:id="rId9"/>
    <p:sldId id="362" r:id="rId10"/>
    <p:sldId id="361" r:id="rId11"/>
    <p:sldId id="363" r:id="rId12"/>
    <p:sldId id="364" r:id="rId13"/>
    <p:sldId id="365" r:id="rId14"/>
    <p:sldId id="366" r:id="rId15"/>
    <p:sldId id="359" r:id="rId16"/>
    <p:sldId id="367" r:id="rId17"/>
    <p:sldId id="323" r:id="rId1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89246" autoAdjust="0"/>
  </p:normalViewPr>
  <p:slideViewPr>
    <p:cSldViewPr>
      <p:cViewPr>
        <p:scale>
          <a:sx n="80" d="100"/>
          <a:sy n="80" d="100"/>
        </p:scale>
        <p:origin x="-1722" y="-126"/>
      </p:cViewPr>
      <p:guideLst>
        <p:guide orient="horz" pos="2160"/>
        <p:guide pos="2880"/>
      </p:guideLst>
    </p:cSldViewPr>
  </p:slideViewPr>
  <p:outlineViewPr>
    <p:cViewPr>
      <p:scale>
        <a:sx n="33" d="100"/>
        <a:sy n="33" d="100"/>
      </p:scale>
      <p:origin x="0" y="1746"/>
    </p:cViewPr>
  </p:outlineViewPr>
  <p:notesTextViewPr>
    <p:cViewPr>
      <p:scale>
        <a:sx n="100" d="100"/>
        <a:sy n="100" d="100"/>
      </p:scale>
      <p:origin x="0" y="0"/>
    </p:cViewPr>
  </p:notesTextViewPr>
  <p:notesViewPr>
    <p:cSldViewPr>
      <p:cViewPr varScale="1">
        <p:scale>
          <a:sx n="101" d="100"/>
          <a:sy n="101" d="100"/>
        </p:scale>
        <p:origin x="-357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41E6956-E35D-48DF-A732-46FE2E07B63B}" type="datetimeFigureOut">
              <a:rPr lang="fr-FR" smtClean="0"/>
              <a:t>20/03/2017</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A0E9A-149A-4BEF-A5F4-4B22AF82D3F3}" type="slidenum">
              <a:rPr lang="fr-FR" smtClean="0"/>
              <a:t>‹N°›</a:t>
            </a:fld>
            <a:endParaRPr lang="fr-FR"/>
          </a:p>
        </p:txBody>
      </p:sp>
    </p:spTree>
    <p:extLst>
      <p:ext uri="{BB962C8B-B14F-4D97-AF65-F5344CB8AC3E}">
        <p14:creationId xmlns:p14="http://schemas.microsoft.com/office/powerpoint/2010/main" val="3295693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ED7D55-4100-47D7-86AD-6260FD6A4962}" type="datetimeFigureOut">
              <a:rPr lang="fr-FR" smtClean="0"/>
              <a:t>20/03/2017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58CB6A4-D55E-4D03-975E-59FA7F948C92}" type="slidenum">
              <a:rPr lang="fr-FR" smtClean="0"/>
              <a:t>‹N°›</a:t>
            </a:fld>
            <a:endParaRPr lang="fr-FR"/>
          </a:p>
        </p:txBody>
      </p:sp>
    </p:spTree>
    <p:extLst>
      <p:ext uri="{BB962C8B-B14F-4D97-AF65-F5344CB8AC3E}">
        <p14:creationId xmlns:p14="http://schemas.microsoft.com/office/powerpoint/2010/main" val="153399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1</a:t>
            </a:fld>
            <a:endParaRPr lang="fr-FR"/>
          </a:p>
        </p:txBody>
      </p:sp>
    </p:spTree>
    <p:extLst>
      <p:ext uri="{BB962C8B-B14F-4D97-AF65-F5344CB8AC3E}">
        <p14:creationId xmlns:p14="http://schemas.microsoft.com/office/powerpoint/2010/main" val="418107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10</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11</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12</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13</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14</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2</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3</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4</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5</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6</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7</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8</a:t>
            </a:fld>
            <a:endParaRPr lang="fr-FR"/>
          </a:p>
        </p:txBody>
      </p:sp>
    </p:spTree>
    <p:extLst>
      <p:ext uri="{BB962C8B-B14F-4D97-AF65-F5344CB8AC3E}">
        <p14:creationId xmlns:p14="http://schemas.microsoft.com/office/powerpoint/2010/main" val="3392583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A58CB6A4-D55E-4D03-975E-59FA7F948C92}" type="slidenum">
              <a:rPr lang="fr-FR" smtClean="0"/>
              <a:t>9</a:t>
            </a:fld>
            <a:endParaRPr lang="fr-FR"/>
          </a:p>
        </p:txBody>
      </p:sp>
    </p:spTree>
    <p:extLst>
      <p:ext uri="{BB962C8B-B14F-4D97-AF65-F5344CB8AC3E}">
        <p14:creationId xmlns:p14="http://schemas.microsoft.com/office/powerpoint/2010/main" val="339258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8845817-A566-4E79-A916-2E92B54C710C}"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8643B3-6328-45FC-9269-56F0F3C171F1}" type="slidenum">
              <a:rPr lang="fr-FR" smtClean="0"/>
              <a:t>‹N°›</a:t>
            </a:fld>
            <a:endParaRPr lang="fr-FR"/>
          </a:p>
        </p:txBody>
      </p:sp>
    </p:spTree>
    <p:extLst>
      <p:ext uri="{BB962C8B-B14F-4D97-AF65-F5344CB8AC3E}">
        <p14:creationId xmlns:p14="http://schemas.microsoft.com/office/powerpoint/2010/main" val="379105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845817-A566-4E79-A916-2E92B54C710C}"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8643B3-6328-45FC-9269-56F0F3C171F1}" type="slidenum">
              <a:rPr lang="fr-FR" smtClean="0"/>
              <a:t>‹N°›</a:t>
            </a:fld>
            <a:endParaRPr lang="fr-FR"/>
          </a:p>
        </p:txBody>
      </p:sp>
    </p:spTree>
    <p:extLst>
      <p:ext uri="{BB962C8B-B14F-4D97-AF65-F5344CB8AC3E}">
        <p14:creationId xmlns:p14="http://schemas.microsoft.com/office/powerpoint/2010/main" val="122810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845817-A566-4E79-A916-2E92B54C710C}"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8643B3-6328-45FC-9269-56F0F3C171F1}" type="slidenum">
              <a:rPr lang="fr-FR" smtClean="0"/>
              <a:t>‹N°›</a:t>
            </a:fld>
            <a:endParaRPr lang="fr-FR"/>
          </a:p>
        </p:txBody>
      </p:sp>
    </p:spTree>
    <p:extLst>
      <p:ext uri="{BB962C8B-B14F-4D97-AF65-F5344CB8AC3E}">
        <p14:creationId xmlns:p14="http://schemas.microsoft.com/office/powerpoint/2010/main" val="656170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3384"/>
            <a:ext cx="9144000" cy="762000"/>
          </a:xfrm>
          <a:prstGeom prst="rect">
            <a:avLst/>
          </a:prstGeom>
        </p:spPr>
      </p:pic>
      <p:sp>
        <p:nvSpPr>
          <p:cNvPr id="4" name="Espace réservé de la date 3"/>
          <p:cNvSpPr>
            <a:spLocks noGrp="1"/>
          </p:cNvSpPr>
          <p:nvPr>
            <p:ph type="dt" sz="half" idx="10"/>
          </p:nvPr>
        </p:nvSpPr>
        <p:spPr/>
        <p:txBody>
          <a:bodyPr/>
          <a:lstStyle/>
          <a:p>
            <a:fld id="{0734502A-AD6B-41EA-AA08-C77868244797}" type="datetime1">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6228184" y="6321821"/>
            <a:ext cx="2133600" cy="365125"/>
          </a:xfrm>
        </p:spPr>
        <p:txBody>
          <a:bodyPr/>
          <a:lstStyle/>
          <a:p>
            <a:fld id="{1A72387B-712A-4C13-AD02-40FA1307A77B}" type="slidenum">
              <a:rPr lang="fr-FR" smtClean="0"/>
              <a:t>‹N°›</a:t>
            </a:fld>
            <a:endParaRPr lang="fr-FR" dirty="0"/>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28"/>
            <a:ext cx="9144000" cy="845634"/>
          </a:xfrm>
          <a:prstGeom prst="rect">
            <a:avLst/>
          </a:prstGeom>
        </p:spPr>
      </p:pic>
    </p:spTree>
    <p:extLst>
      <p:ext uri="{BB962C8B-B14F-4D97-AF65-F5344CB8AC3E}">
        <p14:creationId xmlns:p14="http://schemas.microsoft.com/office/powerpoint/2010/main" val="1529742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3384"/>
            <a:ext cx="9144000" cy="762000"/>
          </a:xfrm>
          <a:prstGeom prst="rect">
            <a:avLst/>
          </a:prstGeom>
        </p:spPr>
      </p:pic>
      <p:sp>
        <p:nvSpPr>
          <p:cNvPr id="4" name="Espace réservé de la date 3"/>
          <p:cNvSpPr>
            <a:spLocks noGrp="1"/>
          </p:cNvSpPr>
          <p:nvPr>
            <p:ph type="dt" sz="half" idx="10"/>
          </p:nvPr>
        </p:nvSpPr>
        <p:spPr/>
        <p:txBody>
          <a:bodyPr/>
          <a:lstStyle/>
          <a:p>
            <a:fld id="{0734502A-AD6B-41EA-AA08-C77868244797}" type="datetime1">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6228184" y="6321821"/>
            <a:ext cx="2133600" cy="365125"/>
          </a:xfrm>
        </p:spPr>
        <p:txBody>
          <a:bodyPr/>
          <a:lstStyle/>
          <a:p>
            <a:fld id="{1A72387B-712A-4C13-AD02-40FA1307A77B}" type="slidenum">
              <a:rPr lang="fr-FR" smtClean="0"/>
              <a:t>‹N°›</a:t>
            </a:fld>
            <a:endParaRPr lang="fr-FR" dirty="0"/>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28"/>
            <a:ext cx="9144000" cy="845634"/>
          </a:xfrm>
          <a:prstGeom prst="rect">
            <a:avLst/>
          </a:prstGeom>
        </p:spPr>
      </p:pic>
    </p:spTree>
    <p:extLst>
      <p:ext uri="{BB962C8B-B14F-4D97-AF65-F5344CB8AC3E}">
        <p14:creationId xmlns:p14="http://schemas.microsoft.com/office/powerpoint/2010/main" val="166412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83C454A-374D-46E9-883A-325F4D93BC94}"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0E1767-640F-4313-BBD6-52D8EB3DC381}" type="slidenum">
              <a:rPr lang="fr-FR" smtClean="0"/>
              <a:t>‹N°›</a:t>
            </a:fld>
            <a:endParaRPr lang="fr-FR"/>
          </a:p>
        </p:txBody>
      </p:sp>
    </p:spTree>
    <p:extLst>
      <p:ext uri="{BB962C8B-B14F-4D97-AF65-F5344CB8AC3E}">
        <p14:creationId xmlns:p14="http://schemas.microsoft.com/office/powerpoint/2010/main" val="3765889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3C454A-374D-46E9-883A-325F4D93BC94}"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0E1767-640F-4313-BBD6-52D8EB3DC381}" type="slidenum">
              <a:rPr lang="fr-FR" smtClean="0"/>
              <a:t>‹N°›</a:t>
            </a:fld>
            <a:endParaRPr lang="fr-FR"/>
          </a:p>
        </p:txBody>
      </p:sp>
    </p:spTree>
    <p:extLst>
      <p:ext uri="{BB962C8B-B14F-4D97-AF65-F5344CB8AC3E}">
        <p14:creationId xmlns:p14="http://schemas.microsoft.com/office/powerpoint/2010/main" val="3081377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83C454A-374D-46E9-883A-325F4D93BC94}"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0E1767-640F-4313-BBD6-52D8EB3DC381}" type="slidenum">
              <a:rPr lang="fr-FR" smtClean="0"/>
              <a:t>‹N°›</a:t>
            </a:fld>
            <a:endParaRPr lang="fr-FR"/>
          </a:p>
        </p:txBody>
      </p:sp>
    </p:spTree>
    <p:extLst>
      <p:ext uri="{BB962C8B-B14F-4D97-AF65-F5344CB8AC3E}">
        <p14:creationId xmlns:p14="http://schemas.microsoft.com/office/powerpoint/2010/main" val="1140157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83C454A-374D-46E9-883A-325F4D93BC94}"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0E1767-640F-4313-BBD6-52D8EB3DC381}" type="slidenum">
              <a:rPr lang="fr-FR" smtClean="0"/>
              <a:t>‹N°›</a:t>
            </a:fld>
            <a:endParaRPr lang="fr-FR"/>
          </a:p>
        </p:txBody>
      </p:sp>
    </p:spTree>
    <p:extLst>
      <p:ext uri="{BB962C8B-B14F-4D97-AF65-F5344CB8AC3E}">
        <p14:creationId xmlns:p14="http://schemas.microsoft.com/office/powerpoint/2010/main" val="110603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83C454A-374D-46E9-883A-325F4D93BC94}" type="datetimeFigureOut">
              <a:rPr lang="fr-FR" smtClean="0"/>
              <a:t>20/03/2017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F0E1767-640F-4313-BBD6-52D8EB3DC381}" type="slidenum">
              <a:rPr lang="fr-FR" smtClean="0"/>
              <a:t>‹N°›</a:t>
            </a:fld>
            <a:endParaRPr lang="fr-FR"/>
          </a:p>
        </p:txBody>
      </p:sp>
    </p:spTree>
    <p:extLst>
      <p:ext uri="{BB962C8B-B14F-4D97-AF65-F5344CB8AC3E}">
        <p14:creationId xmlns:p14="http://schemas.microsoft.com/office/powerpoint/2010/main" val="2033530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83C454A-374D-46E9-883A-325F4D93BC94}" type="datetimeFigureOut">
              <a:rPr lang="fr-FR" smtClean="0"/>
              <a:t>20/03/2017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F0E1767-640F-4313-BBD6-52D8EB3DC381}" type="slidenum">
              <a:rPr lang="fr-FR" smtClean="0"/>
              <a:t>‹N°›</a:t>
            </a:fld>
            <a:endParaRPr lang="fr-FR"/>
          </a:p>
        </p:txBody>
      </p:sp>
    </p:spTree>
    <p:extLst>
      <p:ext uri="{BB962C8B-B14F-4D97-AF65-F5344CB8AC3E}">
        <p14:creationId xmlns:p14="http://schemas.microsoft.com/office/powerpoint/2010/main" val="289375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845817-A566-4E79-A916-2E92B54C710C}"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8643B3-6328-45FC-9269-56F0F3C171F1}" type="slidenum">
              <a:rPr lang="fr-FR" smtClean="0"/>
              <a:t>‹N°›</a:t>
            </a:fld>
            <a:endParaRPr lang="fr-FR"/>
          </a:p>
        </p:txBody>
      </p:sp>
    </p:spTree>
    <p:extLst>
      <p:ext uri="{BB962C8B-B14F-4D97-AF65-F5344CB8AC3E}">
        <p14:creationId xmlns:p14="http://schemas.microsoft.com/office/powerpoint/2010/main" val="100806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3C454A-374D-46E9-883A-325F4D93BC94}" type="datetimeFigureOut">
              <a:rPr lang="fr-FR" smtClean="0"/>
              <a:t>20/03/2017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F0E1767-640F-4313-BBD6-52D8EB3DC381}" type="slidenum">
              <a:rPr lang="fr-FR" smtClean="0"/>
              <a:t>‹N°›</a:t>
            </a:fld>
            <a:endParaRPr lang="fr-FR"/>
          </a:p>
        </p:txBody>
      </p:sp>
    </p:spTree>
    <p:extLst>
      <p:ext uri="{BB962C8B-B14F-4D97-AF65-F5344CB8AC3E}">
        <p14:creationId xmlns:p14="http://schemas.microsoft.com/office/powerpoint/2010/main" val="2538387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83C454A-374D-46E9-883A-325F4D93BC94}"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0E1767-640F-4313-BBD6-52D8EB3DC381}" type="slidenum">
              <a:rPr lang="fr-FR" smtClean="0"/>
              <a:t>‹N°›</a:t>
            </a:fld>
            <a:endParaRPr lang="fr-FR"/>
          </a:p>
        </p:txBody>
      </p:sp>
    </p:spTree>
    <p:extLst>
      <p:ext uri="{BB962C8B-B14F-4D97-AF65-F5344CB8AC3E}">
        <p14:creationId xmlns:p14="http://schemas.microsoft.com/office/powerpoint/2010/main" val="348227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83C454A-374D-46E9-883A-325F4D93BC94}"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0E1767-640F-4313-BBD6-52D8EB3DC381}" type="slidenum">
              <a:rPr lang="fr-FR" smtClean="0"/>
              <a:t>‹N°›</a:t>
            </a:fld>
            <a:endParaRPr lang="fr-FR"/>
          </a:p>
        </p:txBody>
      </p:sp>
    </p:spTree>
    <p:extLst>
      <p:ext uri="{BB962C8B-B14F-4D97-AF65-F5344CB8AC3E}">
        <p14:creationId xmlns:p14="http://schemas.microsoft.com/office/powerpoint/2010/main" val="1733392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3C454A-374D-46E9-883A-325F4D93BC94}"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0E1767-640F-4313-BBD6-52D8EB3DC381}" type="slidenum">
              <a:rPr lang="fr-FR" smtClean="0"/>
              <a:t>‹N°›</a:t>
            </a:fld>
            <a:endParaRPr lang="fr-FR"/>
          </a:p>
        </p:txBody>
      </p:sp>
    </p:spTree>
    <p:extLst>
      <p:ext uri="{BB962C8B-B14F-4D97-AF65-F5344CB8AC3E}">
        <p14:creationId xmlns:p14="http://schemas.microsoft.com/office/powerpoint/2010/main" val="2247174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3C454A-374D-46E9-883A-325F4D93BC94}"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0E1767-640F-4313-BBD6-52D8EB3DC381}" type="slidenum">
              <a:rPr lang="fr-FR" smtClean="0"/>
              <a:t>‹N°›</a:t>
            </a:fld>
            <a:endParaRPr lang="fr-FR"/>
          </a:p>
        </p:txBody>
      </p:sp>
    </p:spTree>
    <p:extLst>
      <p:ext uri="{BB962C8B-B14F-4D97-AF65-F5344CB8AC3E}">
        <p14:creationId xmlns:p14="http://schemas.microsoft.com/office/powerpoint/2010/main" val="3366508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D81DE04-E4E9-47A1-B8C4-80BA9369E000}"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D96C23-7AF4-4B4C-9B2E-99BF61773CFD}" type="slidenum">
              <a:rPr lang="fr-FR" smtClean="0"/>
              <a:t>‹N°›</a:t>
            </a:fld>
            <a:endParaRPr lang="fr-FR"/>
          </a:p>
        </p:txBody>
      </p:sp>
    </p:spTree>
    <p:extLst>
      <p:ext uri="{BB962C8B-B14F-4D97-AF65-F5344CB8AC3E}">
        <p14:creationId xmlns:p14="http://schemas.microsoft.com/office/powerpoint/2010/main" val="1771372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81DE04-E4E9-47A1-B8C4-80BA9369E000}"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D96C23-7AF4-4B4C-9B2E-99BF61773CFD}" type="slidenum">
              <a:rPr lang="fr-FR" smtClean="0"/>
              <a:t>‹N°›</a:t>
            </a:fld>
            <a:endParaRPr lang="fr-FR"/>
          </a:p>
        </p:txBody>
      </p:sp>
    </p:spTree>
    <p:extLst>
      <p:ext uri="{BB962C8B-B14F-4D97-AF65-F5344CB8AC3E}">
        <p14:creationId xmlns:p14="http://schemas.microsoft.com/office/powerpoint/2010/main" val="541894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D81DE04-E4E9-47A1-B8C4-80BA9369E000}"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D96C23-7AF4-4B4C-9B2E-99BF61773CFD}" type="slidenum">
              <a:rPr lang="fr-FR" smtClean="0"/>
              <a:t>‹N°›</a:t>
            </a:fld>
            <a:endParaRPr lang="fr-FR"/>
          </a:p>
        </p:txBody>
      </p:sp>
    </p:spTree>
    <p:extLst>
      <p:ext uri="{BB962C8B-B14F-4D97-AF65-F5344CB8AC3E}">
        <p14:creationId xmlns:p14="http://schemas.microsoft.com/office/powerpoint/2010/main" val="2923709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D81DE04-E4E9-47A1-B8C4-80BA9369E000}"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D96C23-7AF4-4B4C-9B2E-99BF61773CFD}" type="slidenum">
              <a:rPr lang="fr-FR" smtClean="0"/>
              <a:t>‹N°›</a:t>
            </a:fld>
            <a:endParaRPr lang="fr-FR"/>
          </a:p>
        </p:txBody>
      </p:sp>
    </p:spTree>
    <p:extLst>
      <p:ext uri="{BB962C8B-B14F-4D97-AF65-F5344CB8AC3E}">
        <p14:creationId xmlns:p14="http://schemas.microsoft.com/office/powerpoint/2010/main" val="2876486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D81DE04-E4E9-47A1-B8C4-80BA9369E000}" type="datetimeFigureOut">
              <a:rPr lang="fr-FR" smtClean="0"/>
              <a:t>20/03/2017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D96C23-7AF4-4B4C-9B2E-99BF61773CFD}" type="slidenum">
              <a:rPr lang="fr-FR" smtClean="0"/>
              <a:t>‹N°›</a:t>
            </a:fld>
            <a:endParaRPr lang="fr-FR"/>
          </a:p>
        </p:txBody>
      </p:sp>
    </p:spTree>
    <p:extLst>
      <p:ext uri="{BB962C8B-B14F-4D97-AF65-F5344CB8AC3E}">
        <p14:creationId xmlns:p14="http://schemas.microsoft.com/office/powerpoint/2010/main" val="309100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8845817-A566-4E79-A916-2E92B54C710C}"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8643B3-6328-45FC-9269-56F0F3C171F1}" type="slidenum">
              <a:rPr lang="fr-FR" smtClean="0"/>
              <a:t>‹N°›</a:t>
            </a:fld>
            <a:endParaRPr lang="fr-FR"/>
          </a:p>
        </p:txBody>
      </p:sp>
    </p:spTree>
    <p:extLst>
      <p:ext uri="{BB962C8B-B14F-4D97-AF65-F5344CB8AC3E}">
        <p14:creationId xmlns:p14="http://schemas.microsoft.com/office/powerpoint/2010/main" val="3866419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D81DE04-E4E9-47A1-B8C4-80BA9369E000}" type="datetimeFigureOut">
              <a:rPr lang="fr-FR" smtClean="0"/>
              <a:t>20/03/2017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D96C23-7AF4-4B4C-9B2E-99BF61773CFD}" type="slidenum">
              <a:rPr lang="fr-FR" smtClean="0"/>
              <a:t>‹N°›</a:t>
            </a:fld>
            <a:endParaRPr lang="fr-FR"/>
          </a:p>
        </p:txBody>
      </p:sp>
    </p:spTree>
    <p:extLst>
      <p:ext uri="{BB962C8B-B14F-4D97-AF65-F5344CB8AC3E}">
        <p14:creationId xmlns:p14="http://schemas.microsoft.com/office/powerpoint/2010/main" val="3423297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81DE04-E4E9-47A1-B8C4-80BA9369E000}" type="datetimeFigureOut">
              <a:rPr lang="fr-FR" smtClean="0"/>
              <a:t>20/03/2017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D96C23-7AF4-4B4C-9B2E-99BF61773CFD}" type="slidenum">
              <a:rPr lang="fr-FR" smtClean="0"/>
              <a:t>‹N°›</a:t>
            </a:fld>
            <a:endParaRPr lang="fr-FR"/>
          </a:p>
        </p:txBody>
      </p:sp>
    </p:spTree>
    <p:extLst>
      <p:ext uri="{BB962C8B-B14F-4D97-AF65-F5344CB8AC3E}">
        <p14:creationId xmlns:p14="http://schemas.microsoft.com/office/powerpoint/2010/main" val="1550803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D81DE04-E4E9-47A1-B8C4-80BA9369E000}"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D96C23-7AF4-4B4C-9B2E-99BF61773CFD}" type="slidenum">
              <a:rPr lang="fr-FR" smtClean="0"/>
              <a:t>‹N°›</a:t>
            </a:fld>
            <a:endParaRPr lang="fr-FR"/>
          </a:p>
        </p:txBody>
      </p:sp>
    </p:spTree>
    <p:extLst>
      <p:ext uri="{BB962C8B-B14F-4D97-AF65-F5344CB8AC3E}">
        <p14:creationId xmlns:p14="http://schemas.microsoft.com/office/powerpoint/2010/main" val="700460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D81DE04-E4E9-47A1-B8C4-80BA9369E000}"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D96C23-7AF4-4B4C-9B2E-99BF61773CFD}" type="slidenum">
              <a:rPr lang="fr-FR" smtClean="0"/>
              <a:t>‹N°›</a:t>
            </a:fld>
            <a:endParaRPr lang="fr-FR"/>
          </a:p>
        </p:txBody>
      </p:sp>
    </p:spTree>
    <p:extLst>
      <p:ext uri="{BB962C8B-B14F-4D97-AF65-F5344CB8AC3E}">
        <p14:creationId xmlns:p14="http://schemas.microsoft.com/office/powerpoint/2010/main" val="3898999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81DE04-E4E9-47A1-B8C4-80BA9369E000}"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D96C23-7AF4-4B4C-9B2E-99BF61773CFD}" type="slidenum">
              <a:rPr lang="fr-FR" smtClean="0"/>
              <a:t>‹N°›</a:t>
            </a:fld>
            <a:endParaRPr lang="fr-FR"/>
          </a:p>
        </p:txBody>
      </p:sp>
    </p:spTree>
    <p:extLst>
      <p:ext uri="{BB962C8B-B14F-4D97-AF65-F5344CB8AC3E}">
        <p14:creationId xmlns:p14="http://schemas.microsoft.com/office/powerpoint/2010/main" val="1629808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81DE04-E4E9-47A1-B8C4-80BA9369E000}"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D96C23-7AF4-4B4C-9B2E-99BF61773CFD}" type="slidenum">
              <a:rPr lang="fr-FR" smtClean="0"/>
              <a:t>‹N°›</a:t>
            </a:fld>
            <a:endParaRPr lang="fr-FR"/>
          </a:p>
        </p:txBody>
      </p:sp>
    </p:spTree>
    <p:extLst>
      <p:ext uri="{BB962C8B-B14F-4D97-AF65-F5344CB8AC3E}">
        <p14:creationId xmlns:p14="http://schemas.microsoft.com/office/powerpoint/2010/main" val="24087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8845817-A566-4E79-A916-2E92B54C710C}"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8643B3-6328-45FC-9269-56F0F3C171F1}" type="slidenum">
              <a:rPr lang="fr-FR" smtClean="0"/>
              <a:t>‹N°›</a:t>
            </a:fld>
            <a:endParaRPr lang="fr-FR"/>
          </a:p>
        </p:txBody>
      </p:sp>
    </p:spTree>
    <p:extLst>
      <p:ext uri="{BB962C8B-B14F-4D97-AF65-F5344CB8AC3E}">
        <p14:creationId xmlns:p14="http://schemas.microsoft.com/office/powerpoint/2010/main" val="69376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8845817-A566-4E79-A916-2E92B54C710C}" type="datetimeFigureOut">
              <a:rPr lang="fr-FR" smtClean="0"/>
              <a:t>20/03/2017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8643B3-6328-45FC-9269-56F0F3C171F1}" type="slidenum">
              <a:rPr lang="fr-FR" smtClean="0"/>
              <a:t>‹N°›</a:t>
            </a:fld>
            <a:endParaRPr lang="fr-FR"/>
          </a:p>
        </p:txBody>
      </p:sp>
    </p:spTree>
    <p:extLst>
      <p:ext uri="{BB962C8B-B14F-4D97-AF65-F5344CB8AC3E}">
        <p14:creationId xmlns:p14="http://schemas.microsoft.com/office/powerpoint/2010/main" val="204278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8845817-A566-4E79-A916-2E92B54C710C}" type="datetimeFigureOut">
              <a:rPr lang="fr-FR" smtClean="0"/>
              <a:t>20/03/2017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8643B3-6328-45FC-9269-56F0F3C171F1}" type="slidenum">
              <a:rPr lang="fr-FR" smtClean="0"/>
              <a:t>‹N°›</a:t>
            </a:fld>
            <a:endParaRPr lang="fr-FR"/>
          </a:p>
        </p:txBody>
      </p:sp>
    </p:spTree>
    <p:extLst>
      <p:ext uri="{BB962C8B-B14F-4D97-AF65-F5344CB8AC3E}">
        <p14:creationId xmlns:p14="http://schemas.microsoft.com/office/powerpoint/2010/main" val="21000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845817-A566-4E79-A916-2E92B54C710C}" type="datetimeFigureOut">
              <a:rPr lang="fr-FR" smtClean="0"/>
              <a:t>20/03/2017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8643B3-6328-45FC-9269-56F0F3C171F1}" type="slidenum">
              <a:rPr lang="fr-FR" smtClean="0"/>
              <a:t>‹N°›</a:t>
            </a:fld>
            <a:endParaRPr lang="fr-FR"/>
          </a:p>
        </p:txBody>
      </p:sp>
    </p:spTree>
    <p:extLst>
      <p:ext uri="{BB962C8B-B14F-4D97-AF65-F5344CB8AC3E}">
        <p14:creationId xmlns:p14="http://schemas.microsoft.com/office/powerpoint/2010/main" val="370625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8845817-A566-4E79-A916-2E92B54C710C}"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8643B3-6328-45FC-9269-56F0F3C171F1}" type="slidenum">
              <a:rPr lang="fr-FR" smtClean="0"/>
              <a:t>‹N°›</a:t>
            </a:fld>
            <a:endParaRPr lang="fr-FR"/>
          </a:p>
        </p:txBody>
      </p:sp>
    </p:spTree>
    <p:extLst>
      <p:ext uri="{BB962C8B-B14F-4D97-AF65-F5344CB8AC3E}">
        <p14:creationId xmlns:p14="http://schemas.microsoft.com/office/powerpoint/2010/main" val="270667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8845817-A566-4E79-A916-2E92B54C710C}"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8643B3-6328-45FC-9269-56F0F3C171F1}" type="slidenum">
              <a:rPr lang="fr-FR" smtClean="0"/>
              <a:t>‹N°›</a:t>
            </a:fld>
            <a:endParaRPr lang="fr-FR"/>
          </a:p>
        </p:txBody>
      </p:sp>
    </p:spTree>
    <p:extLst>
      <p:ext uri="{BB962C8B-B14F-4D97-AF65-F5344CB8AC3E}">
        <p14:creationId xmlns:p14="http://schemas.microsoft.com/office/powerpoint/2010/main" val="357709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45817-A566-4E79-A916-2E92B54C710C}" type="datetimeFigureOut">
              <a:rPr lang="fr-FR" smtClean="0"/>
              <a:t>20/03/2017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643B3-6328-45FC-9269-56F0F3C171F1}" type="slidenum">
              <a:rPr lang="fr-FR" smtClean="0"/>
              <a:t>‹N°›</a:t>
            </a:fld>
            <a:endParaRPr lang="fr-FR"/>
          </a:p>
        </p:txBody>
      </p:sp>
    </p:spTree>
    <p:extLst>
      <p:ext uri="{BB962C8B-B14F-4D97-AF65-F5344CB8AC3E}">
        <p14:creationId xmlns:p14="http://schemas.microsoft.com/office/powerpoint/2010/main" val="3459624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 id="214748369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C454A-374D-46E9-883A-325F4D93BC94}" type="datetimeFigureOut">
              <a:rPr lang="fr-FR" smtClean="0"/>
              <a:t>20/03/2017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E1767-640F-4313-BBD6-52D8EB3DC381}" type="slidenum">
              <a:rPr lang="fr-FR" smtClean="0"/>
              <a:t>‹N°›</a:t>
            </a:fld>
            <a:endParaRPr lang="fr-FR"/>
          </a:p>
        </p:txBody>
      </p:sp>
    </p:spTree>
    <p:extLst>
      <p:ext uri="{BB962C8B-B14F-4D97-AF65-F5344CB8AC3E}">
        <p14:creationId xmlns:p14="http://schemas.microsoft.com/office/powerpoint/2010/main" val="711672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1DE04-E4E9-47A1-B8C4-80BA9369E000}" type="datetimeFigureOut">
              <a:rPr lang="fr-FR" smtClean="0"/>
              <a:t>20/03/2017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96C23-7AF4-4B4C-9B2E-99BF61773CFD}" type="slidenum">
              <a:rPr lang="fr-FR" smtClean="0"/>
              <a:t>‹N°›</a:t>
            </a:fld>
            <a:endParaRPr lang="fr-FR"/>
          </a:p>
        </p:txBody>
      </p:sp>
    </p:spTree>
    <p:extLst>
      <p:ext uri="{BB962C8B-B14F-4D97-AF65-F5344CB8AC3E}">
        <p14:creationId xmlns:p14="http://schemas.microsoft.com/office/powerpoint/2010/main" val="3879434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560055" y="1052736"/>
            <a:ext cx="7772400" cy="1470025"/>
          </a:xfrm>
        </p:spPr>
        <p:txBody>
          <a:bodyPr>
            <a:normAutofit fontScale="90000"/>
          </a:bodyPr>
          <a:lstStyle/>
          <a:p>
            <a:pPr lvl="0">
              <a:lnSpc>
                <a:spcPct val="150000"/>
              </a:lnSpc>
              <a:spcBef>
                <a:spcPts val="0"/>
              </a:spcBef>
            </a:pPr>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solidFill>
                  <a:schemeClr val="tx2"/>
                </a:solidFill>
              </a:rPr>
              <a:t>Subtask 1: Defining the metrics</a:t>
            </a:r>
            <a:r>
              <a:rPr lang="en-GB" sz="3200" b="1" dirty="0" smtClean="0"/>
              <a:t/>
            </a:r>
            <a:br>
              <a:rPr lang="en-GB" sz="3200" b="1" dirty="0" smtClean="0"/>
            </a:br>
            <a:r>
              <a:rPr lang="en-GB" sz="2200" b="1" dirty="0" smtClean="0"/>
              <a:t>Marc Abadie</a:t>
            </a:r>
            <a:r>
              <a:rPr lang="en-GB" sz="2200" b="1" baseline="30000" dirty="0" smtClean="0"/>
              <a:t>1</a:t>
            </a:r>
            <a:r>
              <a:rPr lang="en-GB" sz="2200" b="1" dirty="0" smtClean="0"/>
              <a:t>, Pawel Wargocki</a:t>
            </a:r>
            <a:r>
              <a:rPr lang="en-GB" sz="2200" b="1" baseline="30000" dirty="0" smtClean="0"/>
              <a:t>2</a:t>
            </a:r>
            <a:r>
              <a:rPr lang="en-GB" sz="2200" b="1" dirty="0" smtClean="0"/>
              <a:t/>
            </a:r>
            <a:br>
              <a:rPr lang="en-GB" sz="2200" b="1" dirty="0" smtClean="0"/>
            </a:br>
            <a:r>
              <a:rPr lang="en-GB" sz="1600" b="1" baseline="30000" dirty="0" smtClean="0"/>
              <a:t>1</a:t>
            </a:r>
            <a:r>
              <a:rPr lang="en-GB" sz="1600" b="1" dirty="0" smtClean="0"/>
              <a:t> </a:t>
            </a:r>
            <a:r>
              <a:rPr lang="en-GB" sz="1600" b="1" dirty="0" err="1" smtClean="0"/>
              <a:t>LaSIE</a:t>
            </a:r>
            <a:r>
              <a:rPr lang="en-GB" sz="1600" b="1" dirty="0" smtClean="0"/>
              <a:t> - University of La Rochelle, La Rochelle, France</a:t>
            </a:r>
            <a:br>
              <a:rPr lang="en-GB" sz="1600" b="1" dirty="0" smtClean="0"/>
            </a:br>
            <a:r>
              <a:rPr lang="en-GB" sz="1600" b="1" baseline="30000" dirty="0" smtClean="0"/>
              <a:t>2</a:t>
            </a:r>
            <a:r>
              <a:rPr lang="en-GB" sz="1600" b="1" dirty="0" smtClean="0"/>
              <a:t> Technical University of Denmark (DTU), </a:t>
            </a:r>
            <a:r>
              <a:rPr lang="en-GB" sz="1600" b="1" dirty="0" err="1" smtClean="0"/>
              <a:t>Lyngby</a:t>
            </a:r>
            <a:r>
              <a:rPr lang="en-GB" sz="1600" b="1" dirty="0" smtClean="0"/>
              <a:t>, Denmark</a:t>
            </a:r>
            <a:br>
              <a:rPr lang="en-GB" sz="1600" b="1" dirty="0" smtClean="0"/>
            </a:br>
            <a:r>
              <a:rPr lang="en-GB" sz="2200" b="1" dirty="0" smtClean="0"/>
              <a:t/>
            </a:r>
            <a:br>
              <a:rPr lang="en-GB" sz="2200" b="1" dirty="0" smtClean="0"/>
            </a:br>
            <a:endParaRPr lang="fr-FR" sz="2200" dirty="0"/>
          </a:p>
        </p:txBody>
      </p:sp>
      <p:sp>
        <p:nvSpPr>
          <p:cNvPr id="13" name="ZoneTexte 12"/>
          <p:cNvSpPr txBox="1"/>
          <p:nvPr/>
        </p:nvSpPr>
        <p:spPr>
          <a:xfrm>
            <a:off x="0" y="6105490"/>
            <a:ext cx="9144000" cy="400110"/>
          </a:xfrm>
          <a:prstGeom prst="rect">
            <a:avLst/>
          </a:prstGeom>
          <a:noFill/>
        </p:spPr>
        <p:txBody>
          <a:bodyPr wrap="square" rtlCol="0">
            <a:spAutoFit/>
          </a:bodyPr>
          <a:lstStyle/>
          <a:p>
            <a:pPr algn="ctr"/>
            <a:r>
              <a:rPr lang="en-US" sz="1000" b="1" i="1" dirty="0">
                <a:solidFill>
                  <a:schemeClr val="tx2"/>
                </a:solidFill>
              </a:rPr>
              <a:t>The </a:t>
            </a:r>
            <a:r>
              <a:rPr lang="en-US" sz="1000" b="1" i="1" dirty="0" smtClean="0">
                <a:solidFill>
                  <a:schemeClr val="tx2"/>
                </a:solidFill>
              </a:rPr>
              <a:t>3</a:t>
            </a:r>
            <a:r>
              <a:rPr lang="en-US" sz="1000" b="1" i="1" baseline="30000" dirty="0" smtClean="0">
                <a:solidFill>
                  <a:schemeClr val="tx2"/>
                </a:solidFill>
              </a:rPr>
              <a:t>rd</a:t>
            </a:r>
            <a:r>
              <a:rPr lang="en-US" sz="1000" b="1" i="1" dirty="0" smtClean="0">
                <a:solidFill>
                  <a:schemeClr val="tx2"/>
                </a:solidFill>
              </a:rPr>
              <a:t> Expert </a:t>
            </a:r>
            <a:r>
              <a:rPr lang="en-US" sz="1000" b="1" i="1" dirty="0">
                <a:solidFill>
                  <a:schemeClr val="tx2"/>
                </a:solidFill>
              </a:rPr>
              <a:t>Meeting of the International Energy Agency Annex 68 Project Indoor Air Quality Design and Control in Low Energy Residential Buildings  </a:t>
            </a:r>
            <a:endParaRPr lang="en-US" sz="1000" b="1" i="1" dirty="0" smtClean="0">
              <a:solidFill>
                <a:schemeClr val="tx2"/>
              </a:solidFill>
            </a:endParaRPr>
          </a:p>
          <a:p>
            <a:pPr algn="ctr"/>
            <a:r>
              <a:rPr lang="en-US" sz="1000" b="1" i="1" dirty="0" smtClean="0">
                <a:solidFill>
                  <a:schemeClr val="tx2"/>
                </a:solidFill>
              </a:rPr>
              <a:t>March 20-23, 2017 –</a:t>
            </a:r>
            <a:r>
              <a:rPr lang="en-US" sz="1000" b="1" i="1" dirty="0">
                <a:solidFill>
                  <a:schemeClr val="tx2"/>
                </a:solidFill>
              </a:rPr>
              <a:t> TU Dresden, Dresden, Germany</a:t>
            </a:r>
            <a:endParaRPr lang="en-US" sz="1000" b="1" i="1" dirty="0" smtClean="0">
              <a:solidFill>
                <a:schemeClr val="tx2"/>
              </a:solidFill>
            </a:endParaRPr>
          </a:p>
        </p:txBody>
      </p:sp>
      <p:pic>
        <p:nvPicPr>
          <p:cNvPr id="83" name="Picture 3" descr="lasi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466" y="3274232"/>
            <a:ext cx="864096" cy="5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5" descr="logoCNR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1642" y="3318203"/>
            <a:ext cx="468589" cy="46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3109073"/>
            <a:ext cx="935142" cy="935142"/>
          </a:xfrm>
          <a:prstGeom prst="rect">
            <a:avLst/>
          </a:prstGeom>
        </p:spPr>
      </p:pic>
      <p:sp>
        <p:nvSpPr>
          <p:cNvPr id="8" name="矩形 7"/>
          <p:cNvSpPr/>
          <p:nvPr/>
        </p:nvSpPr>
        <p:spPr>
          <a:xfrm>
            <a:off x="179512" y="138118"/>
            <a:ext cx="6120680" cy="400110"/>
          </a:xfrm>
          <a:prstGeom prst="rect">
            <a:avLst/>
          </a:prstGeom>
        </p:spPr>
        <p:txBody>
          <a:bodyPr wrap="square">
            <a:spAutoFit/>
          </a:bodyPr>
          <a:lstStyle/>
          <a:p>
            <a:r>
              <a:rPr lang="en-GB" altLang="zh-CN" sz="2000" b="1" dirty="0" smtClean="0">
                <a:latin typeface="Arial" panose="020B0604020202020204" pitchFamily="34" charset="0"/>
                <a:cs typeface="Arial" panose="020B0604020202020204" pitchFamily="34" charset="0"/>
              </a:rPr>
              <a:t>IEA EBC Annex 68</a:t>
            </a:r>
            <a:endParaRPr lang="zh-CN" altLang="en-US" sz="2000" b="1" dirty="0"/>
          </a:p>
        </p:txBody>
      </p:sp>
      <p:pic>
        <p:nvPicPr>
          <p:cNvPr id="6146" name="Picture 2" descr="Technical University of Denm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303396"/>
            <a:ext cx="2448272" cy="56896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7151" y="-1"/>
            <a:ext cx="1466849" cy="773821"/>
          </a:xfrm>
          <a:prstGeom prst="rect">
            <a:avLst/>
          </a:prstGeom>
        </p:spPr>
      </p:pic>
      <p:pic>
        <p:nvPicPr>
          <p:cNvPr id="11" name="Image 10"/>
          <p:cNvPicPr>
            <a:picLocks noChangeAspect="1"/>
          </p:cNvPicPr>
          <p:nvPr/>
        </p:nvPicPr>
        <p:blipFill rotWithShape="1">
          <a:blip r:embed="rId8" cstate="print">
            <a:extLst>
              <a:ext uri="{28A0092B-C50C-407E-A947-70E740481C1C}">
                <a14:useLocalDpi xmlns:a14="http://schemas.microsoft.com/office/drawing/2010/main" val="0"/>
              </a:ext>
            </a:extLst>
          </a:blip>
          <a:srcRect t="25080" b="33521"/>
          <a:stretch/>
        </p:blipFill>
        <p:spPr bwMode="auto">
          <a:xfrm>
            <a:off x="2192111" y="4221088"/>
            <a:ext cx="4875225" cy="15029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265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fontScale="90000"/>
          </a:bodyPr>
          <a:lstStyle/>
          <a:p>
            <a:r>
              <a:rPr lang="en-US" altLang="fr-FR" b="1" smtClean="0">
                <a:solidFill>
                  <a:schemeClr val="accent1"/>
                </a:solidFill>
              </a:rPr>
              <a:t>What’s new from last meeting in Syracuse?</a:t>
            </a:r>
            <a:endParaRPr lang="fr-FR"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10</a:t>
            </a:fld>
            <a:endParaRPr lang="en-US" b="1" dirty="0">
              <a:solidFill>
                <a:schemeClr val="accent1">
                  <a:lumMod val="75000"/>
                </a:schemeClr>
              </a:solidFill>
            </a:endParaRPr>
          </a:p>
        </p:txBody>
      </p:sp>
      <p:sp>
        <p:nvSpPr>
          <p:cNvPr id="97" name="ZoneTexte 96"/>
          <p:cNvSpPr txBox="1"/>
          <p:nvPr/>
        </p:nvSpPr>
        <p:spPr>
          <a:xfrm>
            <a:off x="351182" y="1628800"/>
            <a:ext cx="8397281" cy="1569660"/>
          </a:xfrm>
          <a:prstGeom prst="rect">
            <a:avLst/>
          </a:prstGeom>
          <a:noFill/>
        </p:spPr>
        <p:txBody>
          <a:bodyPr wrap="square" rtlCol="0">
            <a:spAutoFit/>
          </a:bodyPr>
          <a:lstStyle/>
          <a:p>
            <a:pPr marL="457200" indent="-457200">
              <a:buFont typeface="Wingdings" panose="05000000000000000000" pitchFamily="2" charset="2"/>
              <a:buChar char="q"/>
            </a:pPr>
            <a:r>
              <a:rPr lang="en-US" sz="2400" dirty="0" smtClean="0"/>
              <a:t>Point 2: Definition of the cut used to select the </a:t>
            </a:r>
            <a:r>
              <a:rPr lang="en-US" sz="2400" dirty="0"/>
              <a:t>target pollutants... Illustration for long-term exposure </a:t>
            </a:r>
          </a:p>
          <a:p>
            <a:endParaRPr lang="en-US" sz="2400" dirty="0" smtClean="0"/>
          </a:p>
          <a:p>
            <a:pPr marL="914400" lvl="1" indent="-457200">
              <a:buFont typeface="Wingdings" panose="05000000000000000000" pitchFamily="2" charset="2"/>
              <a:buChar char="q"/>
            </a:pPr>
            <a:endParaRPr lang="en-US" sz="2400" dirty="0"/>
          </a:p>
        </p:txBody>
      </p:sp>
      <p:pic>
        <p:nvPicPr>
          <p:cNvPr id="5" name="Imag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869" b="2426"/>
          <a:stretch/>
        </p:blipFill>
        <p:spPr bwMode="auto">
          <a:xfrm>
            <a:off x="1259632" y="2380261"/>
            <a:ext cx="6422191" cy="4160012"/>
          </a:xfrm>
          <a:prstGeom prst="rect">
            <a:avLst/>
          </a:prstGeom>
          <a:noFill/>
          <a:ln>
            <a:noFill/>
          </a:ln>
        </p:spPr>
      </p:pic>
      <p:grpSp>
        <p:nvGrpSpPr>
          <p:cNvPr id="9" name="Groupe 8"/>
          <p:cNvGrpSpPr/>
          <p:nvPr/>
        </p:nvGrpSpPr>
        <p:grpSpPr>
          <a:xfrm>
            <a:off x="2065546" y="4005064"/>
            <a:ext cx="5386774" cy="2696234"/>
            <a:chOff x="2065546" y="4005064"/>
            <a:chExt cx="5386774" cy="2696234"/>
          </a:xfrm>
        </p:grpSpPr>
        <p:sp>
          <p:nvSpPr>
            <p:cNvPr id="7" name="Rectangle 6"/>
            <p:cNvSpPr/>
            <p:nvPr/>
          </p:nvSpPr>
          <p:spPr>
            <a:xfrm>
              <a:off x="2065546" y="5229200"/>
              <a:ext cx="4306654" cy="14720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p:cNvCxnSpPr/>
            <p:nvPr/>
          </p:nvCxnSpPr>
          <p:spPr>
            <a:xfrm>
              <a:off x="2065546" y="4005064"/>
              <a:ext cx="538677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 name="Groupe 9"/>
          <p:cNvGrpSpPr/>
          <p:nvPr/>
        </p:nvGrpSpPr>
        <p:grpSpPr>
          <a:xfrm>
            <a:off x="2065546" y="3717032"/>
            <a:ext cx="5386774" cy="2696234"/>
            <a:chOff x="2065546" y="3717032"/>
            <a:chExt cx="5386774" cy="2696234"/>
          </a:xfrm>
        </p:grpSpPr>
        <p:cxnSp>
          <p:nvCxnSpPr>
            <p:cNvPr id="11" name="Connecteur droit 10"/>
            <p:cNvCxnSpPr/>
            <p:nvPr/>
          </p:nvCxnSpPr>
          <p:spPr>
            <a:xfrm>
              <a:off x="2065546" y="3717032"/>
              <a:ext cx="538677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137554" y="4941168"/>
              <a:ext cx="2794486" cy="147209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2301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fontScale="90000"/>
          </a:bodyPr>
          <a:lstStyle/>
          <a:p>
            <a:r>
              <a:rPr lang="en-US" altLang="fr-FR" b="1" smtClean="0">
                <a:solidFill>
                  <a:schemeClr val="accent1"/>
                </a:solidFill>
              </a:rPr>
              <a:t>What’s new from last meeting in Syracuse?</a:t>
            </a:r>
            <a:endParaRPr lang="fr-FR"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11</a:t>
            </a:fld>
            <a:endParaRPr lang="en-US" b="1" dirty="0">
              <a:solidFill>
                <a:schemeClr val="accent1">
                  <a:lumMod val="75000"/>
                </a:schemeClr>
              </a:solidFill>
            </a:endParaRPr>
          </a:p>
        </p:txBody>
      </p:sp>
      <p:sp>
        <p:nvSpPr>
          <p:cNvPr id="97" name="ZoneTexte 96"/>
          <p:cNvSpPr txBox="1"/>
          <p:nvPr/>
        </p:nvSpPr>
        <p:spPr>
          <a:xfrm>
            <a:off x="351183" y="1628800"/>
            <a:ext cx="8595049" cy="3908762"/>
          </a:xfrm>
          <a:prstGeom prst="rect">
            <a:avLst/>
          </a:prstGeom>
          <a:noFill/>
        </p:spPr>
        <p:txBody>
          <a:bodyPr wrap="square" rtlCol="0">
            <a:spAutoFit/>
          </a:bodyPr>
          <a:lstStyle/>
          <a:p>
            <a:pPr marL="457200" indent="-457200">
              <a:buFont typeface="Wingdings" panose="05000000000000000000" pitchFamily="2" charset="2"/>
              <a:buChar char="q"/>
            </a:pPr>
            <a:r>
              <a:rPr lang="en-US" sz="2000" dirty="0"/>
              <a:t>AIVC 2017 Workshop on IAQ metrics </a:t>
            </a:r>
            <a:r>
              <a:rPr lang="en-US" sz="2000" dirty="0" smtClean="0"/>
              <a:t>(</a:t>
            </a:r>
            <a:r>
              <a:rPr lang="fr-FR" sz="2000" dirty="0"/>
              <a:t>Brussels, 14-15 March 2017</a:t>
            </a:r>
            <a:r>
              <a:rPr lang="en-US" sz="2000" dirty="0" smtClean="0"/>
              <a:t>)</a:t>
            </a:r>
          </a:p>
          <a:p>
            <a:pPr marL="171450" lvl="0" indent="-171450">
              <a:buFont typeface="Arial" panose="020B0604020202020204" pitchFamily="34" charset="0"/>
              <a:buChar char="•"/>
            </a:pPr>
            <a:r>
              <a:rPr lang="en-GB" sz="1200" dirty="0"/>
              <a:t>Considerations on IAQ metrics from regulatory and compliance point of view - Use of IAQ metrics in practice, </a:t>
            </a:r>
            <a:r>
              <a:rPr lang="en-GB" sz="1200" b="1" dirty="0"/>
              <a:t>Peter </a:t>
            </a:r>
            <a:r>
              <a:rPr lang="en-GB" sz="1200" b="1" dirty="0" err="1" smtClean="0"/>
              <a:t>Wouters</a:t>
            </a:r>
            <a:endParaRPr lang="en-US" sz="1200" dirty="0"/>
          </a:p>
          <a:p>
            <a:pPr marL="171450" lvl="0" indent="-171450">
              <a:buFont typeface="Arial" panose="020B0604020202020204" pitchFamily="34" charset="0"/>
              <a:buChar char="•"/>
            </a:pPr>
            <a:r>
              <a:rPr lang="en-GB" sz="1200" dirty="0"/>
              <a:t>Defining the metrics to assess the IAQ in low-energy residential buildings: results from IEA EBC Annex 68 Subtask 1</a:t>
            </a:r>
            <a:r>
              <a:rPr lang="en-GB" sz="1200" b="1" dirty="0"/>
              <a:t>, Marc </a:t>
            </a:r>
            <a:r>
              <a:rPr lang="en-GB" sz="1200" b="1" dirty="0" err="1" smtClean="0"/>
              <a:t>Abadie</a:t>
            </a:r>
            <a:endParaRPr lang="en-US" sz="1200" dirty="0"/>
          </a:p>
          <a:p>
            <a:pPr marL="171450" lvl="0" indent="-171450">
              <a:buFont typeface="Arial" panose="020B0604020202020204" pitchFamily="34" charset="0"/>
              <a:buChar char="•"/>
            </a:pPr>
            <a:r>
              <a:rPr lang="en-GB" sz="1200" dirty="0"/>
              <a:t>The promise and problems of performance-based ventilation, </a:t>
            </a:r>
            <a:r>
              <a:rPr lang="en-GB" sz="1200" b="1" dirty="0"/>
              <a:t>William P. </a:t>
            </a:r>
            <a:r>
              <a:rPr lang="en-GB" sz="1200" b="1" dirty="0" err="1" smtClean="0"/>
              <a:t>Bahnfleth</a:t>
            </a:r>
            <a:endParaRPr lang="en-US" sz="1200" dirty="0"/>
          </a:p>
          <a:p>
            <a:pPr marL="171450" lvl="0" indent="-171450">
              <a:buFont typeface="Arial" panose="020B0604020202020204" pitchFamily="34" charset="0"/>
              <a:buChar char="•"/>
            </a:pPr>
            <a:r>
              <a:rPr lang="en-GB" sz="1200" dirty="0" smtClean="0"/>
              <a:t>What </a:t>
            </a:r>
            <a:r>
              <a:rPr lang="en-GB" sz="1200" dirty="0"/>
              <a:t>can(‘t) perceived air quality indices tell you about indoor air quality? </a:t>
            </a:r>
            <a:r>
              <a:rPr lang="en-GB" sz="1200" b="1" dirty="0"/>
              <a:t>Pawel </a:t>
            </a:r>
            <a:r>
              <a:rPr lang="en-GB" sz="1200" b="1" dirty="0" err="1" smtClean="0"/>
              <a:t>Wargocki</a:t>
            </a:r>
            <a:endParaRPr lang="en-US" sz="1200" dirty="0"/>
          </a:p>
          <a:p>
            <a:pPr marL="171450" lvl="0" indent="-171450">
              <a:buFont typeface="Arial" panose="020B0604020202020204" pitchFamily="34" charset="0"/>
              <a:buChar char="•"/>
            </a:pPr>
            <a:r>
              <a:rPr lang="en-GB" sz="1200" dirty="0"/>
              <a:t>Indoor carbon dioxide as metric of ventilation and IAQ : Yes or No or Maybe? </a:t>
            </a:r>
            <a:r>
              <a:rPr lang="en-GB" sz="1200" b="1" dirty="0"/>
              <a:t>Andrew </a:t>
            </a:r>
            <a:r>
              <a:rPr lang="en-GB" sz="1200" b="1" dirty="0" err="1" smtClean="0"/>
              <a:t>Persily</a:t>
            </a:r>
            <a:endParaRPr lang="en-US" sz="1200" dirty="0"/>
          </a:p>
          <a:p>
            <a:pPr marL="171450" lvl="0" indent="-171450">
              <a:buFont typeface="Arial" panose="020B0604020202020204" pitchFamily="34" charset="0"/>
              <a:buChar char="•"/>
            </a:pPr>
            <a:r>
              <a:rPr lang="en-GB" sz="1200" dirty="0"/>
              <a:t>IAQ assessment in high performing buildings, </a:t>
            </a:r>
            <a:r>
              <a:rPr lang="en-GB" sz="1200" b="1" dirty="0"/>
              <a:t>Kevin </a:t>
            </a:r>
            <a:r>
              <a:rPr lang="en-GB" sz="1200" b="1" dirty="0" err="1" smtClean="0"/>
              <a:t>Teichman</a:t>
            </a:r>
            <a:endParaRPr lang="en-US" sz="1200" dirty="0"/>
          </a:p>
          <a:p>
            <a:pPr marL="171450" lvl="0" indent="-171450">
              <a:buFont typeface="Arial" panose="020B0604020202020204" pitchFamily="34" charset="0"/>
              <a:buChar char="•"/>
            </a:pPr>
            <a:r>
              <a:rPr lang="en-GB" sz="1200" dirty="0" smtClean="0"/>
              <a:t>Rationale </a:t>
            </a:r>
            <a:r>
              <a:rPr lang="en-GB" sz="1200" dirty="0"/>
              <a:t>behind current ventilation airflow rates, </a:t>
            </a:r>
            <a:r>
              <a:rPr lang="en-GB" sz="1200" b="1" dirty="0" err="1"/>
              <a:t>Wouter</a:t>
            </a:r>
            <a:r>
              <a:rPr lang="en-GB" sz="1200" b="1" dirty="0"/>
              <a:t> </a:t>
            </a:r>
            <a:r>
              <a:rPr lang="en-GB" sz="1200" b="1" dirty="0" err="1" smtClean="0"/>
              <a:t>Borsboom</a:t>
            </a:r>
            <a:endParaRPr lang="en-US" sz="1200" dirty="0"/>
          </a:p>
          <a:p>
            <a:pPr marL="171450" lvl="0" indent="-171450">
              <a:buFont typeface="Arial" panose="020B0604020202020204" pitchFamily="34" charset="0"/>
              <a:buChar char="•"/>
            </a:pPr>
            <a:r>
              <a:rPr lang="en-GB" sz="1200" dirty="0"/>
              <a:t>Concentration versus m</a:t>
            </a:r>
            <a:r>
              <a:rPr lang="en-GB" sz="1200" baseline="30000" dirty="0"/>
              <a:t>3</a:t>
            </a:r>
            <a:r>
              <a:rPr lang="en-GB" sz="1200" dirty="0"/>
              <a:t> air per hour – the battle of assessors, </a:t>
            </a:r>
            <a:r>
              <a:rPr lang="en-GB" sz="1200" b="1" dirty="0"/>
              <a:t>Marcel G.L.C. </a:t>
            </a:r>
            <a:r>
              <a:rPr lang="en-GB" sz="1200" b="1" dirty="0" err="1" smtClean="0"/>
              <a:t>Loomans</a:t>
            </a:r>
            <a:endParaRPr lang="en-US" sz="1200" dirty="0"/>
          </a:p>
          <a:p>
            <a:pPr marL="171450" lvl="0" indent="-171450">
              <a:buFont typeface="Arial" panose="020B0604020202020204" pitchFamily="34" charset="0"/>
              <a:buChar char="•"/>
            </a:pPr>
            <a:r>
              <a:rPr lang="en-GB" sz="1200" dirty="0"/>
              <a:t>Status and perspectives for the development of IAQ metrics in the US, </a:t>
            </a:r>
            <a:r>
              <a:rPr lang="en-GB" sz="1200" b="1" dirty="0"/>
              <a:t>Iain </a:t>
            </a:r>
            <a:r>
              <a:rPr lang="en-GB" sz="1200" b="1" dirty="0" smtClean="0"/>
              <a:t>Walker</a:t>
            </a:r>
            <a:endParaRPr lang="en-US" sz="1200" b="1" dirty="0"/>
          </a:p>
          <a:p>
            <a:pPr marL="171450" lvl="0" indent="-171450">
              <a:buFont typeface="Arial" panose="020B0604020202020204" pitchFamily="34" charset="0"/>
              <a:buChar char="•"/>
            </a:pPr>
            <a:r>
              <a:rPr lang="en-GB" sz="1200" dirty="0" smtClean="0"/>
              <a:t>Performance-based </a:t>
            </a:r>
            <a:r>
              <a:rPr lang="en-GB" sz="1200" dirty="0"/>
              <a:t>control of an </a:t>
            </a:r>
            <a:r>
              <a:rPr lang="en-GB" sz="1200" dirty="0" err="1"/>
              <a:t>adaptative</a:t>
            </a:r>
            <a:r>
              <a:rPr lang="en-GB" sz="1200" dirty="0"/>
              <a:t> hybrid IAQ system. The user as key performance indicator. </a:t>
            </a:r>
            <a:r>
              <a:rPr lang="en-GB" sz="1200" b="1" dirty="0"/>
              <a:t>Bert </a:t>
            </a:r>
            <a:r>
              <a:rPr lang="en-GB" sz="1200" b="1" dirty="0" err="1" smtClean="0"/>
              <a:t>Belmans</a:t>
            </a:r>
            <a:endParaRPr lang="en-US" sz="1200" b="1" dirty="0"/>
          </a:p>
          <a:p>
            <a:pPr marL="171450" lvl="0" indent="-171450">
              <a:buFont typeface="Arial" panose="020B0604020202020204" pitchFamily="34" charset="0"/>
              <a:buChar char="•"/>
            </a:pPr>
            <a:r>
              <a:rPr lang="en-GB" sz="1200" dirty="0"/>
              <a:t>Suitable ventilation in schools – mechanical or natural? </a:t>
            </a:r>
            <a:r>
              <a:rPr lang="en-GB" sz="1200" b="1" dirty="0"/>
              <a:t>Thomas </a:t>
            </a:r>
            <a:r>
              <a:rPr lang="en-GB" sz="1200" b="1" dirty="0" smtClean="0"/>
              <a:t>Hartmann</a:t>
            </a:r>
            <a:endParaRPr lang="en-US" sz="1200" b="1" dirty="0"/>
          </a:p>
          <a:p>
            <a:pPr marL="171450" lvl="0" indent="-171450">
              <a:buFont typeface="Arial" panose="020B0604020202020204" pitchFamily="34" charset="0"/>
              <a:buChar char="•"/>
            </a:pPr>
            <a:r>
              <a:rPr lang="en-GB" sz="1200" dirty="0"/>
              <a:t>Radon measurement for the assessment of IAQ, </a:t>
            </a:r>
            <a:r>
              <a:rPr lang="en-GB" sz="1200" b="1" dirty="0" err="1"/>
              <a:t>Tiberiu</a:t>
            </a:r>
            <a:r>
              <a:rPr lang="en-GB" sz="1200" b="1" dirty="0"/>
              <a:t> </a:t>
            </a:r>
            <a:r>
              <a:rPr lang="en-GB" sz="1200" b="1" dirty="0" smtClean="0"/>
              <a:t>Catalina</a:t>
            </a:r>
            <a:endParaRPr lang="en-US" sz="1200" b="1" dirty="0"/>
          </a:p>
          <a:p>
            <a:pPr marL="171450" lvl="0" indent="-171450">
              <a:buFont typeface="Arial" panose="020B0604020202020204" pitchFamily="34" charset="0"/>
              <a:buChar char="•"/>
            </a:pPr>
            <a:r>
              <a:rPr lang="en-GB" sz="1200" dirty="0" smtClean="0"/>
              <a:t>A </a:t>
            </a:r>
            <a:r>
              <a:rPr lang="en-GB" sz="1200" dirty="0"/>
              <a:t>review of pollutants and sources of concern and performance-based approaches to residential smart ventilation, </a:t>
            </a:r>
            <a:r>
              <a:rPr lang="en-GB" sz="1200" b="1" dirty="0" err="1"/>
              <a:t>Gaëlle</a:t>
            </a:r>
            <a:r>
              <a:rPr lang="en-GB" sz="1200" b="1" dirty="0"/>
              <a:t> </a:t>
            </a:r>
            <a:r>
              <a:rPr lang="en-GB" sz="1200" b="1" dirty="0" err="1" smtClean="0"/>
              <a:t>Guyot</a:t>
            </a:r>
            <a:endParaRPr lang="en-US" sz="1200" b="1" dirty="0"/>
          </a:p>
          <a:p>
            <a:pPr marL="171450" lvl="0" indent="-171450">
              <a:buFont typeface="Arial" panose="020B0604020202020204" pitchFamily="34" charset="0"/>
              <a:buChar char="•"/>
            </a:pPr>
            <a:r>
              <a:rPr lang="en-GB" sz="1200" dirty="0"/>
              <a:t>Indoor Air Quality and thermal comfort in Irish retrofitted energy efficient homes, </a:t>
            </a:r>
            <a:r>
              <a:rPr lang="en-GB" sz="1200" b="1" dirty="0"/>
              <a:t>Marie </a:t>
            </a:r>
            <a:r>
              <a:rPr lang="en-GB" sz="1200" b="1" dirty="0" err="1" smtClean="0"/>
              <a:t>Goggins</a:t>
            </a:r>
            <a:endParaRPr lang="en-US" sz="1200" b="1" dirty="0"/>
          </a:p>
          <a:p>
            <a:pPr marL="171450" lvl="0" indent="-171450">
              <a:buFont typeface="Arial" panose="020B0604020202020204" pitchFamily="34" charset="0"/>
              <a:buChar char="•"/>
            </a:pPr>
            <a:r>
              <a:rPr lang="en-GB" sz="1200" dirty="0"/>
              <a:t>Modelling trade-offs between building energy and health, </a:t>
            </a:r>
            <a:r>
              <a:rPr lang="en-GB" sz="1200" b="1" dirty="0"/>
              <a:t>Catherine </a:t>
            </a:r>
            <a:r>
              <a:rPr lang="en-GB" sz="1200" b="1" dirty="0" err="1" smtClean="0"/>
              <a:t>Noakes</a:t>
            </a:r>
            <a:endParaRPr lang="en-US" sz="1200" b="1" dirty="0"/>
          </a:p>
          <a:p>
            <a:pPr marL="171450" lvl="0" indent="-171450">
              <a:buFont typeface="Arial" panose="020B0604020202020204" pitchFamily="34" charset="0"/>
              <a:buChar char="•"/>
            </a:pPr>
            <a:r>
              <a:rPr lang="en-GB" sz="1200" dirty="0" smtClean="0"/>
              <a:t>Comparison </a:t>
            </a:r>
            <a:r>
              <a:rPr lang="en-GB" sz="1200" dirty="0"/>
              <a:t>of different performance-based approaches for the definition of ventilation requirements in dwellings, </a:t>
            </a:r>
            <a:r>
              <a:rPr lang="en-GB" sz="1200" b="1" dirty="0"/>
              <a:t>Samuel </a:t>
            </a:r>
            <a:r>
              <a:rPr lang="en-GB" sz="1200" b="1" dirty="0" err="1" smtClean="0"/>
              <a:t>Caillou</a:t>
            </a:r>
            <a:endParaRPr lang="en-US" sz="1200" b="1" dirty="0"/>
          </a:p>
          <a:p>
            <a:pPr marL="171450" lvl="0" indent="-171450">
              <a:buFont typeface="Arial" panose="020B0604020202020204" pitchFamily="34" charset="0"/>
              <a:buChar char="•"/>
            </a:pPr>
            <a:r>
              <a:rPr lang="en-GB" sz="1200" dirty="0"/>
              <a:t>The influence of different ventilation strategies and demand control on the indoor air quality in dwellings, </a:t>
            </a:r>
            <a:r>
              <a:rPr lang="en-GB" sz="1200" b="1" dirty="0"/>
              <a:t>Romy Van </a:t>
            </a:r>
            <a:r>
              <a:rPr lang="en-GB" sz="1200" b="1" dirty="0" err="1" smtClean="0"/>
              <a:t>Gaever</a:t>
            </a:r>
            <a:endParaRPr lang="en-US" sz="1200" b="1" dirty="0"/>
          </a:p>
          <a:p>
            <a:pPr marL="171450" lvl="0" indent="-171450">
              <a:buFont typeface="Arial" panose="020B0604020202020204" pitchFamily="34" charset="0"/>
              <a:buChar char="•"/>
            </a:pPr>
            <a:r>
              <a:rPr lang="en-GB" sz="1200" dirty="0"/>
              <a:t>Demand controlled ventilation in residential buildings, </a:t>
            </a:r>
            <a:r>
              <a:rPr lang="en-GB" sz="1200" b="1" dirty="0"/>
              <a:t>Caroline </a:t>
            </a:r>
            <a:r>
              <a:rPr lang="en-GB" sz="1200" b="1" dirty="0" err="1" smtClean="0"/>
              <a:t>Markusson</a:t>
            </a:r>
            <a:endParaRPr lang="en-US" sz="1200" b="1" dirty="0"/>
          </a:p>
          <a:p>
            <a:pPr marL="914400" lvl="1" indent="-457200">
              <a:buFont typeface="Wingdings" panose="05000000000000000000" pitchFamily="2" charset="2"/>
              <a:buChar char="q"/>
            </a:pPr>
            <a:endParaRPr lang="en-US" sz="1200" dirty="0"/>
          </a:p>
        </p:txBody>
      </p:sp>
    </p:spTree>
    <p:extLst>
      <p:ext uri="{BB962C8B-B14F-4D97-AF65-F5344CB8AC3E}">
        <p14:creationId xmlns:p14="http://schemas.microsoft.com/office/powerpoint/2010/main" val="2890680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fontScale="90000"/>
          </a:bodyPr>
          <a:lstStyle/>
          <a:p>
            <a:r>
              <a:rPr lang="en-US" altLang="fr-FR" b="1" smtClean="0">
                <a:solidFill>
                  <a:schemeClr val="accent1"/>
                </a:solidFill>
              </a:rPr>
              <a:t>What’s new from last meeting in Syracuse?</a:t>
            </a:r>
            <a:endParaRPr lang="fr-FR"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12</a:t>
            </a:fld>
            <a:endParaRPr lang="en-US" b="1" dirty="0">
              <a:solidFill>
                <a:schemeClr val="accent1">
                  <a:lumMod val="75000"/>
                </a:schemeClr>
              </a:solidFill>
            </a:endParaRPr>
          </a:p>
        </p:txBody>
      </p:sp>
      <p:sp>
        <p:nvSpPr>
          <p:cNvPr id="97" name="ZoneTexte 96"/>
          <p:cNvSpPr txBox="1"/>
          <p:nvPr/>
        </p:nvSpPr>
        <p:spPr>
          <a:xfrm>
            <a:off x="351183" y="1628800"/>
            <a:ext cx="8595049" cy="4893647"/>
          </a:xfrm>
          <a:prstGeom prst="rect">
            <a:avLst/>
          </a:prstGeom>
          <a:noFill/>
        </p:spPr>
        <p:txBody>
          <a:bodyPr wrap="square" rtlCol="0">
            <a:spAutoFit/>
          </a:bodyPr>
          <a:lstStyle/>
          <a:p>
            <a:pPr marL="457200" indent="-457200">
              <a:buFont typeface="Wingdings" panose="05000000000000000000" pitchFamily="2" charset="2"/>
              <a:buChar char="q"/>
            </a:pPr>
            <a:r>
              <a:rPr lang="en-US" sz="2400" dirty="0" smtClean="0"/>
              <a:t>Excel tool on the </a:t>
            </a:r>
            <a:r>
              <a:rPr lang="en-US" sz="2400" dirty="0" err="1" smtClean="0"/>
              <a:t>ShareDoc</a:t>
            </a:r>
            <a:endParaRPr lang="en-US" sz="2400" dirty="0" smtClean="0"/>
          </a:p>
          <a:p>
            <a:pPr marL="457200" indent="-457200">
              <a:buFont typeface="Wingdings" panose="05000000000000000000" pitchFamily="2" charset="2"/>
              <a:buChar char="q"/>
            </a:pPr>
            <a:endParaRPr lang="en-US" sz="2400" dirty="0" smtClean="0"/>
          </a:p>
          <a:p>
            <a:pPr marL="457200" indent="-457200">
              <a:buFont typeface="Wingdings" panose="05000000000000000000" pitchFamily="2" charset="2"/>
              <a:buChar char="q"/>
            </a:pPr>
            <a:r>
              <a:rPr lang="en-US" sz="2400" dirty="0" smtClean="0"/>
              <a:t>Goal: </a:t>
            </a:r>
          </a:p>
          <a:p>
            <a:pPr marL="914400" lvl="1" indent="-457200">
              <a:buFont typeface="Wingdings" panose="05000000000000000000" pitchFamily="2" charset="2"/>
              <a:buChar char="q"/>
            </a:pPr>
            <a:r>
              <a:rPr lang="en-US" sz="2400" dirty="0" smtClean="0"/>
              <a:t>Calculate the indices according to the report: short- and long-term ELV-based indices and long-term DALY</a:t>
            </a:r>
          </a:p>
          <a:p>
            <a:pPr marL="914400" lvl="1" indent="-457200">
              <a:buFont typeface="Wingdings" panose="05000000000000000000" pitchFamily="2" charset="2"/>
              <a:buChar char="q"/>
            </a:pPr>
            <a:r>
              <a:rPr lang="en-US" sz="2400" dirty="0" smtClean="0"/>
              <a:t>Update the radar graphs presented in the report</a:t>
            </a:r>
          </a:p>
          <a:p>
            <a:pPr marL="457200" indent="-457200">
              <a:buFont typeface="Wingdings" panose="05000000000000000000" pitchFamily="2" charset="2"/>
              <a:buChar char="q"/>
            </a:pPr>
            <a:endParaRPr lang="en-US" sz="2400" dirty="0" smtClean="0"/>
          </a:p>
          <a:p>
            <a:pPr marL="457200" indent="-457200">
              <a:buFont typeface="Wingdings" panose="05000000000000000000" pitchFamily="2" charset="2"/>
              <a:buChar char="q"/>
            </a:pPr>
            <a:r>
              <a:rPr lang="en-US" sz="2400" dirty="0" smtClean="0"/>
              <a:t>2 ways of using it:</a:t>
            </a:r>
          </a:p>
          <a:p>
            <a:pPr marL="914400" lvl="1" indent="-457200">
              <a:buFont typeface="Wingdings" panose="05000000000000000000" pitchFamily="2" charset="2"/>
              <a:buChar char="q"/>
            </a:pPr>
            <a:r>
              <a:rPr lang="en-US" sz="2400" dirty="0" smtClean="0"/>
              <a:t>you have already calculated the mean concentration for long-term exposure and % of exceeding the short-term concentration</a:t>
            </a:r>
          </a:p>
          <a:p>
            <a:pPr marL="914400" lvl="1" indent="-457200">
              <a:buFont typeface="Wingdings" panose="05000000000000000000" pitchFamily="2" charset="2"/>
              <a:buChar char="q"/>
            </a:pPr>
            <a:r>
              <a:rPr lang="en-US" sz="2400" dirty="0" smtClean="0"/>
              <a:t>you have raw hourly concentration data</a:t>
            </a:r>
          </a:p>
          <a:p>
            <a:endParaRPr lang="fr-FR" sz="2400" dirty="0" smtClean="0"/>
          </a:p>
        </p:txBody>
      </p:sp>
      <p:sp>
        <p:nvSpPr>
          <p:cNvPr id="5" name="ZoneTexte 4"/>
          <p:cNvSpPr txBox="1"/>
          <p:nvPr/>
        </p:nvSpPr>
        <p:spPr>
          <a:xfrm>
            <a:off x="107504" y="6518735"/>
            <a:ext cx="2712602" cy="246221"/>
          </a:xfrm>
          <a:prstGeom prst="rect">
            <a:avLst/>
          </a:prstGeom>
          <a:noFill/>
        </p:spPr>
        <p:txBody>
          <a:bodyPr wrap="none" rtlCol="0">
            <a:spAutoFit/>
          </a:bodyPr>
          <a:lstStyle/>
          <a:p>
            <a:r>
              <a:rPr lang="fr-FR" sz="1000" dirty="0" err="1" smtClean="0">
                <a:solidFill>
                  <a:schemeClr val="tx1">
                    <a:lumMod val="65000"/>
                    <a:lumOff val="35000"/>
                  </a:schemeClr>
                </a:solidFill>
              </a:rPr>
              <a:t>Sharedoc</a:t>
            </a:r>
            <a:r>
              <a:rPr lang="fr-FR" sz="1000" dirty="0" smtClean="0">
                <a:solidFill>
                  <a:schemeClr val="tx1">
                    <a:lumMod val="65000"/>
                    <a:lumOff val="35000"/>
                  </a:schemeClr>
                </a:solidFill>
              </a:rPr>
              <a:t>: Subtask1 – </a:t>
            </a:r>
            <a:r>
              <a:rPr lang="fr-FR" sz="1000" dirty="0" err="1" smtClean="0">
                <a:solidFill>
                  <a:schemeClr val="tx1">
                    <a:lumMod val="65000"/>
                    <a:lumOff val="35000"/>
                  </a:schemeClr>
                </a:solidFill>
              </a:rPr>
              <a:t>Defining</a:t>
            </a:r>
            <a:r>
              <a:rPr lang="fr-FR" sz="1000" dirty="0" smtClean="0">
                <a:solidFill>
                  <a:schemeClr val="tx1">
                    <a:lumMod val="65000"/>
                    <a:lumOff val="35000"/>
                  </a:schemeClr>
                </a:solidFill>
              </a:rPr>
              <a:t> the </a:t>
            </a:r>
            <a:r>
              <a:rPr lang="fr-FR" sz="1000" dirty="0" err="1" smtClean="0">
                <a:solidFill>
                  <a:schemeClr val="tx1">
                    <a:lumMod val="65000"/>
                    <a:lumOff val="35000"/>
                  </a:schemeClr>
                </a:solidFill>
              </a:rPr>
              <a:t>Metrics</a:t>
            </a:r>
            <a:r>
              <a:rPr lang="fr-FR" sz="1000" dirty="0" smtClean="0">
                <a:solidFill>
                  <a:schemeClr val="tx1">
                    <a:lumMod val="65000"/>
                    <a:lumOff val="35000"/>
                  </a:schemeClr>
                </a:solidFill>
              </a:rPr>
              <a:t>\</a:t>
            </a:r>
            <a:r>
              <a:rPr lang="fr-FR" sz="1000" dirty="0" err="1" smtClean="0">
                <a:solidFill>
                  <a:schemeClr val="tx1">
                    <a:lumMod val="65000"/>
                    <a:lumOff val="35000"/>
                  </a:schemeClr>
                </a:solidFill>
              </a:rPr>
              <a:t>Tool</a:t>
            </a:r>
            <a:r>
              <a:rPr lang="fr-FR" sz="1000" dirty="0" smtClean="0">
                <a:solidFill>
                  <a:schemeClr val="tx1">
                    <a:lumMod val="65000"/>
                    <a:lumOff val="35000"/>
                  </a:schemeClr>
                </a:solidFill>
              </a:rPr>
              <a:t>\</a:t>
            </a:r>
            <a:endParaRPr lang="fr-FR" sz="1000" dirty="0">
              <a:solidFill>
                <a:schemeClr val="tx1">
                  <a:lumMod val="65000"/>
                  <a:lumOff val="35000"/>
                </a:schemeClr>
              </a:solidFill>
            </a:endParaRPr>
          </a:p>
        </p:txBody>
      </p:sp>
    </p:spTree>
    <p:extLst>
      <p:ext uri="{BB962C8B-B14F-4D97-AF65-F5344CB8AC3E}">
        <p14:creationId xmlns:p14="http://schemas.microsoft.com/office/powerpoint/2010/main" val="250076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ltLang="fr-FR" b="1" dirty="0" smtClean="0">
                <a:solidFill>
                  <a:schemeClr val="accent1"/>
                </a:solidFill>
              </a:rPr>
              <a:t>What </a:t>
            </a:r>
            <a:r>
              <a:rPr lang="en-US" altLang="fr-FR" b="1" dirty="0">
                <a:solidFill>
                  <a:schemeClr val="accent1"/>
                </a:solidFill>
              </a:rPr>
              <a:t>still </a:t>
            </a:r>
            <a:r>
              <a:rPr lang="en-US" altLang="fr-FR" b="1" dirty="0" smtClean="0">
                <a:solidFill>
                  <a:schemeClr val="accent1"/>
                </a:solidFill>
              </a:rPr>
              <a:t>needs to </a:t>
            </a:r>
            <a:r>
              <a:rPr lang="en-US" altLang="fr-FR" b="1" dirty="0">
                <a:solidFill>
                  <a:schemeClr val="accent1"/>
                </a:solidFill>
              </a:rPr>
              <a:t>be done?</a:t>
            </a:r>
            <a:br>
              <a:rPr lang="en-US" altLang="fr-FR" b="1" dirty="0">
                <a:solidFill>
                  <a:schemeClr val="accent1"/>
                </a:solidFill>
              </a:rPr>
            </a:br>
            <a:r>
              <a:rPr lang="en-US" altLang="fr-FR" sz="2200" b="1" dirty="0" smtClean="0">
                <a:solidFill>
                  <a:schemeClr val="accent1"/>
                </a:solidFill>
              </a:rPr>
              <a:t>REPORT</a:t>
            </a:r>
            <a:endParaRPr lang="fr-FR" sz="2200" b="1" dirty="0">
              <a:solidFill>
                <a:schemeClr val="accent1"/>
              </a:solidFill>
            </a:endParaRPr>
          </a:p>
        </p:txBody>
      </p:sp>
      <p:sp>
        <p:nvSpPr>
          <p:cNvPr id="3" name="Espace réservé du contenu 2"/>
          <p:cNvSpPr>
            <a:spLocks noGrp="1"/>
          </p:cNvSpPr>
          <p:nvPr>
            <p:ph idx="1"/>
          </p:nvPr>
        </p:nvSpPr>
        <p:spPr/>
        <p:txBody>
          <a:bodyPr>
            <a:normAutofit/>
          </a:bodyPr>
          <a:lstStyle/>
          <a:p>
            <a:pPr marL="514350" indent="-457200">
              <a:buFont typeface="Wingdings" panose="05000000000000000000" pitchFamily="2" charset="2"/>
              <a:buChar char="q"/>
            </a:pPr>
            <a:r>
              <a:rPr lang="en-US" dirty="0" smtClean="0"/>
              <a:t>The corrected version needs to be sent to:</a:t>
            </a:r>
            <a:endParaRPr lang="en-US" dirty="0"/>
          </a:p>
          <a:p>
            <a:pPr marL="971550" lvl="1" indent="-457200">
              <a:buFont typeface="Wingdings" panose="05000000000000000000" pitchFamily="2" charset="2"/>
              <a:buChar char="q"/>
            </a:pPr>
            <a:r>
              <a:rPr lang="en-US" dirty="0" smtClean="0"/>
              <a:t>AIVC for second round: March 31</a:t>
            </a:r>
            <a:r>
              <a:rPr lang="en-US" baseline="30000" dirty="0" smtClean="0"/>
              <a:t>st</a:t>
            </a:r>
            <a:endParaRPr lang="en-US" dirty="0"/>
          </a:p>
          <a:p>
            <a:pPr marL="971550" lvl="1" indent="-457200">
              <a:buFont typeface="Wingdings" panose="05000000000000000000" pitchFamily="2" charset="2"/>
              <a:buChar char="q"/>
            </a:pPr>
            <a:r>
              <a:rPr lang="en-US" dirty="0" smtClean="0"/>
              <a:t>IEA </a:t>
            </a:r>
            <a:r>
              <a:rPr lang="en-US" dirty="0" err="1" smtClean="0"/>
              <a:t>ExCO</a:t>
            </a:r>
            <a:r>
              <a:rPr lang="en-US" dirty="0" smtClean="0"/>
              <a:t>: April 20</a:t>
            </a:r>
            <a:r>
              <a:rPr lang="en-US" baseline="30000" dirty="0" smtClean="0"/>
              <a:t>th</a:t>
            </a:r>
            <a:endParaRPr lang="fr-FR" dirty="0"/>
          </a:p>
          <a:p>
            <a:pPr marL="571500" indent="-457200">
              <a:buFont typeface="Wingdings" panose="05000000000000000000" pitchFamily="2" charset="2"/>
              <a:buChar char="q"/>
            </a:pPr>
            <a:endParaRPr lang="fr-FR" dirty="0"/>
          </a:p>
          <a:p>
            <a:pPr marL="571500" indent="-457200">
              <a:buFont typeface="Wingdings" panose="05000000000000000000" pitchFamily="2" charset="2"/>
              <a:buChar char="q"/>
            </a:pPr>
            <a:r>
              <a:rPr lang="en-US" dirty="0" smtClean="0"/>
              <a:t>Action:</a:t>
            </a:r>
          </a:p>
          <a:p>
            <a:pPr marL="971550" lvl="1" indent="-457200">
              <a:buFont typeface="Wingdings" panose="05000000000000000000" pitchFamily="2" charset="2"/>
              <a:buChar char="q"/>
            </a:pPr>
            <a:r>
              <a:rPr lang="en-US" dirty="0" smtClean="0"/>
              <a:t>Marc and Pawel will work today to agree on all corrections (in parallel to this meeting)</a:t>
            </a:r>
          </a:p>
          <a:p>
            <a:pPr marL="971550" lvl="1" indent="-457200">
              <a:buFont typeface="Wingdings" panose="05000000000000000000" pitchFamily="2" charset="2"/>
              <a:buChar char="q"/>
            </a:pPr>
            <a:r>
              <a:rPr lang="en-US" dirty="0" smtClean="0"/>
              <a:t>Corrections will be made next week</a:t>
            </a: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13</a:t>
            </a:fld>
            <a:endParaRPr lang="en-US" b="1" dirty="0">
              <a:solidFill>
                <a:schemeClr val="accent1">
                  <a:lumMod val="75000"/>
                </a:schemeClr>
              </a:solidFill>
            </a:endParaRPr>
          </a:p>
        </p:txBody>
      </p:sp>
    </p:spTree>
    <p:extLst>
      <p:ext uri="{BB962C8B-B14F-4D97-AF65-F5344CB8AC3E}">
        <p14:creationId xmlns:p14="http://schemas.microsoft.com/office/powerpoint/2010/main" val="22613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539369" y="1568753"/>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457200">
              <a:buFont typeface="Wingdings" panose="05000000000000000000" pitchFamily="2" charset="2"/>
              <a:buChar char="q"/>
            </a:pPr>
            <a:r>
              <a:rPr lang="en-US" sz="3400" dirty="0"/>
              <a:t>Contents of the paper:</a:t>
            </a:r>
          </a:p>
          <a:p>
            <a:pPr marL="971550" lvl="1" indent="-457200">
              <a:buFont typeface="Wingdings" panose="05000000000000000000" pitchFamily="2" charset="2"/>
              <a:buChar char="q"/>
            </a:pPr>
            <a:r>
              <a:rPr lang="en-US" dirty="0" smtClean="0"/>
              <a:t>Introduction: presentation </a:t>
            </a:r>
            <a:r>
              <a:rPr lang="en-US" dirty="0"/>
              <a:t>of Annex68</a:t>
            </a:r>
          </a:p>
          <a:p>
            <a:pPr marL="971550" lvl="1" indent="-457200">
              <a:buFont typeface="Wingdings" panose="05000000000000000000" pitchFamily="2" charset="2"/>
              <a:buChar char="q"/>
            </a:pPr>
            <a:r>
              <a:rPr lang="en-US" dirty="0" smtClean="0"/>
              <a:t>Methods: </a:t>
            </a:r>
            <a:r>
              <a:rPr lang="en-US" sz="2800" dirty="0" smtClean="0"/>
              <a:t>Indoor </a:t>
            </a:r>
            <a:r>
              <a:rPr lang="en-US" sz="2800" dirty="0"/>
              <a:t>pollution in residential </a:t>
            </a:r>
            <a:r>
              <a:rPr lang="en-US" sz="2800" dirty="0" smtClean="0"/>
              <a:t>buildings,  Exposure </a:t>
            </a:r>
            <a:r>
              <a:rPr lang="en-US" sz="2800" dirty="0"/>
              <a:t>Limit Values (</a:t>
            </a:r>
            <a:r>
              <a:rPr lang="en-US" sz="2800" dirty="0" smtClean="0"/>
              <a:t>ELVs), IAQ </a:t>
            </a:r>
            <a:r>
              <a:rPr lang="en-US" sz="2800" dirty="0"/>
              <a:t>indices literature review</a:t>
            </a:r>
          </a:p>
          <a:p>
            <a:pPr marL="971550" lvl="1" indent="-457200">
              <a:buFont typeface="Wingdings" panose="05000000000000000000" pitchFamily="2" charset="2"/>
              <a:buChar char="q"/>
            </a:pPr>
            <a:r>
              <a:rPr lang="en-US" dirty="0" smtClean="0"/>
              <a:t>Results: </a:t>
            </a:r>
            <a:r>
              <a:rPr lang="en-US" sz="2800" i="1" dirty="0" smtClean="0"/>
              <a:t>Better </a:t>
            </a:r>
            <a:r>
              <a:rPr lang="en-US" sz="2800" i="1" dirty="0"/>
              <a:t>IAQ in low-energy </a:t>
            </a:r>
            <a:r>
              <a:rPr lang="en-US" sz="2800" i="1" dirty="0" smtClean="0"/>
              <a:t>buildings, Comparison of ELVs, Classification </a:t>
            </a:r>
            <a:r>
              <a:rPr lang="en-US" sz="2800" i="1" dirty="0"/>
              <a:t>of indices</a:t>
            </a:r>
          </a:p>
          <a:p>
            <a:pPr marL="971550" lvl="1" indent="-457200">
              <a:buFont typeface="Wingdings" panose="05000000000000000000" pitchFamily="2" charset="2"/>
              <a:buChar char="q"/>
            </a:pPr>
            <a:r>
              <a:rPr lang="en-US" dirty="0" smtClean="0"/>
              <a:t>Discussion: </a:t>
            </a:r>
            <a:r>
              <a:rPr lang="en-GB" sz="2800" dirty="0" smtClean="0"/>
              <a:t>Pollutants </a:t>
            </a:r>
            <a:r>
              <a:rPr lang="en-GB" sz="2800" dirty="0"/>
              <a:t>of </a:t>
            </a:r>
            <a:r>
              <a:rPr lang="en-GB" sz="2800" dirty="0" smtClean="0"/>
              <a:t>interest, Aggregation </a:t>
            </a:r>
            <a:r>
              <a:rPr lang="en-GB" sz="2800" dirty="0"/>
              <a:t>and metrics for the Annex68 project</a:t>
            </a:r>
          </a:p>
          <a:p>
            <a:pPr marL="971550" lvl="1" indent="-457200">
              <a:buFont typeface="Wingdings" panose="05000000000000000000" pitchFamily="2" charset="2"/>
              <a:buChar char="q"/>
            </a:pPr>
            <a:r>
              <a:rPr lang="en-GB" dirty="0" smtClean="0"/>
              <a:t>Conclusion </a:t>
            </a:r>
          </a:p>
          <a:p>
            <a:pPr marL="571500" indent="-457200">
              <a:buFont typeface="Wingdings" panose="05000000000000000000" pitchFamily="2" charset="2"/>
              <a:buChar char="q"/>
            </a:pPr>
            <a:endParaRPr lang="en-GB" dirty="0"/>
          </a:p>
          <a:p>
            <a:pPr marL="571500" indent="-457200">
              <a:buFont typeface="Wingdings" panose="05000000000000000000" pitchFamily="2" charset="2"/>
              <a:buChar char="q"/>
            </a:pPr>
            <a:r>
              <a:rPr lang="en-GB" sz="3400" dirty="0" smtClean="0"/>
              <a:t>Deadline: March 31</a:t>
            </a:r>
            <a:r>
              <a:rPr lang="en-GB" sz="3400" baseline="30000" dirty="0" smtClean="0"/>
              <a:t>st</a:t>
            </a:r>
            <a:endParaRPr lang="en-GB" sz="3400" dirty="0" smtClean="0"/>
          </a:p>
          <a:p>
            <a:pPr marL="571500" indent="-457200">
              <a:buFont typeface="Wingdings" panose="05000000000000000000" pitchFamily="2" charset="2"/>
              <a:buChar char="q"/>
            </a:pPr>
            <a:endParaRPr lang="en-GB" dirty="0"/>
          </a:p>
          <a:p>
            <a:pPr marL="571500" indent="-457200">
              <a:buFont typeface="Wingdings" panose="05000000000000000000" pitchFamily="2" charset="2"/>
              <a:buChar char="q"/>
            </a:pPr>
            <a:r>
              <a:rPr lang="en-GB" sz="3400" dirty="0" smtClean="0"/>
              <a:t>Action:</a:t>
            </a:r>
          </a:p>
          <a:p>
            <a:pPr marL="971550" lvl="1" indent="-457200">
              <a:buFont typeface="Wingdings" panose="05000000000000000000" pitchFamily="2" charset="2"/>
              <a:buChar char="q"/>
            </a:pPr>
            <a:r>
              <a:rPr lang="en-GB" dirty="0" smtClean="0"/>
              <a:t>Extended deadline?</a:t>
            </a:r>
            <a:endParaRPr lang="en-US" dirty="0" smtClean="0"/>
          </a:p>
          <a:p>
            <a:endParaRPr lang="fr-FR" dirty="0"/>
          </a:p>
        </p:txBody>
      </p:sp>
      <p:sp>
        <p:nvSpPr>
          <p:cNvPr id="2" name="Titre 1"/>
          <p:cNvSpPr>
            <a:spLocks noGrp="1"/>
          </p:cNvSpPr>
          <p:nvPr>
            <p:ph type="title"/>
          </p:nvPr>
        </p:nvSpPr>
        <p:spPr/>
        <p:txBody>
          <a:bodyPr>
            <a:normAutofit/>
          </a:bodyPr>
          <a:lstStyle/>
          <a:p>
            <a:r>
              <a:rPr lang="en-US" altLang="fr-FR" b="1" dirty="0">
                <a:solidFill>
                  <a:schemeClr val="accent1"/>
                </a:solidFill>
              </a:rPr>
              <a:t>What still needs to be done? </a:t>
            </a:r>
            <a:r>
              <a:rPr lang="en-US" altLang="fr-FR" b="1" dirty="0" smtClean="0">
                <a:solidFill>
                  <a:schemeClr val="accent1"/>
                </a:solidFill>
              </a:rPr>
              <a:t/>
            </a:r>
            <a:br>
              <a:rPr lang="en-US" altLang="fr-FR" b="1" dirty="0" smtClean="0">
                <a:solidFill>
                  <a:schemeClr val="accent1"/>
                </a:solidFill>
              </a:rPr>
            </a:br>
            <a:r>
              <a:rPr lang="en-US" altLang="fr-FR" sz="2200" b="1" dirty="0" smtClean="0">
                <a:solidFill>
                  <a:schemeClr val="accent1"/>
                </a:solidFill>
              </a:rPr>
              <a:t>Energy and Buildings: Special issue for EBC Annexes</a:t>
            </a:r>
            <a:endParaRPr lang="fr-FR" sz="2200"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14</a:t>
            </a:fld>
            <a:endParaRPr lang="en-US" b="1" dirty="0">
              <a:solidFill>
                <a:schemeClr val="accent1">
                  <a:lumMod val="75000"/>
                </a:schemeClr>
              </a:solidFill>
            </a:endParaRPr>
          </a:p>
        </p:txBody>
      </p:sp>
      <p:grpSp>
        <p:nvGrpSpPr>
          <p:cNvPr id="6" name="Groupe 5"/>
          <p:cNvGrpSpPr/>
          <p:nvPr/>
        </p:nvGrpSpPr>
        <p:grpSpPr>
          <a:xfrm>
            <a:off x="170037" y="2012691"/>
            <a:ext cx="578820" cy="1600029"/>
            <a:chOff x="7521572" y="2060848"/>
            <a:chExt cx="578820" cy="2880320"/>
          </a:xfrm>
        </p:grpSpPr>
        <p:sp>
          <p:nvSpPr>
            <p:cNvPr id="4" name="Flèche vers le bas 3"/>
            <p:cNvSpPr/>
            <p:nvPr/>
          </p:nvSpPr>
          <p:spPr>
            <a:xfrm>
              <a:off x="7740352" y="2060848"/>
              <a:ext cx="360040" cy="288032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ZoneTexte 4"/>
            <p:cNvSpPr txBox="1"/>
            <p:nvPr/>
          </p:nvSpPr>
          <p:spPr>
            <a:xfrm rot="16200000" flipH="1">
              <a:off x="6431440" y="3150981"/>
              <a:ext cx="2549595" cy="369332"/>
            </a:xfrm>
            <a:prstGeom prst="rect">
              <a:avLst/>
            </a:prstGeom>
            <a:noFill/>
          </p:spPr>
          <p:txBody>
            <a:bodyPr wrap="square" rtlCol="0">
              <a:spAutoFit/>
            </a:bodyPr>
            <a:lstStyle/>
            <a:p>
              <a:pPr algn="ctr"/>
              <a:r>
                <a:rPr lang="en-US" dirty="0" smtClean="0">
                  <a:solidFill>
                    <a:schemeClr val="accent3"/>
                  </a:solidFill>
                </a:rPr>
                <a:t>written</a:t>
              </a:r>
              <a:endParaRPr lang="en-US" dirty="0">
                <a:solidFill>
                  <a:schemeClr val="accent3"/>
                </a:solidFill>
              </a:endParaRPr>
            </a:p>
          </p:txBody>
        </p:sp>
      </p:grpSp>
    </p:spTree>
    <p:extLst>
      <p:ext uri="{BB962C8B-B14F-4D97-AF65-F5344CB8AC3E}">
        <p14:creationId xmlns:p14="http://schemas.microsoft.com/office/powerpoint/2010/main" val="416906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pen Letter To &quot;Thank You&quot;"/>
          <p:cNvPicPr>
            <a:picLocks noChangeAspect="1" noChangeArrowheads="1"/>
          </p:cNvPicPr>
          <p:nvPr/>
        </p:nvPicPr>
        <p:blipFill>
          <a:blip r:embed="rId3" cstate="print">
            <a:clrChange>
              <a:clrFrom>
                <a:srgbClr val="EBEAE8"/>
              </a:clrFrom>
              <a:clrTo>
                <a:srgbClr val="EBEAE8">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7704" y="1484784"/>
            <a:ext cx="5328592" cy="41171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181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en-US" altLang="fr-FR" b="1" dirty="0" smtClean="0">
                <a:solidFill>
                  <a:schemeClr val="accent1"/>
                </a:solidFill>
              </a:rPr>
              <a:t>Contents</a:t>
            </a:r>
            <a:endParaRPr lang="fr-FR"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2</a:t>
            </a:fld>
            <a:endParaRPr lang="en-US" b="1" dirty="0">
              <a:solidFill>
                <a:schemeClr val="accent1">
                  <a:lumMod val="75000"/>
                </a:schemeClr>
              </a:solidFill>
            </a:endParaRPr>
          </a:p>
        </p:txBody>
      </p:sp>
      <p:sp>
        <p:nvSpPr>
          <p:cNvPr id="97" name="ZoneTexte 96"/>
          <p:cNvSpPr txBox="1"/>
          <p:nvPr/>
        </p:nvSpPr>
        <p:spPr>
          <a:xfrm>
            <a:off x="351183" y="1628800"/>
            <a:ext cx="7619302" cy="830997"/>
          </a:xfrm>
          <a:prstGeom prst="rect">
            <a:avLst/>
          </a:prstGeom>
          <a:noFill/>
        </p:spPr>
        <p:txBody>
          <a:bodyPr wrap="square" rtlCol="0">
            <a:spAutoFit/>
          </a:bodyPr>
          <a:lstStyle/>
          <a:p>
            <a:pPr marL="457200" indent="-457200">
              <a:buFont typeface="Wingdings" panose="05000000000000000000" pitchFamily="2" charset="2"/>
              <a:buChar char="q"/>
            </a:pPr>
            <a:r>
              <a:rPr lang="en-US" sz="2400" dirty="0" smtClean="0"/>
              <a:t>What’s new from last meeting in Syracuse?</a:t>
            </a:r>
          </a:p>
          <a:p>
            <a:pPr marL="457200" indent="-457200">
              <a:buFont typeface="Wingdings" panose="05000000000000000000" pitchFamily="2" charset="2"/>
              <a:buChar char="q"/>
            </a:pPr>
            <a:r>
              <a:rPr lang="en-US" sz="2400" dirty="0" smtClean="0"/>
              <a:t>What still needs to be done?</a:t>
            </a:r>
            <a:endParaRPr lang="en-US" sz="2400" dirty="0"/>
          </a:p>
        </p:txBody>
      </p:sp>
    </p:spTree>
    <p:extLst>
      <p:ext uri="{BB962C8B-B14F-4D97-AF65-F5344CB8AC3E}">
        <p14:creationId xmlns:p14="http://schemas.microsoft.com/office/powerpoint/2010/main" val="3375072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r>
              <a:rPr lang="en-US" altLang="fr-FR" b="1" dirty="0" smtClean="0">
                <a:solidFill>
                  <a:schemeClr val="accent1"/>
                </a:solidFill>
              </a:rPr>
              <a:t>Subtask1 – Defining the metrics</a:t>
            </a:r>
            <a:endParaRPr lang="fr-FR"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3</a:t>
            </a:fld>
            <a:endParaRPr lang="en-US" b="1" dirty="0">
              <a:solidFill>
                <a:schemeClr val="accent1">
                  <a:lumMod val="75000"/>
                </a:schemeClr>
              </a:solidFill>
            </a:endParaRPr>
          </a:p>
        </p:txBody>
      </p:sp>
      <p:sp>
        <p:nvSpPr>
          <p:cNvPr id="5" name="Rectangle à coins arrondis 4"/>
          <p:cNvSpPr/>
          <p:nvPr/>
        </p:nvSpPr>
        <p:spPr>
          <a:xfrm>
            <a:off x="179513" y="2276872"/>
            <a:ext cx="2808312" cy="792088"/>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libri"/>
                <a:ea typeface="+mn-ea"/>
                <a:cs typeface="+mn-cs"/>
              </a:rPr>
              <a:t>Concentration Levels in </a:t>
            </a:r>
            <a:r>
              <a:rPr kumimoji="0" lang="en-US" sz="1800" i="0" u="none" strike="noStrike" kern="0" cap="none" spc="0" normalizeH="0" baseline="0" noProof="0" dirty="0" smtClean="0">
                <a:ln>
                  <a:noFill/>
                </a:ln>
                <a:effectLst/>
                <a:uLnTx/>
                <a:uFillTx/>
                <a:latin typeface="Calibri"/>
                <a:ea typeface="+mn-ea"/>
                <a:cs typeface="+mn-cs"/>
              </a:rPr>
              <a:t>Residences</a:t>
            </a:r>
          </a:p>
        </p:txBody>
      </p:sp>
      <p:sp>
        <p:nvSpPr>
          <p:cNvPr id="6" name="Rectangle à coins arrondis 5"/>
          <p:cNvSpPr/>
          <p:nvPr/>
        </p:nvSpPr>
        <p:spPr>
          <a:xfrm>
            <a:off x="179513" y="3140968"/>
            <a:ext cx="2808312" cy="576064"/>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libri"/>
                <a:ea typeface="+mn-ea"/>
                <a:cs typeface="+mn-cs"/>
              </a:rPr>
              <a:t>Exposure Limit Values (ELV)</a:t>
            </a:r>
          </a:p>
        </p:txBody>
      </p:sp>
      <p:sp>
        <p:nvSpPr>
          <p:cNvPr id="7" name="Rectangle à coins arrondis 6"/>
          <p:cNvSpPr/>
          <p:nvPr/>
        </p:nvSpPr>
        <p:spPr>
          <a:xfrm>
            <a:off x="179513" y="1628800"/>
            <a:ext cx="2808312" cy="576064"/>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libri"/>
                <a:ea typeface="+mn-ea"/>
                <a:cs typeface="+mn-cs"/>
              </a:rPr>
              <a:t>Previous attempts</a:t>
            </a:r>
            <a:r>
              <a:rPr kumimoji="0" lang="en-US" sz="1800" b="0" i="0" u="none" strike="noStrike" kern="0" cap="none" spc="0" normalizeH="0" noProof="0" dirty="0" smtClean="0">
                <a:ln>
                  <a:noFill/>
                </a:ln>
                <a:effectLst/>
                <a:uLnTx/>
                <a:uFillTx/>
                <a:latin typeface="Calibri"/>
                <a:ea typeface="+mn-ea"/>
                <a:cs typeface="+mn-cs"/>
              </a:rPr>
              <a:t> </a:t>
            </a:r>
            <a:r>
              <a:rPr kumimoji="0" lang="en-US" sz="1800" b="0" i="0" u="none" strike="noStrike" kern="0" cap="none" spc="0" normalizeH="0" baseline="0" noProof="0" dirty="0" smtClean="0">
                <a:ln>
                  <a:noFill/>
                </a:ln>
                <a:effectLst/>
                <a:uLnTx/>
                <a:uFillTx/>
                <a:latin typeface="Calibri"/>
                <a:ea typeface="+mn-ea"/>
                <a:cs typeface="+mn-cs"/>
              </a:rPr>
              <a:t>on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libri"/>
                <a:ea typeface="+mn-ea"/>
                <a:cs typeface="+mn-cs"/>
              </a:rPr>
              <a:t>prioritization of Pollutants</a:t>
            </a:r>
          </a:p>
        </p:txBody>
      </p:sp>
      <p:sp>
        <p:nvSpPr>
          <p:cNvPr id="8" name="Rectangle à coins arrondis 7"/>
          <p:cNvSpPr/>
          <p:nvPr/>
        </p:nvSpPr>
        <p:spPr>
          <a:xfrm>
            <a:off x="3059832" y="2276872"/>
            <a:ext cx="1728192" cy="360040"/>
          </a:xfrm>
          <a:prstGeom prst="round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Calibri"/>
                <a:ea typeface="+mn-ea"/>
                <a:cs typeface="+mn-cs"/>
              </a:rPr>
              <a:t>Current building stock</a:t>
            </a:r>
          </a:p>
        </p:txBody>
      </p:sp>
      <p:sp>
        <p:nvSpPr>
          <p:cNvPr id="9" name="Rectangle à coins arrondis 8"/>
          <p:cNvSpPr/>
          <p:nvPr/>
        </p:nvSpPr>
        <p:spPr>
          <a:xfrm>
            <a:off x="3059832" y="2708920"/>
            <a:ext cx="1728192" cy="360040"/>
          </a:xfrm>
          <a:prstGeom prst="round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Calibri"/>
                <a:ea typeface="+mn-ea"/>
                <a:cs typeface="+mn-cs"/>
              </a:rPr>
              <a:t>Low energy buildings</a:t>
            </a:r>
          </a:p>
        </p:txBody>
      </p:sp>
      <p:sp>
        <p:nvSpPr>
          <p:cNvPr id="10" name="Rectangle à coins arrondis 9"/>
          <p:cNvSpPr/>
          <p:nvPr/>
        </p:nvSpPr>
        <p:spPr>
          <a:xfrm>
            <a:off x="5888839" y="2204864"/>
            <a:ext cx="2859626" cy="936104"/>
          </a:xfrm>
          <a:prstGeom prst="roundRect">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Calibri"/>
                <a:ea typeface="+mn-ea"/>
                <a:cs typeface="+mn-cs"/>
              </a:rPr>
              <a:t>“SHORT” LIST OF POLLUTANTS for ANNEX68</a:t>
            </a:r>
          </a:p>
        </p:txBody>
      </p:sp>
      <p:sp>
        <p:nvSpPr>
          <p:cNvPr id="11" name="Rectangle à coins arrondis 10"/>
          <p:cNvSpPr/>
          <p:nvPr/>
        </p:nvSpPr>
        <p:spPr>
          <a:xfrm>
            <a:off x="179513" y="4657804"/>
            <a:ext cx="2808312" cy="792088"/>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libri"/>
                <a:ea typeface="+mn-ea"/>
                <a:cs typeface="+mn-cs"/>
              </a:rPr>
              <a:t>IAQ indices from literature</a:t>
            </a:r>
          </a:p>
        </p:txBody>
      </p:sp>
      <p:sp>
        <p:nvSpPr>
          <p:cNvPr id="12" name="Rectangle à coins arrondis 11"/>
          <p:cNvSpPr/>
          <p:nvPr/>
        </p:nvSpPr>
        <p:spPr>
          <a:xfrm>
            <a:off x="3059832" y="4657804"/>
            <a:ext cx="1728192" cy="360040"/>
          </a:xfrm>
          <a:prstGeom prst="round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Calibri"/>
                <a:ea typeface="+mn-ea"/>
                <a:cs typeface="+mn-cs"/>
              </a:rPr>
              <a:t>Based on ELV</a:t>
            </a:r>
          </a:p>
        </p:txBody>
      </p:sp>
      <p:sp>
        <p:nvSpPr>
          <p:cNvPr id="13" name="Rectangle à coins arrondis 12"/>
          <p:cNvSpPr/>
          <p:nvPr/>
        </p:nvSpPr>
        <p:spPr>
          <a:xfrm>
            <a:off x="3059832" y="5089852"/>
            <a:ext cx="1728192" cy="360040"/>
          </a:xfrm>
          <a:prstGeom prst="round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Calibri"/>
                <a:ea typeface="+mn-ea"/>
                <a:cs typeface="+mn-cs"/>
              </a:rPr>
              <a:t>Based on DALY</a:t>
            </a:r>
          </a:p>
        </p:txBody>
      </p:sp>
      <p:sp>
        <p:nvSpPr>
          <p:cNvPr id="14" name="Rectangle à coins arrondis 13"/>
          <p:cNvSpPr/>
          <p:nvPr/>
        </p:nvSpPr>
        <p:spPr>
          <a:xfrm>
            <a:off x="5927845" y="4693808"/>
            <a:ext cx="2859626" cy="720080"/>
          </a:xfrm>
          <a:prstGeom prst="roundRect">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Calibri"/>
                <a:ea typeface="+mn-ea"/>
                <a:cs typeface="+mn-cs"/>
              </a:rPr>
              <a:t>METRICS for ANNEX68</a:t>
            </a:r>
          </a:p>
        </p:txBody>
      </p:sp>
      <p:sp>
        <p:nvSpPr>
          <p:cNvPr id="15" name="Flèche droite à entaille 14"/>
          <p:cNvSpPr/>
          <p:nvPr/>
        </p:nvSpPr>
        <p:spPr>
          <a:xfrm>
            <a:off x="5050178" y="2420888"/>
            <a:ext cx="634676" cy="504056"/>
          </a:xfrm>
          <a:prstGeom prst="notchedRightArrow">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C00000"/>
              </a:solidFill>
              <a:effectLst/>
              <a:uLnTx/>
              <a:uFillTx/>
              <a:latin typeface="Calibri"/>
              <a:ea typeface="+mn-ea"/>
              <a:cs typeface="+mn-cs"/>
            </a:endParaRPr>
          </a:p>
        </p:txBody>
      </p:sp>
      <p:sp>
        <p:nvSpPr>
          <p:cNvPr id="16" name="Flèche droite à entaille 15"/>
          <p:cNvSpPr/>
          <p:nvPr/>
        </p:nvSpPr>
        <p:spPr>
          <a:xfrm>
            <a:off x="5084422" y="4801820"/>
            <a:ext cx="634676" cy="504056"/>
          </a:xfrm>
          <a:prstGeom prst="notchedRightArrow">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C00000"/>
              </a:solidFill>
              <a:effectLst/>
              <a:uLnTx/>
              <a:uFillTx/>
              <a:latin typeface="Calibri"/>
              <a:ea typeface="+mn-ea"/>
              <a:cs typeface="+mn-cs"/>
            </a:endParaRPr>
          </a:p>
        </p:txBody>
      </p:sp>
      <p:sp>
        <p:nvSpPr>
          <p:cNvPr id="17" name="Rectangle à coins arrondis 16"/>
          <p:cNvSpPr/>
          <p:nvPr/>
        </p:nvSpPr>
        <p:spPr>
          <a:xfrm>
            <a:off x="6207879" y="5266842"/>
            <a:ext cx="2745066" cy="499388"/>
          </a:xfrm>
          <a:prstGeom prst="roundRect">
            <a:avLst/>
          </a:prstGeom>
          <a:solidFill>
            <a:schemeClr val="bg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ea typeface="+mn-ea"/>
                <a:cs typeface="+mn-cs"/>
              </a:rPr>
              <a:t>accounting for energy consumption</a:t>
            </a:r>
          </a:p>
        </p:txBody>
      </p:sp>
    </p:spTree>
    <p:extLst>
      <p:ext uri="{BB962C8B-B14F-4D97-AF65-F5344CB8AC3E}">
        <p14:creationId xmlns:p14="http://schemas.microsoft.com/office/powerpoint/2010/main" val="34986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fontScale="90000"/>
          </a:bodyPr>
          <a:lstStyle/>
          <a:p>
            <a:r>
              <a:rPr lang="en-US" altLang="fr-FR" b="1" dirty="0" smtClean="0">
                <a:solidFill>
                  <a:schemeClr val="accent1"/>
                </a:solidFill>
              </a:rPr>
              <a:t>What’s new from last meeting in Syracuse?</a:t>
            </a:r>
            <a:endParaRPr lang="fr-FR"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4</a:t>
            </a:fld>
            <a:endParaRPr lang="en-US" b="1" dirty="0">
              <a:solidFill>
                <a:schemeClr val="accent1">
                  <a:lumMod val="75000"/>
                </a:schemeClr>
              </a:solidFill>
            </a:endParaRPr>
          </a:p>
        </p:txBody>
      </p:sp>
      <p:sp>
        <p:nvSpPr>
          <p:cNvPr id="97" name="ZoneTexte 96"/>
          <p:cNvSpPr txBox="1"/>
          <p:nvPr/>
        </p:nvSpPr>
        <p:spPr>
          <a:xfrm>
            <a:off x="351183" y="1628800"/>
            <a:ext cx="7619302" cy="3416320"/>
          </a:xfrm>
          <a:prstGeom prst="rect">
            <a:avLst/>
          </a:prstGeom>
          <a:noFill/>
        </p:spPr>
        <p:txBody>
          <a:bodyPr wrap="square" rtlCol="0">
            <a:spAutoFit/>
          </a:bodyPr>
          <a:lstStyle/>
          <a:p>
            <a:pPr marL="457200" indent="-457200">
              <a:buFont typeface="Wingdings" panose="05000000000000000000" pitchFamily="2" charset="2"/>
              <a:buChar char="q"/>
            </a:pPr>
            <a:r>
              <a:rPr lang="en-US" sz="2400" dirty="0" smtClean="0"/>
              <a:t>The plan at the end of the meeting:</a:t>
            </a:r>
          </a:p>
          <a:p>
            <a:pPr marL="914400" lvl="1" indent="-457200">
              <a:buFont typeface="Wingdings" panose="05000000000000000000" pitchFamily="2" charset="2"/>
              <a:buChar char="q"/>
            </a:pPr>
            <a:r>
              <a:rPr lang="en-US" sz="2400" dirty="0" smtClean="0"/>
              <a:t>October 15</a:t>
            </a:r>
            <a:r>
              <a:rPr lang="en-US" sz="2400" baseline="30000" dirty="0" smtClean="0"/>
              <a:t>th</a:t>
            </a:r>
            <a:r>
              <a:rPr lang="en-US" sz="2400" dirty="0" smtClean="0"/>
              <a:t>: </a:t>
            </a:r>
            <a:r>
              <a:rPr lang="en-US" sz="2400" dirty="0"/>
              <a:t>Draft report on the </a:t>
            </a:r>
            <a:r>
              <a:rPr lang="en-US" sz="2400" dirty="0" err="1"/>
              <a:t>Sharepoint</a:t>
            </a:r>
            <a:r>
              <a:rPr lang="en-US" sz="2400" dirty="0"/>
              <a:t> to be reviewed by all participants (round 1)</a:t>
            </a:r>
          </a:p>
          <a:p>
            <a:pPr marL="914400" lvl="1" indent="-457200">
              <a:buFont typeface="Wingdings" panose="05000000000000000000" pitchFamily="2" charset="2"/>
              <a:buChar char="q"/>
            </a:pPr>
            <a:r>
              <a:rPr lang="en-US" sz="2400" dirty="0"/>
              <a:t>November </a:t>
            </a:r>
            <a:r>
              <a:rPr lang="en-US" sz="2400" dirty="0" smtClean="0"/>
              <a:t>1</a:t>
            </a:r>
            <a:r>
              <a:rPr lang="en-US" sz="2400" baseline="30000" dirty="0" smtClean="0"/>
              <a:t>st</a:t>
            </a:r>
            <a:r>
              <a:rPr lang="en-US" sz="2400" dirty="0" smtClean="0"/>
              <a:t>: </a:t>
            </a:r>
            <a:r>
              <a:rPr lang="en-US" sz="2400" dirty="0"/>
              <a:t>deadline for </a:t>
            </a:r>
            <a:r>
              <a:rPr lang="en-US" sz="2400" dirty="0" smtClean="0"/>
              <a:t>the corrections</a:t>
            </a:r>
            <a:endParaRPr lang="en-US" sz="2400" dirty="0"/>
          </a:p>
          <a:p>
            <a:pPr marL="914400" lvl="1" indent="-457200">
              <a:buFont typeface="Wingdings" panose="05000000000000000000" pitchFamily="2" charset="2"/>
              <a:buChar char="q"/>
            </a:pPr>
            <a:r>
              <a:rPr lang="en-US" sz="2400" dirty="0"/>
              <a:t>November </a:t>
            </a:r>
            <a:r>
              <a:rPr lang="en-US" sz="2400" dirty="0" smtClean="0"/>
              <a:t>30</a:t>
            </a:r>
            <a:r>
              <a:rPr lang="en-US" sz="2400" baseline="30000" dirty="0" smtClean="0"/>
              <a:t>th</a:t>
            </a:r>
            <a:r>
              <a:rPr lang="en-US" sz="2400" dirty="0" smtClean="0"/>
              <a:t>: </a:t>
            </a:r>
            <a:r>
              <a:rPr lang="en-US" sz="2400" dirty="0"/>
              <a:t>Final draft on the </a:t>
            </a:r>
            <a:r>
              <a:rPr lang="en-US" sz="2400" dirty="0" err="1"/>
              <a:t>Sharepoint</a:t>
            </a:r>
            <a:r>
              <a:rPr lang="en-US" sz="2400" dirty="0"/>
              <a:t> and last corrections (round 2)</a:t>
            </a:r>
          </a:p>
          <a:p>
            <a:pPr marL="914400" lvl="1" indent="-457200">
              <a:buFont typeface="Wingdings" panose="05000000000000000000" pitchFamily="2" charset="2"/>
              <a:buChar char="q"/>
            </a:pPr>
            <a:r>
              <a:rPr lang="en-US" sz="2400" dirty="0"/>
              <a:t>December </a:t>
            </a:r>
            <a:r>
              <a:rPr lang="en-US" sz="2400" dirty="0" smtClean="0"/>
              <a:t>15</a:t>
            </a:r>
            <a:r>
              <a:rPr lang="en-US" sz="2400" baseline="30000" dirty="0" smtClean="0"/>
              <a:t>th</a:t>
            </a:r>
            <a:r>
              <a:rPr lang="en-US" sz="2400" dirty="0" smtClean="0"/>
              <a:t>: </a:t>
            </a:r>
            <a:r>
              <a:rPr lang="en-US" sz="2400" dirty="0"/>
              <a:t>submission of the </a:t>
            </a:r>
            <a:r>
              <a:rPr lang="en-US" sz="2400" dirty="0" smtClean="0"/>
              <a:t>report</a:t>
            </a:r>
          </a:p>
          <a:p>
            <a:pPr marL="457200" indent="-457200">
              <a:buFont typeface="Wingdings" panose="05000000000000000000" pitchFamily="2" charset="2"/>
              <a:buChar char="q"/>
            </a:pPr>
            <a:endParaRPr lang="en-US" sz="2400" dirty="0"/>
          </a:p>
          <a:p>
            <a:pPr marL="914400" lvl="1" indent="-457200">
              <a:buFont typeface="Wingdings" panose="05000000000000000000" pitchFamily="2" charset="2"/>
              <a:buChar char="q"/>
            </a:pPr>
            <a:endParaRPr lang="en-US" sz="2400" dirty="0"/>
          </a:p>
        </p:txBody>
      </p:sp>
    </p:spTree>
    <p:extLst>
      <p:ext uri="{BB962C8B-B14F-4D97-AF65-F5344CB8AC3E}">
        <p14:creationId xmlns:p14="http://schemas.microsoft.com/office/powerpoint/2010/main" val="1807604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fontScale="90000"/>
          </a:bodyPr>
          <a:lstStyle/>
          <a:p>
            <a:r>
              <a:rPr lang="en-US" altLang="fr-FR" b="1" dirty="0">
                <a:solidFill>
                  <a:schemeClr val="accent1"/>
                </a:solidFill>
              </a:rPr>
              <a:t>What’s new from last meeting in Syracuse?</a:t>
            </a:r>
            <a:endParaRPr lang="fr-FR"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5</a:t>
            </a:fld>
            <a:endParaRPr lang="en-US" b="1" dirty="0">
              <a:solidFill>
                <a:schemeClr val="accent1">
                  <a:lumMod val="75000"/>
                </a:schemeClr>
              </a:solidFill>
            </a:endParaRPr>
          </a:p>
        </p:txBody>
      </p:sp>
      <p:sp>
        <p:nvSpPr>
          <p:cNvPr id="97" name="ZoneTexte 96"/>
          <p:cNvSpPr txBox="1"/>
          <p:nvPr/>
        </p:nvSpPr>
        <p:spPr>
          <a:xfrm>
            <a:off x="351182" y="1628800"/>
            <a:ext cx="8325273" cy="5262979"/>
          </a:xfrm>
          <a:prstGeom prst="rect">
            <a:avLst/>
          </a:prstGeom>
          <a:noFill/>
        </p:spPr>
        <p:txBody>
          <a:bodyPr wrap="square" rtlCol="0">
            <a:spAutoFit/>
          </a:bodyPr>
          <a:lstStyle/>
          <a:p>
            <a:pPr marL="457200" indent="-457200">
              <a:buFont typeface="Wingdings" panose="05000000000000000000" pitchFamily="2" charset="2"/>
              <a:buChar char="q"/>
            </a:pPr>
            <a:r>
              <a:rPr lang="en-US" sz="2400" dirty="0">
                <a:solidFill>
                  <a:srgbClr val="C00000"/>
                </a:solidFill>
              </a:rPr>
              <a:t>September, </a:t>
            </a:r>
            <a:r>
              <a:rPr lang="en-US" sz="2400" dirty="0" smtClean="0">
                <a:solidFill>
                  <a:srgbClr val="C00000"/>
                </a:solidFill>
              </a:rPr>
              <a:t>28</a:t>
            </a:r>
            <a:r>
              <a:rPr lang="en-US" sz="2400" baseline="30000" dirty="0" smtClean="0">
                <a:solidFill>
                  <a:srgbClr val="C00000"/>
                </a:solidFill>
              </a:rPr>
              <a:t>th</a:t>
            </a:r>
            <a:r>
              <a:rPr lang="en-US" sz="2400" dirty="0" smtClean="0">
                <a:solidFill>
                  <a:srgbClr val="C00000"/>
                </a:solidFill>
              </a:rPr>
              <a:t>: Message from </a:t>
            </a:r>
            <a:r>
              <a:rPr lang="en-US" sz="2400" dirty="0" err="1" smtClean="0">
                <a:solidFill>
                  <a:srgbClr val="C00000"/>
                </a:solidFill>
              </a:rPr>
              <a:t>Tianzhen</a:t>
            </a:r>
            <a:r>
              <a:rPr lang="en-US" sz="2400" dirty="0" smtClean="0">
                <a:solidFill>
                  <a:srgbClr val="C00000"/>
                </a:solidFill>
              </a:rPr>
              <a:t> Hong</a:t>
            </a:r>
          </a:p>
          <a:p>
            <a:pPr marL="914400" lvl="1" indent="-457200">
              <a:buFont typeface="Wingdings" panose="05000000000000000000" pitchFamily="2" charset="2"/>
              <a:buChar char="q"/>
            </a:pPr>
            <a:r>
              <a:rPr lang="en-US" sz="2400" dirty="0" smtClean="0">
                <a:solidFill>
                  <a:srgbClr val="C00000"/>
                </a:solidFill>
              </a:rPr>
              <a:t>Paper for Energy </a:t>
            </a:r>
            <a:r>
              <a:rPr lang="en-US" sz="2400" dirty="0">
                <a:solidFill>
                  <a:srgbClr val="C00000"/>
                </a:solidFill>
              </a:rPr>
              <a:t>and Buildings: Special issue for EBC Annexes</a:t>
            </a:r>
            <a:endParaRPr lang="en-US" sz="2400" dirty="0" smtClean="0">
              <a:solidFill>
                <a:srgbClr val="C00000"/>
              </a:solidFill>
            </a:endParaRPr>
          </a:p>
          <a:p>
            <a:pPr marL="457200" indent="-457200">
              <a:buFont typeface="Wingdings" panose="05000000000000000000" pitchFamily="2" charset="2"/>
              <a:buChar char="q"/>
            </a:pPr>
            <a:endParaRPr lang="en-US" sz="2400" dirty="0" smtClean="0"/>
          </a:p>
          <a:p>
            <a:pPr marL="457200" indent="-457200">
              <a:buFont typeface="Wingdings" panose="05000000000000000000" pitchFamily="2" charset="2"/>
              <a:buChar char="q"/>
            </a:pPr>
            <a:r>
              <a:rPr lang="en-US" sz="2400" dirty="0" smtClean="0"/>
              <a:t>Proposed </a:t>
            </a:r>
            <a:r>
              <a:rPr lang="en-US" sz="2400" dirty="0"/>
              <a:t>timeline:</a:t>
            </a:r>
          </a:p>
          <a:p>
            <a:pPr marL="914400" lvl="1" indent="-457200">
              <a:buFont typeface="Wingdings" panose="05000000000000000000" pitchFamily="2" charset="2"/>
              <a:buChar char="q"/>
            </a:pPr>
            <a:r>
              <a:rPr lang="en-US" sz="2400" dirty="0" smtClean="0"/>
              <a:t>Abstract </a:t>
            </a:r>
            <a:r>
              <a:rPr lang="en-US" sz="2400" dirty="0"/>
              <a:t>due: October </a:t>
            </a:r>
            <a:r>
              <a:rPr lang="en-US" sz="2400" dirty="0" smtClean="0"/>
              <a:t>30</a:t>
            </a:r>
            <a:r>
              <a:rPr lang="en-US" sz="2400" baseline="30000" dirty="0" smtClean="0"/>
              <a:t>th</a:t>
            </a:r>
            <a:r>
              <a:rPr lang="en-US" sz="2400" dirty="0" smtClean="0"/>
              <a:t>, </a:t>
            </a:r>
            <a:r>
              <a:rPr lang="en-US" sz="2400" dirty="0"/>
              <a:t>2016</a:t>
            </a:r>
          </a:p>
          <a:p>
            <a:pPr marL="914400" lvl="1" indent="-457200">
              <a:buFont typeface="Wingdings" panose="05000000000000000000" pitchFamily="2" charset="2"/>
              <a:buChar char="q"/>
            </a:pPr>
            <a:r>
              <a:rPr lang="en-US" sz="2400" dirty="0" smtClean="0"/>
              <a:t>Decision </a:t>
            </a:r>
            <a:r>
              <a:rPr lang="en-US" sz="2400" dirty="0"/>
              <a:t>on abstract: November </a:t>
            </a:r>
            <a:r>
              <a:rPr lang="en-US" sz="2400" dirty="0" smtClean="0"/>
              <a:t>30</a:t>
            </a:r>
            <a:r>
              <a:rPr lang="en-US" sz="2400" baseline="30000" dirty="0" smtClean="0"/>
              <a:t>th</a:t>
            </a:r>
            <a:r>
              <a:rPr lang="en-US" sz="2400" dirty="0" smtClean="0"/>
              <a:t>, </a:t>
            </a:r>
            <a:r>
              <a:rPr lang="en-US" sz="2400" dirty="0"/>
              <a:t>2016</a:t>
            </a:r>
          </a:p>
          <a:p>
            <a:pPr marL="914400" lvl="1" indent="-457200">
              <a:buFont typeface="Wingdings" panose="05000000000000000000" pitchFamily="2" charset="2"/>
              <a:buChar char="q"/>
            </a:pPr>
            <a:r>
              <a:rPr lang="en-US" sz="2400" dirty="0" smtClean="0"/>
              <a:t>Full </a:t>
            </a:r>
            <a:r>
              <a:rPr lang="en-US" sz="2400" dirty="0"/>
              <a:t>paper due: March </a:t>
            </a:r>
            <a:r>
              <a:rPr lang="en-US" sz="2400" dirty="0" smtClean="0"/>
              <a:t>31</a:t>
            </a:r>
            <a:r>
              <a:rPr lang="en-US" sz="2400" baseline="30000" dirty="0" smtClean="0"/>
              <a:t>st</a:t>
            </a:r>
            <a:r>
              <a:rPr lang="en-US" sz="2400" dirty="0" smtClean="0"/>
              <a:t>, </a:t>
            </a:r>
            <a:r>
              <a:rPr lang="en-US" sz="2400" dirty="0"/>
              <a:t>2017</a:t>
            </a:r>
          </a:p>
          <a:p>
            <a:pPr marL="914400" lvl="1" indent="-457200">
              <a:buFont typeface="Wingdings" panose="05000000000000000000" pitchFamily="2" charset="2"/>
              <a:buChar char="q"/>
            </a:pPr>
            <a:r>
              <a:rPr lang="en-US" sz="2400" dirty="0" smtClean="0"/>
              <a:t>Review </a:t>
            </a:r>
            <a:r>
              <a:rPr lang="en-US" sz="2400" dirty="0"/>
              <a:t>and decision: August </a:t>
            </a:r>
            <a:r>
              <a:rPr lang="en-US" sz="2400" dirty="0" smtClean="0"/>
              <a:t>31</a:t>
            </a:r>
            <a:r>
              <a:rPr lang="en-US" sz="2400" baseline="30000" dirty="0" smtClean="0"/>
              <a:t>st</a:t>
            </a:r>
            <a:r>
              <a:rPr lang="en-US" sz="2400" dirty="0" smtClean="0"/>
              <a:t>, </a:t>
            </a:r>
            <a:r>
              <a:rPr lang="en-US" sz="2400" dirty="0"/>
              <a:t>2017</a:t>
            </a:r>
          </a:p>
          <a:p>
            <a:pPr marL="914400" lvl="1" indent="-457200">
              <a:buFont typeface="Wingdings" panose="05000000000000000000" pitchFamily="2" charset="2"/>
              <a:buChar char="q"/>
            </a:pPr>
            <a:r>
              <a:rPr lang="en-US" sz="2400" dirty="0" smtClean="0"/>
              <a:t>Publication</a:t>
            </a:r>
            <a:r>
              <a:rPr lang="en-US" sz="2400" dirty="0"/>
              <a:t>: October </a:t>
            </a:r>
            <a:r>
              <a:rPr lang="en-US" sz="2400" dirty="0" smtClean="0"/>
              <a:t>30</a:t>
            </a:r>
            <a:r>
              <a:rPr lang="en-US" sz="2400" baseline="30000" dirty="0" smtClean="0"/>
              <a:t>th</a:t>
            </a:r>
            <a:r>
              <a:rPr lang="en-US" sz="2400" dirty="0" smtClean="0"/>
              <a:t>, 2017</a:t>
            </a:r>
          </a:p>
          <a:p>
            <a:pPr marL="914400" lvl="1" indent="-457200">
              <a:buFont typeface="Wingdings" panose="05000000000000000000" pitchFamily="2" charset="2"/>
              <a:buChar char="q"/>
            </a:pPr>
            <a:endParaRPr lang="en-US" sz="2400" dirty="0"/>
          </a:p>
          <a:p>
            <a:pPr marL="457200" indent="-457200">
              <a:buFont typeface="Wingdings" panose="05000000000000000000" pitchFamily="2" charset="2"/>
              <a:buChar char="q"/>
            </a:pPr>
            <a:r>
              <a:rPr lang="en-US" sz="2400" dirty="0" smtClean="0"/>
              <a:t>Action:</a:t>
            </a:r>
          </a:p>
          <a:p>
            <a:pPr marL="914400" lvl="1" indent="-457200">
              <a:buFont typeface="Wingdings" panose="05000000000000000000" pitchFamily="2" charset="2"/>
              <a:buChar char="q"/>
            </a:pPr>
            <a:r>
              <a:rPr lang="en-US" sz="2400" dirty="0" smtClean="0"/>
              <a:t>Focus on Subtask 1</a:t>
            </a:r>
          </a:p>
          <a:p>
            <a:pPr marL="914400" lvl="1" indent="-457200">
              <a:buFont typeface="Wingdings" panose="05000000000000000000" pitchFamily="2" charset="2"/>
              <a:buChar char="q"/>
            </a:pPr>
            <a:r>
              <a:rPr lang="en-US" sz="2400" dirty="0" smtClean="0"/>
              <a:t>Abstract was submitted and accepted</a:t>
            </a:r>
          </a:p>
        </p:txBody>
      </p:sp>
    </p:spTree>
    <p:extLst>
      <p:ext uri="{BB962C8B-B14F-4D97-AF65-F5344CB8AC3E}">
        <p14:creationId xmlns:p14="http://schemas.microsoft.com/office/powerpoint/2010/main" val="137452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fontScale="90000"/>
          </a:bodyPr>
          <a:lstStyle/>
          <a:p>
            <a:r>
              <a:rPr lang="en-US" altLang="fr-FR" b="1" smtClean="0">
                <a:solidFill>
                  <a:schemeClr val="accent1"/>
                </a:solidFill>
              </a:rPr>
              <a:t>What’s new from last meeting in Syracuse?</a:t>
            </a:r>
            <a:endParaRPr lang="fr-FR"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6</a:t>
            </a:fld>
            <a:endParaRPr lang="en-US" b="1" dirty="0">
              <a:solidFill>
                <a:schemeClr val="accent1">
                  <a:lumMod val="75000"/>
                </a:schemeClr>
              </a:solidFill>
            </a:endParaRPr>
          </a:p>
        </p:txBody>
      </p:sp>
      <p:sp>
        <p:nvSpPr>
          <p:cNvPr id="97" name="ZoneTexte 96"/>
          <p:cNvSpPr txBox="1"/>
          <p:nvPr/>
        </p:nvSpPr>
        <p:spPr>
          <a:xfrm>
            <a:off x="351182" y="1628800"/>
            <a:ext cx="8397281" cy="5632311"/>
          </a:xfrm>
          <a:prstGeom prst="rect">
            <a:avLst/>
          </a:prstGeom>
          <a:noFill/>
        </p:spPr>
        <p:txBody>
          <a:bodyPr wrap="square" rtlCol="0">
            <a:spAutoFit/>
          </a:bodyPr>
          <a:lstStyle/>
          <a:p>
            <a:pPr marL="457200" indent="-457200">
              <a:buFont typeface="Wingdings" panose="05000000000000000000" pitchFamily="2" charset="2"/>
              <a:buChar char="q"/>
            </a:pPr>
            <a:r>
              <a:rPr lang="en-US" sz="2400" dirty="0" smtClean="0">
                <a:solidFill>
                  <a:srgbClr val="C00000"/>
                </a:solidFill>
              </a:rPr>
              <a:t>November </a:t>
            </a:r>
            <a:r>
              <a:rPr lang="en-US" sz="2400" dirty="0">
                <a:solidFill>
                  <a:srgbClr val="C00000"/>
                </a:solidFill>
              </a:rPr>
              <a:t>28</a:t>
            </a:r>
            <a:r>
              <a:rPr lang="en-US" sz="2400" baseline="30000" dirty="0">
                <a:solidFill>
                  <a:srgbClr val="C00000"/>
                </a:solidFill>
              </a:rPr>
              <a:t>th</a:t>
            </a:r>
            <a:r>
              <a:rPr lang="en-US" sz="2400" dirty="0">
                <a:solidFill>
                  <a:srgbClr val="C00000"/>
                </a:solidFill>
              </a:rPr>
              <a:t>: IEA EBC </a:t>
            </a:r>
            <a:r>
              <a:rPr lang="en-US" sz="2400" dirty="0" err="1">
                <a:solidFill>
                  <a:srgbClr val="C00000"/>
                </a:solidFill>
              </a:rPr>
              <a:t>ExCo</a:t>
            </a:r>
            <a:r>
              <a:rPr lang="en-US" sz="2400" dirty="0">
                <a:solidFill>
                  <a:srgbClr val="C00000"/>
                </a:solidFill>
              </a:rPr>
              <a:t> meeting in </a:t>
            </a:r>
            <a:r>
              <a:rPr lang="en-US" sz="2400" dirty="0" smtClean="0">
                <a:solidFill>
                  <a:srgbClr val="C00000"/>
                </a:solidFill>
              </a:rPr>
              <a:t>Sydney</a:t>
            </a:r>
          </a:p>
          <a:p>
            <a:pPr marL="914400" lvl="1" indent="-457200">
              <a:buFont typeface="Wingdings" panose="05000000000000000000" pitchFamily="2" charset="2"/>
              <a:buChar char="q"/>
            </a:pPr>
            <a:r>
              <a:rPr lang="en-US" sz="2400" dirty="0" smtClean="0">
                <a:solidFill>
                  <a:srgbClr val="C00000"/>
                </a:solidFill>
              </a:rPr>
              <a:t>Would </a:t>
            </a:r>
            <a:r>
              <a:rPr lang="en-US" sz="2400" dirty="0">
                <a:solidFill>
                  <a:srgbClr val="C00000"/>
                </a:solidFill>
              </a:rPr>
              <a:t>it be possible/permissible to publish the Annex 68 Subtask 1 Metrics report as a joint report</a:t>
            </a:r>
            <a:r>
              <a:rPr lang="en-US" sz="2400" dirty="0" smtClean="0">
                <a:solidFill>
                  <a:srgbClr val="C00000"/>
                </a:solidFill>
              </a:rPr>
              <a:t>?</a:t>
            </a:r>
          </a:p>
          <a:p>
            <a:pPr marL="457200" indent="-457200">
              <a:buFont typeface="Wingdings" panose="05000000000000000000" pitchFamily="2" charset="2"/>
              <a:buChar char="q"/>
            </a:pPr>
            <a:endParaRPr lang="en-US" sz="2400" dirty="0"/>
          </a:p>
          <a:p>
            <a:pPr marL="457200" indent="-457200">
              <a:buFont typeface="Wingdings" panose="05000000000000000000" pitchFamily="2" charset="2"/>
              <a:buChar char="q"/>
            </a:pPr>
            <a:r>
              <a:rPr lang="en-US" sz="2400" dirty="0" smtClean="0"/>
              <a:t>Action:</a:t>
            </a:r>
          </a:p>
          <a:p>
            <a:pPr marL="914400" lvl="1" indent="-457200">
              <a:buFont typeface="Wingdings" panose="05000000000000000000" pitchFamily="2" charset="2"/>
              <a:buChar char="q"/>
            </a:pPr>
            <a:r>
              <a:rPr lang="en-US" sz="2400" dirty="0" smtClean="0"/>
              <a:t>December 9</a:t>
            </a:r>
            <a:r>
              <a:rPr lang="en-US" sz="2400" baseline="30000" dirty="0" smtClean="0"/>
              <a:t>th</a:t>
            </a:r>
            <a:r>
              <a:rPr lang="en-US" sz="2400" dirty="0" smtClean="0"/>
              <a:t>: Report submitted to AIVC</a:t>
            </a:r>
          </a:p>
          <a:p>
            <a:pPr marL="914400" lvl="1" indent="-457200">
              <a:buFont typeface="Wingdings" panose="05000000000000000000" pitchFamily="2" charset="2"/>
              <a:buChar char="q"/>
            </a:pPr>
            <a:r>
              <a:rPr lang="en-US" sz="2400" dirty="0" smtClean="0"/>
              <a:t>AIVC reviewers</a:t>
            </a:r>
          </a:p>
          <a:p>
            <a:pPr marL="1371600" lvl="2" indent="-457200">
              <a:buFont typeface="Wingdings" panose="05000000000000000000" pitchFamily="2" charset="2"/>
              <a:buChar char="q"/>
            </a:pPr>
            <a:r>
              <a:rPr lang="en-US" sz="2400" dirty="0" smtClean="0"/>
              <a:t>Willem de </a:t>
            </a:r>
            <a:r>
              <a:rPr lang="en-US" sz="2400" dirty="0" err="1" smtClean="0"/>
              <a:t>Gids</a:t>
            </a:r>
            <a:r>
              <a:rPr lang="en-US" sz="2400" dirty="0" smtClean="0"/>
              <a:t> (February 12</a:t>
            </a:r>
            <a:r>
              <a:rPr lang="en-US" sz="2400" baseline="30000" dirty="0" smtClean="0"/>
              <a:t>th</a:t>
            </a:r>
            <a:r>
              <a:rPr lang="en-US" sz="2400" dirty="0" smtClean="0"/>
              <a:t>)</a:t>
            </a:r>
            <a:endParaRPr lang="en-US" sz="2400" dirty="0"/>
          </a:p>
          <a:p>
            <a:pPr marL="1371600" lvl="2" indent="-457200">
              <a:buFont typeface="Wingdings" panose="05000000000000000000" pitchFamily="2" charset="2"/>
              <a:buChar char="q"/>
            </a:pPr>
            <a:r>
              <a:rPr lang="en-US" sz="2400" dirty="0" smtClean="0"/>
              <a:t>Max Sherman (</a:t>
            </a:r>
            <a:r>
              <a:rPr lang="en-US" sz="2400" dirty="0"/>
              <a:t>February </a:t>
            </a:r>
            <a:r>
              <a:rPr lang="en-US" sz="2400" dirty="0" smtClean="0"/>
              <a:t>20</a:t>
            </a:r>
            <a:r>
              <a:rPr lang="en-US" sz="2400" baseline="30000" dirty="0" smtClean="0"/>
              <a:t>th</a:t>
            </a:r>
            <a:r>
              <a:rPr lang="en-US" sz="2400" dirty="0"/>
              <a:t>)</a:t>
            </a:r>
          </a:p>
          <a:p>
            <a:pPr marL="914400" lvl="1" indent="-457200">
              <a:buFont typeface="Wingdings" panose="05000000000000000000" pitchFamily="2" charset="2"/>
              <a:buChar char="q"/>
            </a:pPr>
            <a:endParaRPr lang="en-US" sz="2400" dirty="0" smtClean="0"/>
          </a:p>
          <a:p>
            <a:pPr marL="914400" lvl="1" indent="-457200">
              <a:buFont typeface="Wingdings" panose="05000000000000000000" pitchFamily="2" charset="2"/>
              <a:buChar char="q"/>
            </a:pPr>
            <a:r>
              <a:rPr lang="en-US" sz="2400" dirty="0" smtClean="0"/>
              <a:t>Additional reviewer: William </a:t>
            </a:r>
            <a:r>
              <a:rPr lang="en-US" sz="2400" dirty="0" err="1" smtClean="0"/>
              <a:t>Bahnfleth</a:t>
            </a:r>
            <a:r>
              <a:rPr lang="en-US" sz="2400" dirty="0" smtClean="0"/>
              <a:t> (January 23</a:t>
            </a:r>
            <a:r>
              <a:rPr lang="en-US" sz="2400" baseline="30000" dirty="0" smtClean="0"/>
              <a:t>rd</a:t>
            </a:r>
            <a:r>
              <a:rPr lang="en-US" sz="2400" dirty="0" smtClean="0"/>
              <a:t>) </a:t>
            </a:r>
          </a:p>
          <a:p>
            <a:pPr marL="457200" indent="-457200">
              <a:buFont typeface="Wingdings" panose="05000000000000000000" pitchFamily="2" charset="2"/>
              <a:buChar char="q"/>
            </a:pPr>
            <a:endParaRPr lang="en-US" sz="2400" dirty="0"/>
          </a:p>
          <a:p>
            <a:pPr marL="914400" lvl="1" indent="-457200">
              <a:buFont typeface="Wingdings" panose="05000000000000000000" pitchFamily="2" charset="2"/>
              <a:buChar char="q"/>
            </a:pPr>
            <a:endParaRPr lang="en-US" sz="2400" dirty="0" smtClean="0"/>
          </a:p>
          <a:p>
            <a:pPr marL="914400" lvl="1" indent="-457200">
              <a:buFont typeface="Wingdings" panose="05000000000000000000" pitchFamily="2" charset="2"/>
              <a:buChar char="q"/>
            </a:pPr>
            <a:endParaRPr lang="en-US" sz="2400" dirty="0"/>
          </a:p>
          <a:p>
            <a:pPr marL="914400" lvl="1" indent="-457200">
              <a:buFont typeface="Wingdings" panose="05000000000000000000" pitchFamily="2" charset="2"/>
              <a:buChar char="q"/>
            </a:pPr>
            <a:endParaRPr lang="en-US" sz="2400" dirty="0"/>
          </a:p>
        </p:txBody>
      </p:sp>
      <p:sp>
        <p:nvSpPr>
          <p:cNvPr id="3" name="ZoneTexte 2"/>
          <p:cNvSpPr txBox="1"/>
          <p:nvPr/>
        </p:nvSpPr>
        <p:spPr>
          <a:xfrm>
            <a:off x="107504" y="6518735"/>
            <a:ext cx="3316934" cy="246221"/>
          </a:xfrm>
          <a:prstGeom prst="rect">
            <a:avLst/>
          </a:prstGeom>
          <a:noFill/>
        </p:spPr>
        <p:txBody>
          <a:bodyPr wrap="none" rtlCol="0">
            <a:spAutoFit/>
          </a:bodyPr>
          <a:lstStyle/>
          <a:p>
            <a:r>
              <a:rPr lang="fr-FR" sz="1000" dirty="0" err="1" smtClean="0">
                <a:solidFill>
                  <a:schemeClr val="tx1">
                    <a:lumMod val="65000"/>
                    <a:lumOff val="35000"/>
                  </a:schemeClr>
                </a:solidFill>
              </a:rPr>
              <a:t>Sharedoc</a:t>
            </a:r>
            <a:r>
              <a:rPr lang="fr-FR" sz="1000" dirty="0" smtClean="0">
                <a:solidFill>
                  <a:schemeClr val="tx1">
                    <a:lumMod val="65000"/>
                    <a:lumOff val="35000"/>
                  </a:schemeClr>
                </a:solidFill>
              </a:rPr>
              <a:t>: Subtask1 – </a:t>
            </a:r>
            <a:r>
              <a:rPr lang="fr-FR" sz="1000" dirty="0" err="1" smtClean="0">
                <a:solidFill>
                  <a:schemeClr val="tx1">
                    <a:lumMod val="65000"/>
                    <a:lumOff val="35000"/>
                  </a:schemeClr>
                </a:solidFill>
              </a:rPr>
              <a:t>Defining</a:t>
            </a:r>
            <a:r>
              <a:rPr lang="fr-FR" sz="1000" dirty="0" smtClean="0">
                <a:solidFill>
                  <a:schemeClr val="tx1">
                    <a:lumMod val="65000"/>
                    <a:lumOff val="35000"/>
                  </a:schemeClr>
                </a:solidFill>
              </a:rPr>
              <a:t> the </a:t>
            </a:r>
            <a:r>
              <a:rPr lang="fr-FR" sz="1000" dirty="0" err="1" smtClean="0">
                <a:solidFill>
                  <a:schemeClr val="tx1">
                    <a:lumMod val="65000"/>
                    <a:lumOff val="35000"/>
                  </a:schemeClr>
                </a:solidFill>
              </a:rPr>
              <a:t>Metrics</a:t>
            </a:r>
            <a:r>
              <a:rPr lang="fr-FR" sz="1000" dirty="0" smtClean="0">
                <a:solidFill>
                  <a:schemeClr val="tx1">
                    <a:lumMod val="65000"/>
                    <a:lumOff val="35000"/>
                  </a:schemeClr>
                </a:solidFill>
              </a:rPr>
              <a:t>\Report\</a:t>
            </a:r>
            <a:r>
              <a:rPr lang="fr-FR" sz="1000" dirty="0" err="1" smtClean="0">
                <a:solidFill>
                  <a:schemeClr val="tx1">
                    <a:lumMod val="65000"/>
                    <a:lumOff val="35000"/>
                  </a:schemeClr>
                </a:solidFill>
              </a:rPr>
              <a:t>Reviews</a:t>
            </a:r>
            <a:r>
              <a:rPr lang="fr-FR" sz="1000" dirty="0" smtClean="0">
                <a:solidFill>
                  <a:schemeClr val="tx1">
                    <a:lumMod val="65000"/>
                    <a:lumOff val="35000"/>
                  </a:schemeClr>
                </a:solidFill>
              </a:rPr>
              <a:t>\</a:t>
            </a:r>
            <a:endParaRPr lang="fr-FR" sz="1000" dirty="0">
              <a:solidFill>
                <a:schemeClr val="tx1">
                  <a:lumMod val="65000"/>
                  <a:lumOff val="35000"/>
                </a:schemeClr>
              </a:solidFill>
            </a:endParaRPr>
          </a:p>
        </p:txBody>
      </p:sp>
    </p:spTree>
    <p:extLst>
      <p:ext uri="{BB962C8B-B14F-4D97-AF65-F5344CB8AC3E}">
        <p14:creationId xmlns:p14="http://schemas.microsoft.com/office/powerpoint/2010/main" val="299060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fontScale="90000"/>
          </a:bodyPr>
          <a:lstStyle/>
          <a:p>
            <a:r>
              <a:rPr lang="en-US" altLang="fr-FR" b="1" smtClean="0">
                <a:solidFill>
                  <a:schemeClr val="accent1"/>
                </a:solidFill>
              </a:rPr>
              <a:t>What’s new from last meeting in Syracuse?</a:t>
            </a:r>
            <a:endParaRPr lang="fr-FR"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7</a:t>
            </a:fld>
            <a:endParaRPr lang="en-US" b="1" dirty="0">
              <a:solidFill>
                <a:schemeClr val="accent1">
                  <a:lumMod val="75000"/>
                </a:schemeClr>
              </a:solidFill>
            </a:endParaRPr>
          </a:p>
        </p:txBody>
      </p:sp>
      <p:sp>
        <p:nvSpPr>
          <p:cNvPr id="97" name="ZoneTexte 96"/>
          <p:cNvSpPr txBox="1"/>
          <p:nvPr/>
        </p:nvSpPr>
        <p:spPr>
          <a:xfrm>
            <a:off x="351182" y="1628800"/>
            <a:ext cx="8397281" cy="1938992"/>
          </a:xfrm>
          <a:prstGeom prst="rect">
            <a:avLst/>
          </a:prstGeom>
          <a:noFill/>
        </p:spPr>
        <p:txBody>
          <a:bodyPr wrap="square" rtlCol="0">
            <a:spAutoFit/>
          </a:bodyPr>
          <a:lstStyle/>
          <a:p>
            <a:pPr marL="457200" indent="-457200">
              <a:buFont typeface="Wingdings" panose="05000000000000000000" pitchFamily="2" charset="2"/>
              <a:buChar char="q"/>
            </a:pPr>
            <a:r>
              <a:rPr lang="en-US" sz="2400" dirty="0" smtClean="0"/>
              <a:t>Comments from Wil de </a:t>
            </a:r>
            <a:r>
              <a:rPr lang="en-US" sz="2400" dirty="0" err="1" smtClean="0"/>
              <a:t>Gids</a:t>
            </a:r>
            <a:endParaRPr lang="en-US" sz="2400" dirty="0" smtClean="0"/>
          </a:p>
          <a:p>
            <a:r>
              <a:rPr lang="en-US" i="1" dirty="0" smtClean="0"/>
              <a:t>“I </a:t>
            </a:r>
            <a:r>
              <a:rPr lang="en-US" i="1" dirty="0"/>
              <a:t>started with detailed comments in the text but stopped at paragraph 2.1. It was clear to me that the </a:t>
            </a:r>
            <a:r>
              <a:rPr lang="en-US" b="1" i="1" dirty="0" err="1"/>
              <a:t>english</a:t>
            </a:r>
            <a:r>
              <a:rPr lang="en-US" i="1" dirty="0"/>
              <a:t> should </a:t>
            </a:r>
            <a:r>
              <a:rPr lang="en-US" b="1" i="1" dirty="0"/>
              <a:t>be clearly washes </a:t>
            </a:r>
            <a:r>
              <a:rPr lang="en-US" i="1" dirty="0"/>
              <a:t>for summary and chapter 1 and </a:t>
            </a:r>
            <a:r>
              <a:rPr lang="en-US" i="1" dirty="0" smtClean="0"/>
              <a:t>2. My </a:t>
            </a:r>
            <a:r>
              <a:rPr lang="en-US" i="1" dirty="0"/>
              <a:t>remarks are further given in the review form. </a:t>
            </a:r>
            <a:r>
              <a:rPr lang="en-US" b="1" i="1" dirty="0"/>
              <a:t>Overall it is a very good publication and can be seen as a extension of TN 62</a:t>
            </a:r>
            <a:r>
              <a:rPr lang="en-US" b="1" i="1" dirty="0" smtClean="0"/>
              <a:t>.</a:t>
            </a:r>
            <a:r>
              <a:rPr lang="en-US" i="1" dirty="0" smtClean="0"/>
              <a:t>”</a:t>
            </a:r>
          </a:p>
          <a:p>
            <a:pPr marL="914400" lvl="1" indent="-457200">
              <a:buFont typeface="Wingdings" panose="05000000000000000000" pitchFamily="2" charset="2"/>
              <a:buChar char="q"/>
            </a:pPr>
            <a:endParaRPr lang="en-US" sz="2400" dirty="0"/>
          </a:p>
        </p:txBody>
      </p:sp>
      <p:graphicFrame>
        <p:nvGraphicFramePr>
          <p:cNvPr id="3" name="Tableau 2"/>
          <p:cNvGraphicFramePr>
            <a:graphicFrameLocks noGrp="1"/>
          </p:cNvGraphicFramePr>
          <p:nvPr>
            <p:extLst>
              <p:ext uri="{D42A27DB-BD31-4B8C-83A1-F6EECF244321}">
                <p14:modId xmlns:p14="http://schemas.microsoft.com/office/powerpoint/2010/main" val="2020813461"/>
              </p:ext>
            </p:extLst>
          </p:nvPr>
        </p:nvGraphicFramePr>
        <p:xfrm>
          <a:off x="351182" y="3221042"/>
          <a:ext cx="8037242" cy="3480256"/>
        </p:xfrm>
        <a:graphic>
          <a:graphicData uri="http://schemas.openxmlformats.org/drawingml/2006/table">
            <a:tbl>
              <a:tblPr firstRow="1" firstCol="1" bandRow="1">
                <a:tableStyleId>{5C22544A-7EE6-4342-B048-85BDC9FD1C3A}</a:tableStyleId>
              </a:tblPr>
              <a:tblGrid>
                <a:gridCol w="4004795"/>
                <a:gridCol w="504056"/>
                <a:gridCol w="504056"/>
                <a:gridCol w="3024335"/>
              </a:tblGrid>
              <a:tr h="138208">
                <a:tc>
                  <a:txBody>
                    <a:bodyPr/>
                    <a:lstStyle/>
                    <a:p>
                      <a:pPr algn="ctr">
                        <a:spcAft>
                          <a:spcPts val="0"/>
                        </a:spcAft>
                      </a:pPr>
                      <a:r>
                        <a:rPr lang="en-GB" sz="1200" dirty="0">
                          <a:effectLst/>
                        </a:rPr>
                        <a:t> </a:t>
                      </a:r>
                      <a:endParaRPr lang="en-US" sz="1200" dirty="0">
                        <a:effectLst/>
                        <a:latin typeface="Cambria"/>
                        <a:ea typeface="MS Mincho"/>
                        <a:cs typeface="Times New Roman"/>
                      </a:endParaRPr>
                    </a:p>
                  </a:txBody>
                  <a:tcPr marL="68580" marR="68580" marT="0" marB="0"/>
                </a:tc>
                <a:tc>
                  <a:txBody>
                    <a:bodyPr/>
                    <a:lstStyle/>
                    <a:p>
                      <a:pPr algn="ctr">
                        <a:spcAft>
                          <a:spcPts val="0"/>
                        </a:spcAft>
                      </a:pPr>
                      <a:r>
                        <a:rPr lang="en-GB" sz="1200">
                          <a:effectLst/>
                        </a:rPr>
                        <a:t>Yes</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No</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Comments</a:t>
                      </a:r>
                      <a:endParaRPr lang="en-US" sz="1200">
                        <a:effectLst/>
                        <a:latin typeface="Cambria"/>
                        <a:ea typeface="MS Mincho"/>
                        <a:cs typeface="Times New Roman"/>
                      </a:endParaRPr>
                    </a:p>
                  </a:txBody>
                  <a:tcPr marL="68580" marR="68580" marT="0" marB="0"/>
                </a:tc>
              </a:tr>
              <a:tr h="412172">
                <a:tc>
                  <a:txBody>
                    <a:bodyPr/>
                    <a:lstStyle/>
                    <a:p>
                      <a:pPr>
                        <a:spcAft>
                          <a:spcPts val="0"/>
                        </a:spcAft>
                      </a:pPr>
                      <a:r>
                        <a:rPr lang="en-GB" sz="1200" dirty="0">
                          <a:effectLst/>
                        </a:rPr>
                        <a:t>Does the paper format and content fit within the scope of the publications series envisioned?</a:t>
                      </a:r>
                      <a:endParaRPr lang="en-US" sz="1200" dirty="0">
                        <a:effectLst/>
                        <a:latin typeface="Cambria"/>
                        <a:ea typeface="MS Mincho"/>
                        <a:cs typeface="Times New Roman"/>
                      </a:endParaRPr>
                    </a:p>
                  </a:txBody>
                  <a:tcPr marL="68580" marR="68580" marT="0" marB="0"/>
                </a:tc>
                <a:tc>
                  <a:txBody>
                    <a:bodyPr/>
                    <a:lstStyle/>
                    <a:p>
                      <a:pPr algn="ctr">
                        <a:spcAft>
                          <a:spcPts val="0"/>
                        </a:spcAft>
                      </a:pPr>
                      <a:r>
                        <a:rPr lang="en-GB" sz="1200">
                          <a:effectLst/>
                        </a:rPr>
                        <a:t>x</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dirty="0">
                          <a:effectLst/>
                        </a:rPr>
                        <a:t> </a:t>
                      </a:r>
                      <a:endParaRPr lang="en-US" sz="1200" dirty="0">
                        <a:effectLst/>
                        <a:latin typeface="Cambria"/>
                        <a:ea typeface="MS Mincho"/>
                        <a:cs typeface="Times New Roman"/>
                      </a:endParaRPr>
                    </a:p>
                  </a:txBody>
                  <a:tcPr marL="68580" marR="68580" marT="0" marB="0"/>
                </a:tc>
                <a:tc>
                  <a:txBody>
                    <a:bodyPr/>
                    <a:lstStyle/>
                    <a:p>
                      <a:pPr>
                        <a:spcAft>
                          <a:spcPts val="0"/>
                        </a:spcAft>
                      </a:pPr>
                      <a:r>
                        <a:rPr lang="en-GB" sz="1200" dirty="0">
                          <a:effectLst/>
                        </a:rPr>
                        <a:t> </a:t>
                      </a:r>
                      <a:endParaRPr lang="en-US" sz="1200" dirty="0">
                        <a:effectLst/>
                        <a:latin typeface="Cambria"/>
                        <a:ea typeface="MS Mincho"/>
                        <a:cs typeface="Times New Roman"/>
                      </a:endParaRPr>
                    </a:p>
                  </a:txBody>
                  <a:tcPr marL="68580" marR="68580" marT="0" marB="0"/>
                </a:tc>
              </a:tr>
              <a:tr h="206086">
                <a:tc>
                  <a:txBody>
                    <a:bodyPr/>
                    <a:lstStyle/>
                    <a:p>
                      <a:pPr>
                        <a:spcAft>
                          <a:spcPts val="0"/>
                        </a:spcAft>
                      </a:pPr>
                      <a:r>
                        <a:rPr lang="en-GB" sz="1200" dirty="0">
                          <a:effectLst/>
                        </a:rPr>
                        <a:t>Does the title clearly describe the article?</a:t>
                      </a:r>
                      <a:endParaRPr lang="en-US" sz="1200" dirty="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spcAft>
                          <a:spcPts val="0"/>
                        </a:spcAft>
                      </a:pPr>
                      <a:r>
                        <a:rPr lang="en-GB" sz="1200">
                          <a:effectLst/>
                        </a:rPr>
                        <a:t>?</a:t>
                      </a:r>
                      <a:endParaRPr lang="en-US" sz="1200">
                        <a:effectLst/>
                        <a:latin typeface="Cambria"/>
                        <a:ea typeface="MS Mincho"/>
                        <a:cs typeface="Times New Roman"/>
                      </a:endParaRPr>
                    </a:p>
                  </a:txBody>
                  <a:tcPr marL="68580" marR="68580" marT="0" marB="0"/>
                </a:tc>
              </a:tr>
              <a:tr h="206086">
                <a:tc>
                  <a:txBody>
                    <a:bodyPr/>
                    <a:lstStyle/>
                    <a:p>
                      <a:pPr>
                        <a:spcAft>
                          <a:spcPts val="0"/>
                        </a:spcAft>
                      </a:pPr>
                      <a:r>
                        <a:rPr lang="en-GB" sz="1200">
                          <a:effectLst/>
                        </a:rPr>
                        <a:t>Does the abstract reflect the content of the article?</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x</a:t>
                      </a:r>
                      <a:endParaRPr lang="en-US" sz="1200">
                        <a:effectLst/>
                        <a:latin typeface="Cambria"/>
                        <a:ea typeface="MS Mincho"/>
                        <a:cs typeface="Times New Roman"/>
                      </a:endParaRPr>
                    </a:p>
                  </a:txBody>
                  <a:tcPr marL="68580" marR="68580" marT="0" marB="0"/>
                </a:tc>
                <a:tc>
                  <a:txBody>
                    <a:bodyPr/>
                    <a:lstStyle/>
                    <a:p>
                      <a:pPr>
                        <a:spcAft>
                          <a:spcPts val="0"/>
                        </a:spcAft>
                      </a:pPr>
                      <a:r>
                        <a:rPr lang="en-GB" sz="1200">
                          <a:effectLst/>
                        </a:rPr>
                        <a:t> </a:t>
                      </a:r>
                      <a:endParaRPr lang="en-US" sz="1200">
                        <a:effectLst/>
                        <a:latin typeface="Cambria"/>
                        <a:ea typeface="MS Mincho"/>
                        <a:cs typeface="Times New Roman"/>
                      </a:endParaRPr>
                    </a:p>
                  </a:txBody>
                  <a:tcPr marL="68580" marR="68580" marT="0" marB="0"/>
                </a:tc>
              </a:tr>
              <a:tr h="206086">
                <a:tc>
                  <a:txBody>
                    <a:bodyPr/>
                    <a:lstStyle/>
                    <a:p>
                      <a:pPr>
                        <a:spcAft>
                          <a:spcPts val="0"/>
                        </a:spcAft>
                      </a:pPr>
                      <a:r>
                        <a:rPr lang="en-GB" sz="1200">
                          <a:effectLst/>
                        </a:rPr>
                        <a:t>Is the paper clearly and sensibly arranged?</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x</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spcAft>
                          <a:spcPts val="0"/>
                        </a:spcAft>
                      </a:pPr>
                      <a:r>
                        <a:rPr lang="en-GB" sz="1200">
                          <a:effectLst/>
                        </a:rPr>
                        <a:t> </a:t>
                      </a:r>
                      <a:endParaRPr lang="en-US" sz="1200">
                        <a:effectLst/>
                        <a:latin typeface="Cambria"/>
                        <a:ea typeface="MS Mincho"/>
                        <a:cs typeface="Times New Roman"/>
                      </a:endParaRPr>
                    </a:p>
                  </a:txBody>
                  <a:tcPr marL="68580" marR="68580" marT="0" marB="0"/>
                </a:tc>
              </a:tr>
              <a:tr h="206086">
                <a:tc>
                  <a:txBody>
                    <a:bodyPr/>
                    <a:lstStyle/>
                    <a:p>
                      <a:pPr>
                        <a:spcAft>
                          <a:spcPts val="0"/>
                        </a:spcAft>
                      </a:pPr>
                      <a:r>
                        <a:rPr lang="en-GB" sz="1200">
                          <a:effectLst/>
                        </a:rPr>
                        <a:t>Is the paper sufficiently well written?</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spcAft>
                          <a:spcPts val="0"/>
                        </a:spcAft>
                      </a:pPr>
                      <a:r>
                        <a:rPr lang="en-GB" sz="1200">
                          <a:effectLst/>
                        </a:rPr>
                        <a:t>The English need to be washed</a:t>
                      </a:r>
                      <a:endParaRPr lang="en-US" sz="1200">
                        <a:effectLst/>
                        <a:latin typeface="Cambria"/>
                        <a:ea typeface="MS Mincho"/>
                        <a:cs typeface="Times New Roman"/>
                      </a:endParaRPr>
                    </a:p>
                  </a:txBody>
                  <a:tcPr marL="68580" marR="68580" marT="0" marB="0"/>
                </a:tc>
              </a:tr>
              <a:tr h="618258">
                <a:tc>
                  <a:txBody>
                    <a:bodyPr/>
                    <a:lstStyle/>
                    <a:p>
                      <a:pPr>
                        <a:spcAft>
                          <a:spcPts val="0"/>
                        </a:spcAft>
                      </a:pPr>
                      <a:r>
                        <a:rPr lang="en-GB" sz="1200">
                          <a:effectLst/>
                        </a:rPr>
                        <a:t>Is the paper length adequate? (e.g., answer no if paper can be shortened without detriment to the overall message)</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x</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spcAft>
                          <a:spcPts val="0"/>
                        </a:spcAft>
                      </a:pPr>
                      <a:r>
                        <a:rPr lang="en-GB" sz="1200">
                          <a:effectLst/>
                        </a:rPr>
                        <a:t> </a:t>
                      </a:r>
                      <a:endParaRPr lang="en-US" sz="1200">
                        <a:effectLst/>
                        <a:latin typeface="Cambria"/>
                        <a:ea typeface="MS Mincho"/>
                        <a:cs typeface="Times New Roman"/>
                      </a:endParaRPr>
                    </a:p>
                  </a:txBody>
                  <a:tcPr marL="68580" marR="68580" marT="0" marB="0"/>
                </a:tc>
              </a:tr>
              <a:tr h="618258">
                <a:tc>
                  <a:txBody>
                    <a:bodyPr/>
                    <a:lstStyle/>
                    <a:p>
                      <a:pPr>
                        <a:spcAft>
                          <a:spcPts val="0"/>
                        </a:spcAft>
                      </a:pPr>
                      <a:r>
                        <a:rPr lang="en-GB" sz="1200">
                          <a:effectLst/>
                        </a:rPr>
                        <a:t>Are the analyses and conclusions a logical outcome of the data and discussion?</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spcAft>
                          <a:spcPts val="0"/>
                        </a:spcAft>
                      </a:pPr>
                      <a:r>
                        <a:rPr lang="en-GB" sz="1200">
                          <a:effectLst/>
                        </a:rPr>
                        <a:t>? The paper delivers very goor data but the comparisons between non and low energy building is stille very weak</a:t>
                      </a:r>
                      <a:endParaRPr lang="en-US" sz="1200">
                        <a:effectLst/>
                        <a:latin typeface="Cambria"/>
                        <a:ea typeface="MS Mincho"/>
                        <a:cs typeface="Times New Roman"/>
                      </a:endParaRPr>
                    </a:p>
                  </a:txBody>
                  <a:tcPr marL="68580" marR="68580" marT="0" marB="0"/>
                </a:tc>
              </a:tr>
              <a:tr h="412172">
                <a:tc>
                  <a:txBody>
                    <a:bodyPr/>
                    <a:lstStyle/>
                    <a:p>
                      <a:pPr>
                        <a:spcAft>
                          <a:spcPts val="0"/>
                        </a:spcAft>
                      </a:pPr>
                      <a:r>
                        <a:rPr lang="en-GB" sz="1200">
                          <a:effectLst/>
                        </a:rPr>
                        <a:t>Are all necessary figures (images) included &amp; are they of sufficient quality?</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x</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spcAft>
                          <a:spcPts val="0"/>
                        </a:spcAft>
                      </a:pPr>
                      <a:r>
                        <a:rPr lang="en-GB" sz="1200">
                          <a:effectLst/>
                        </a:rPr>
                        <a:t> </a:t>
                      </a:r>
                      <a:endParaRPr lang="en-US" sz="1200">
                        <a:effectLst/>
                        <a:latin typeface="Cambria"/>
                        <a:ea typeface="MS Mincho"/>
                        <a:cs typeface="Times New Roman"/>
                      </a:endParaRPr>
                    </a:p>
                  </a:txBody>
                  <a:tcPr marL="68580" marR="68580" marT="0" marB="0"/>
                </a:tc>
              </a:tr>
              <a:tr h="412172">
                <a:tc>
                  <a:txBody>
                    <a:bodyPr/>
                    <a:lstStyle/>
                    <a:p>
                      <a:pPr>
                        <a:spcAft>
                          <a:spcPts val="0"/>
                        </a:spcAft>
                      </a:pPr>
                      <a:r>
                        <a:rPr lang="en-GB" sz="1200" dirty="0">
                          <a:effectLst/>
                        </a:rPr>
                        <a:t>Should this paper be fast tracked for rapid publication?</a:t>
                      </a:r>
                      <a:endParaRPr lang="en-US" sz="1200" dirty="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lgn="ctr">
                        <a:spcAft>
                          <a:spcPts val="0"/>
                        </a:spcAft>
                      </a:pPr>
                      <a:r>
                        <a:rPr lang="en-GB" sz="1200">
                          <a:effectLst/>
                        </a:rPr>
                        <a:t> </a:t>
                      </a:r>
                      <a:endParaRPr lang="en-US" sz="1200">
                        <a:effectLst/>
                        <a:latin typeface="Cambria"/>
                        <a:ea typeface="MS Mincho"/>
                        <a:cs typeface="Times New Roman"/>
                      </a:endParaRPr>
                    </a:p>
                  </a:txBody>
                  <a:tcPr marL="68580" marR="68580" marT="0" marB="0"/>
                </a:tc>
                <a:tc>
                  <a:txBody>
                    <a:bodyPr/>
                    <a:lstStyle/>
                    <a:p>
                      <a:pPr>
                        <a:spcAft>
                          <a:spcPts val="0"/>
                        </a:spcAft>
                      </a:pPr>
                      <a:r>
                        <a:rPr lang="en-GB" sz="1200" dirty="0">
                          <a:effectLst/>
                        </a:rPr>
                        <a:t>De abstract or summary has to be rewritten</a:t>
                      </a:r>
                      <a:endParaRPr lang="en-US" sz="1200" dirty="0">
                        <a:effectLst/>
                        <a:latin typeface="Cambria"/>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103010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fontScale="90000"/>
          </a:bodyPr>
          <a:lstStyle/>
          <a:p>
            <a:r>
              <a:rPr lang="en-US" altLang="fr-FR" b="1" smtClean="0">
                <a:solidFill>
                  <a:schemeClr val="accent1"/>
                </a:solidFill>
              </a:rPr>
              <a:t>What’s new from last meeting in Syracuse?</a:t>
            </a:r>
            <a:endParaRPr lang="fr-FR"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8</a:t>
            </a:fld>
            <a:endParaRPr lang="en-US" b="1" dirty="0">
              <a:solidFill>
                <a:schemeClr val="accent1">
                  <a:lumMod val="75000"/>
                </a:schemeClr>
              </a:solidFill>
            </a:endParaRPr>
          </a:p>
        </p:txBody>
      </p:sp>
      <p:sp>
        <p:nvSpPr>
          <p:cNvPr id="97" name="ZoneTexte 96"/>
          <p:cNvSpPr txBox="1"/>
          <p:nvPr/>
        </p:nvSpPr>
        <p:spPr>
          <a:xfrm>
            <a:off x="351182" y="1628800"/>
            <a:ext cx="8397281" cy="4708981"/>
          </a:xfrm>
          <a:prstGeom prst="rect">
            <a:avLst/>
          </a:prstGeom>
          <a:noFill/>
        </p:spPr>
        <p:txBody>
          <a:bodyPr wrap="square" rtlCol="0">
            <a:spAutoFit/>
          </a:bodyPr>
          <a:lstStyle/>
          <a:p>
            <a:pPr marL="457200" indent="-457200">
              <a:buFont typeface="Wingdings" panose="05000000000000000000" pitchFamily="2" charset="2"/>
              <a:buChar char="q"/>
            </a:pPr>
            <a:r>
              <a:rPr lang="en-US" sz="2400" dirty="0" smtClean="0"/>
              <a:t>Comments from Max Sherman</a:t>
            </a:r>
          </a:p>
          <a:p>
            <a:r>
              <a:rPr lang="en-US" i="1" dirty="0" smtClean="0"/>
              <a:t>“Overall</a:t>
            </a:r>
            <a:r>
              <a:rPr lang="en-US" i="1" dirty="0"/>
              <a:t>, the annex does a </a:t>
            </a:r>
            <a:r>
              <a:rPr lang="en-US" b="1" i="1" dirty="0"/>
              <a:t>good job </a:t>
            </a:r>
            <a:r>
              <a:rPr lang="en-US" i="1" dirty="0"/>
              <a:t>of identifying literature that measures and identifies common hazardous indoor pollutants, but the </a:t>
            </a:r>
            <a:r>
              <a:rPr lang="en-US" b="1" i="1" dirty="0"/>
              <a:t>justification</a:t>
            </a:r>
            <a:r>
              <a:rPr lang="en-US" i="1" dirty="0"/>
              <a:t> for some of the statements </a:t>
            </a:r>
            <a:r>
              <a:rPr lang="en-US" b="1" i="1" dirty="0"/>
              <a:t>is a bit weak</a:t>
            </a:r>
            <a:r>
              <a:rPr lang="en-US" i="1" dirty="0"/>
              <a:t>. Literature describing possible metrics for ranking and identifying hazardous indoor air pollutants is also provided. Although much of the literature is summarized, </a:t>
            </a:r>
            <a:r>
              <a:rPr lang="en-US" b="1" i="1" dirty="0"/>
              <a:t>some details have been left out or are not clearly presented</a:t>
            </a:r>
            <a:r>
              <a:rPr lang="en-US" i="1" dirty="0"/>
              <a:t>. For example, distinguishing between short term and long term exposure should be clearly identified in the beginning of the document. Additionally, the difference between acute and chronic should also be clearly stated. The implications of these studies should also be clearly stated. In some cases, data is presented, but </a:t>
            </a:r>
            <a:r>
              <a:rPr lang="en-US" b="1" i="1" dirty="0"/>
              <a:t>the implications of that data or how it should be used is unclear</a:t>
            </a:r>
            <a:r>
              <a:rPr lang="en-US" i="1" dirty="0"/>
              <a:t>. Several places throughout the document also require clarification and the </a:t>
            </a:r>
            <a:r>
              <a:rPr lang="en-US" b="1" i="1" dirty="0"/>
              <a:t>conclusions should be expanded to summarize in more detail the key findings</a:t>
            </a:r>
            <a:r>
              <a:rPr lang="en-US" i="1" dirty="0"/>
              <a:t>, especially the relationship between IAQ and energy consumption (details are provided in the attached review). After these revisions, we believe the document should be reviewed again before being published.”</a:t>
            </a:r>
            <a:endParaRPr lang="en-US" dirty="0" smtClean="0"/>
          </a:p>
          <a:p>
            <a:pPr marL="914400" lvl="1" indent="-457200">
              <a:buFont typeface="Wingdings" panose="05000000000000000000" pitchFamily="2" charset="2"/>
              <a:buChar char="q"/>
            </a:pPr>
            <a:endParaRPr lang="en-US" sz="2400" dirty="0"/>
          </a:p>
        </p:txBody>
      </p:sp>
    </p:spTree>
    <p:extLst>
      <p:ext uri="{BB962C8B-B14F-4D97-AF65-F5344CB8AC3E}">
        <p14:creationId xmlns:p14="http://schemas.microsoft.com/office/powerpoint/2010/main" val="1916780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fontScale="90000"/>
          </a:bodyPr>
          <a:lstStyle/>
          <a:p>
            <a:r>
              <a:rPr lang="en-US" altLang="fr-FR" b="1" smtClean="0">
                <a:solidFill>
                  <a:schemeClr val="accent1"/>
                </a:solidFill>
              </a:rPr>
              <a:t>What’s new from last meeting in Syracuse?</a:t>
            </a:r>
            <a:endParaRPr lang="fr-FR" b="1" dirty="0">
              <a:solidFill>
                <a:schemeClr val="accent1"/>
              </a:solidFill>
            </a:endParaRPr>
          </a:p>
        </p:txBody>
      </p:sp>
      <p:sp>
        <p:nvSpPr>
          <p:cNvPr id="89" name="Espace réservé du pied de page 78"/>
          <p:cNvSpPr txBox="1">
            <a:spLocks/>
          </p:cNvSpPr>
          <p:nvPr/>
        </p:nvSpPr>
        <p:spPr>
          <a:xfrm>
            <a:off x="8748464" y="6336173"/>
            <a:ext cx="39553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D2C8D3A-4772-4077-A60B-381025597F3E}" type="slidenum">
              <a:rPr lang="en-US" b="1" smtClean="0">
                <a:solidFill>
                  <a:schemeClr val="accent1">
                    <a:lumMod val="75000"/>
                  </a:schemeClr>
                </a:solidFill>
              </a:rPr>
              <a:pPr algn="l"/>
              <a:t>9</a:t>
            </a:fld>
            <a:endParaRPr lang="en-US" b="1" dirty="0">
              <a:solidFill>
                <a:schemeClr val="accent1">
                  <a:lumMod val="75000"/>
                </a:schemeClr>
              </a:solidFill>
            </a:endParaRPr>
          </a:p>
        </p:txBody>
      </p:sp>
      <p:sp>
        <p:nvSpPr>
          <p:cNvPr id="97" name="ZoneTexte 96"/>
          <p:cNvSpPr txBox="1"/>
          <p:nvPr/>
        </p:nvSpPr>
        <p:spPr>
          <a:xfrm>
            <a:off x="351182" y="1628800"/>
            <a:ext cx="8397281" cy="3970318"/>
          </a:xfrm>
          <a:prstGeom prst="rect">
            <a:avLst/>
          </a:prstGeom>
          <a:noFill/>
        </p:spPr>
        <p:txBody>
          <a:bodyPr wrap="square" rtlCol="0">
            <a:spAutoFit/>
          </a:bodyPr>
          <a:lstStyle/>
          <a:p>
            <a:pPr marL="457200" indent="-457200">
              <a:buFont typeface="Wingdings" panose="05000000000000000000" pitchFamily="2" charset="2"/>
              <a:buChar char="q"/>
            </a:pPr>
            <a:r>
              <a:rPr lang="en-US" sz="2400" dirty="0" smtClean="0"/>
              <a:t>Point 1: Definition of low-energy buildings</a:t>
            </a:r>
          </a:p>
          <a:p>
            <a:r>
              <a:rPr lang="en-US" dirty="0" smtClean="0"/>
              <a:t>There </a:t>
            </a:r>
            <a:r>
              <a:rPr lang="en-US" dirty="0"/>
              <a:t>are numerous different national definitions and concepts describing low </a:t>
            </a:r>
            <a:r>
              <a:rPr lang="en-US" dirty="0" smtClean="0"/>
              <a:t>energy... </a:t>
            </a:r>
            <a:r>
              <a:rPr lang="en-US" b="1" dirty="0"/>
              <a:t>All definitions have in common that a low-energy building should achieve better or significantly better energy performance compared to a traditional contemporary building practice to reduce the use of fossil fuel such as oil, gas and coal (</a:t>
            </a:r>
            <a:r>
              <a:rPr lang="en-US" b="1" dirty="0" err="1"/>
              <a:t>Thullner</a:t>
            </a:r>
            <a:r>
              <a:rPr lang="en-US" b="1" dirty="0"/>
              <a:t>, 2010). This is how low-energy building is defined in the present project.</a:t>
            </a:r>
            <a:r>
              <a:rPr lang="en-US" dirty="0"/>
              <a:t> </a:t>
            </a:r>
          </a:p>
          <a:p>
            <a:r>
              <a:rPr lang="en-US" dirty="0"/>
              <a:t> </a:t>
            </a:r>
            <a:endParaRPr lang="en-US" dirty="0" smtClean="0"/>
          </a:p>
          <a:p>
            <a:r>
              <a:rPr lang="en-US" sz="1600" i="1" dirty="0" smtClean="0"/>
              <a:t>M. Sherman: How </a:t>
            </a:r>
            <a:r>
              <a:rPr lang="en-US" sz="1600" i="1" dirty="0"/>
              <a:t>much is significantly? Also, what is considered to be a traditional contemporary building? Is there a specific year or style of home? Is there an ACH? Please clarify and provide details</a:t>
            </a:r>
            <a:r>
              <a:rPr lang="en-US" sz="1600" i="1" dirty="0" smtClean="0"/>
              <a:t>.</a:t>
            </a:r>
          </a:p>
          <a:p>
            <a:endParaRPr lang="en-US" sz="1600" i="1" dirty="0"/>
          </a:p>
          <a:p>
            <a:r>
              <a:rPr lang="en-US" sz="1600" i="1" dirty="0" smtClean="0"/>
              <a:t>W. </a:t>
            </a:r>
            <a:r>
              <a:rPr lang="en-US" sz="1600" i="1" dirty="0" err="1" smtClean="0"/>
              <a:t>Bahnfleth</a:t>
            </a:r>
            <a:r>
              <a:rPr lang="en-US" sz="1600" i="1" dirty="0" smtClean="0"/>
              <a:t>: Does </a:t>
            </a:r>
            <a:r>
              <a:rPr lang="en-US" sz="1600" i="1" dirty="0"/>
              <a:t>Annex 68 have a consensus definition of what a low-energy residential building is? Is that different than a high-performance residential building?</a:t>
            </a:r>
          </a:p>
          <a:p>
            <a:pPr marL="914400" lvl="1" indent="-457200">
              <a:buFont typeface="Wingdings" panose="05000000000000000000" pitchFamily="2" charset="2"/>
              <a:buChar char="q"/>
            </a:pPr>
            <a:endParaRPr lang="en-US" sz="2400" dirty="0"/>
          </a:p>
        </p:txBody>
      </p:sp>
      <p:sp>
        <p:nvSpPr>
          <p:cNvPr id="3" name="ZoneTexte 2"/>
          <p:cNvSpPr txBox="1"/>
          <p:nvPr/>
        </p:nvSpPr>
        <p:spPr>
          <a:xfrm>
            <a:off x="361545" y="5341807"/>
            <a:ext cx="8676455" cy="1077218"/>
          </a:xfrm>
          <a:prstGeom prst="rect">
            <a:avLst/>
          </a:prstGeom>
          <a:noFill/>
        </p:spPr>
        <p:txBody>
          <a:bodyPr wrap="square" rtlCol="0">
            <a:spAutoFit/>
          </a:bodyPr>
          <a:lstStyle/>
          <a:p>
            <a:r>
              <a:rPr lang="en-US" sz="1600" i="1" dirty="0" err="1"/>
              <a:t>Jarek</a:t>
            </a:r>
            <a:r>
              <a:rPr lang="en-US" sz="1600" i="1" dirty="0"/>
              <a:t> </a:t>
            </a:r>
            <a:r>
              <a:rPr lang="en-US" sz="1600" i="1" dirty="0" err="1" smtClean="0"/>
              <a:t>Kurnitski</a:t>
            </a:r>
            <a:r>
              <a:rPr lang="en-US" sz="1600" i="1" dirty="0" smtClean="0"/>
              <a:t>: In </a:t>
            </a:r>
            <a:r>
              <a:rPr lang="en-US" sz="1600" i="1" dirty="0"/>
              <a:t>some national definitions low energy has </a:t>
            </a:r>
            <a:r>
              <a:rPr lang="en-US" sz="1600" i="1" dirty="0" smtClean="0"/>
              <a:t>been, </a:t>
            </a:r>
            <a:r>
              <a:rPr lang="en-US" sz="1600" i="1" dirty="0"/>
              <a:t>usually it means the building where energy use </a:t>
            </a:r>
            <a:r>
              <a:rPr lang="en-US" sz="1600" b="1" i="1" dirty="0"/>
              <a:t>has been reduced to so low level as reasonably achievable</a:t>
            </a:r>
            <a:r>
              <a:rPr lang="en-US" sz="1600" i="1" dirty="0"/>
              <a:t>. Basically, it is </a:t>
            </a:r>
            <a:r>
              <a:rPr lang="en-US" sz="1600" b="1" i="1" dirty="0"/>
              <a:t>nearly zero without renewable energy generation</a:t>
            </a:r>
            <a:r>
              <a:rPr lang="en-US" sz="1600" i="1" dirty="0"/>
              <a:t>, at least defined in this way in Estonian regulation. </a:t>
            </a:r>
            <a:r>
              <a:rPr lang="en-US" sz="1600" b="1" i="1" dirty="0"/>
              <a:t>But on European level, there has been no need to define low</a:t>
            </a:r>
            <a:r>
              <a:rPr lang="en-US" sz="1600" i="1" dirty="0"/>
              <a:t>, as everybody are working with </a:t>
            </a:r>
            <a:r>
              <a:rPr lang="en-US" sz="1600" i="1" dirty="0" err="1"/>
              <a:t>nZEB</a:t>
            </a:r>
            <a:r>
              <a:rPr lang="en-US" sz="1600" i="1" dirty="0"/>
              <a:t>. </a:t>
            </a:r>
            <a:endParaRPr lang="fr-FR" sz="1600" i="1" dirty="0"/>
          </a:p>
        </p:txBody>
      </p:sp>
    </p:spTree>
    <p:extLst>
      <p:ext uri="{BB962C8B-B14F-4D97-AF65-F5344CB8AC3E}">
        <p14:creationId xmlns:p14="http://schemas.microsoft.com/office/powerpoint/2010/main" val="36158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__PART_0" val="eyJSZW5kZXJpbmdPcHRpb25zIjp7Ik1pbGVzdG9uZXNPdmVybGFwcGluZ0hhbmRsaW5nT3B0aW9ucyI6MiwiVGFza3NXaXRoVGl0bGVzTG9uZ2VyVGhhblRoZVRhc2tTaGFwZURldGVjdGVkIjpmYWxzZX0sIlJlbmRlcmluZ01hcCI6eyJNaWxlc3RvbmVzIjpbeyJNaWxlc3RvbmVJZCI6IjU2YmI3M2JjLTNiNDQtNGJiYS05MmVjLWY4OTAwYTI2ZmQ5ZiIsIlRpdGxlU2hhcGVOYW1lIjoiVGV4dEJveCAxMzczIiwiRGF0ZVNoYXBlTmFtZSI6IlRleHRCb3ggMTM3NSIsIk1hcmtlclNoYXBlTmFtZSI6IkZsb3djaGFydDogTWVyZ2UgMTM2OSIsIkNvbm5lY3RvclNoYXBlTmFtZSI6IlN0cmFpZ2h0IENvbm5lY3RvciAxMzcxIn0seyJNaWxlc3RvbmVJZCI6IjNlYjY4ZDJjLThhNjgtNGEyMS04MDNjLTdlNDUyMjc4ODZmNCIsIlRpdGxlU2hhcGVOYW1lIjoiVGV4dEJveCAxMzgyIiwiRGF0ZVNoYXBlTmFtZSI6IlRleHRCb3ggMTM4NCIsIk1hcmtlclNoYXBlTmFtZSI6IkZsb3djaGFydDogTWVyZ2UgMTM3OCIsIkNvbm5lY3RvclNoYXBlTmFtZSI6IlN0cmFpZ2h0IENvbm5lY3RvciAxMzgwIn0seyJNaWxlc3RvbmVJZCI6ImUwZTZmNDBkLTcwNmQtNDQ3YS1iOWU1LTIyNmI2ZTc3Y2IwOSIsIlRpdGxlU2hhcGVOYW1lIjoiVGV4dEJveCAxMzkyIiwiRGF0ZVNoYXBlTmFtZSI6IlRleHRCb3ggMTM5NCIsIk1hcmtlclNoYXBlTmFtZSI6IkZsb3djaGFydDogTWVyZ2UgMTM4OCIsIkNvbm5lY3RvclNoYXBlTmFtZSI6IlN0cmFpZ2h0IENvbm5lY3RvciAxMzkwIn0seyJNaWxlc3RvbmVJZCI6IjM2NGE2NDI3LTI3OTMtNDg1YS05MmY4LWZiOWQ1MDQwZjIxYyIsIlRpdGxlU2hhcGVOYW1lIjoiVGV4dEJveCAxNDAxIiwiRGF0ZVNoYXBlTmFtZSI6IlRleHRCb3ggMTQwMyIsIk1hcmtlclNoYXBlTmFtZSI6IkZsb3djaGFydDogTWVyZ2UgMTM5NyIsIkNvbm5lY3RvclNoYXBlTmFtZSI6IlN0cmFpZ2h0IENvbm5lY3RvciAxMzk5In0seyJNaWxlc3RvbmVJZCI6ImU0M2Y0ZDRlLWM5NDUtNDVmOC05ODU3LThiZWNmNTJkMWQ2NCIsIlRpdGxlU2hhcGVOYW1lIjoiVGV4dEJveCAxNDExIiwiRGF0ZVNoYXBlTmFtZSI6IlRleHRCb3ggMTQxMyIsIk1hcmtlclNoYXBlTmFtZSI6IkZsb3djaGFydDogTWVyZ2UgMTQwNyIsIkNvbm5lY3RvclNoYXBlTmFtZSI6IlN0cmFpZ2h0IENvbm5lY3RvciAxNDA5In0seyJNaWxlc3RvbmVJZCI6Ijg1ZGFjMGQ2LTk2MDktNDgzNi1hM2I2LWIzZjExYjhjOGIyNCIsIlRpdGxlU2hhcGVOYW1lIjoiVGV4dEJveCAxNDIxIiwiRGF0ZVNoYXBlTmFtZSI6IlRleHRCb3ggMTQyMyIsIk1hcmtlclNoYXBlTmFtZSI6IkZsb3djaGFydDogTWVyZ2UgMTQxNyIsIkNvbm5lY3RvclNoYXBlTmFtZSI6IlN0cmFpZ2h0IENvbm5lY3RvciAxNDE5In1dLCJUYXNrcyI6W3siVGFza0lkIjoiZjE5ZTczOGQtNjU2Mi00NjI3LWE5NjUtN2RiNzE3MTlmNzU0IiwiVGl0bGVTaGFwZU5hbWUiOiJUZXh0Qm94IDE0MjYiLCJEdXJhdGlvblRleHRTaGFwZU5hbWUiOm51bGwsIlNlZ21lbnRTaGFwZU5hbWUiOiJSb3VuZGVkIFJlY3RhbmdsZSAxNDI4IiwiVmVydGljYWxMZWZ0Q29ubmVjdG9yU2hhcGVOYW1lIjoiU3RyYWlnaHQgQ29ubmVjdG9yIDE0MzAiLCJWZXJ0aWNhbFJpZ2h0Q29ubmVjdG9yU2hhcGVOYW1lIjoiU3RyYWlnaHQgQ29ubmVjdG9yIDE0MzIiLCJIb3Jpem9udGFsQ29ubmVjdG9yU2hhcGVOYW1lIjpudWxsLCJMZWZ0RGF0ZVNoYXBlTmFtZSI6IlRleHRCb3ggMTQzNCIsIlJpZ2h0RGF0ZVNoYXBlTmFtZSI6bnVsbH0seyJUYXNrSWQiOiJlZmM0ZjZiYS05NDg3LTQ0MzctODVkOC1jMmYyYjk2YWNmNmIiLCJUaXRsZVNoYXBlTmFtZSI6IlRleHRCb3ggMTQzNiIsIkR1cmF0aW9uVGV4dFNoYXBlTmFtZSI6bnVsbCwiU2VnbWVudFNoYXBlTmFtZSI6IlJvdW5kZWQgUmVjdGFuZ2xlIDE0MzgiLCJWZXJ0aWNhbExlZnRDb25uZWN0b3JTaGFwZU5hbWUiOiJTdHJhaWdodCBDb25uZWN0b3IgMTQ0MCIsIlZlcnRpY2FsUmlnaHRDb25uZWN0b3JTaGFwZU5hbWUiOiJTdHJhaWdodCBDb25uZWN0b3IgMTQ0MiIsIkhvcml6b250YWxDb25uZWN0b3JTaGFwZU5hbWUiOm51bGwsIkxlZnREYXRlU2hhcGVOYW1lIjoiVGV4dEJveCAxNDQ0IiwiUmlnaHREYXRlU2hhcGVOYW1lIjpudWxsfSx7IlRhc2tJZCI6IjBhYjdiYzNhLTU1NmYtNDM3Mi1hZDdkLWE1NDAxY2M4MjdhMyIsIlRpdGxlU2hhcGVOYW1lIjoiVGV4dEJveCAxNDQ2IiwiRHVyYXRpb25UZXh0U2hhcGVOYW1lIjpudWxsLCJTZWdtZW50U2hhcGVOYW1lIjoiUm91bmRlZCBSZWN0YW5nbGUgMTQ0OCIsIlZlcnRpY2FsTGVmdENvbm5lY3RvclNoYXBlTmFtZSI6IlN0cmFpZ2h0IENvbm5lY3RvciAxNDUwIiwiVmVydGljYWxSaWdodENvbm5lY3RvclNoYXBlTmFtZSI6IlN0cmFpZ2h0IENvbm5lY3RvciAxNDUyIiwiSG9yaXpvbnRhbENvbm5lY3RvclNoYXBlTmFtZSI6bnVsbCwiTGVmdERhdGVTaGFwZU5hbWUiOiJUZXh0Qm94IDE0NTQiLCJSaWdodERhdGVTaGFwZU5hbWUiOm51bGx9LHsiVGFza0lkIjoiMjRmMDA4ODgtMTYwMi00MTQ0LWJjMGMtNDYzNGM2YjE3YTVhIiwiVGl0bGVTaGFwZU5hbWUiOiJUZXh0Qm94IDE0NTYiLCJEdXJhdGlvblRleHRTaGFwZU5hbWUiOm51bGwsIlNlZ21lbnRTaGFwZU5hbWUiOiJSb3VuZGVkIFJlY3RhbmdsZSAxNDU4IiwiVmVydGljYWxMZWZ0Q29ubmVjdG9yU2hhcGVOYW1lIjoiU3RyYWlnaHQgQ29ubmVjdG9yIDE0NjAiLCJWZXJ0aWNhbFJpZ2h0Q29ubmVjdG9yU2hhcGVOYW1lIjoiU3RyYWlnaHQgQ29ubmVjdG9yIDE0NjIiLCJIb3Jpem9udGFsQ29ubmVjdG9yU2hhcGVOYW1lIjpudWxsLCJMZWZ0RGF0ZVNoYXBlTmFtZSI6IlRleHRCb3ggMTQ2NCIsIlJpZ2h0RGF0ZVNoYXBlTmFtZSI6bnVsbH0seyJUYXNrSWQiOiJlMGQyOWMwMS1jOGIyLTQ5MmYtODE2Yy04ZDNiYjRkMmIyYTQiLCJUaXRsZVNoYXBlTmFtZSI6IlRleHRCb3ggMTQ2NiIsIkR1cmF0aW9uVGV4dFNoYXBlTmFtZSI6bnVsbCwiU2VnbWVudFNoYXBlTmFtZSI6IlJvdW5kZWQgUmVjdGFuZ2xlIDE0NjgiLCJWZXJ0aWNhbExlZnRDb25uZWN0b3JTaGFwZU5hbWUiOiJTdHJhaWdodCBDb25uZWN0b3IgMTQ3MCIsIlZlcnRpY2FsUmlnaHRDb25uZWN0b3JTaGFwZU5hbWUiOiJTdHJhaWdodCBDb25uZWN0b3IgMTQ3MiIsIkhvcml6b250YWxDb25uZWN0b3JTaGFwZU5hbWUiOm51bGwsIkxlZnREYXRlU2hhcGVOYW1lIjoiVGV4dEJveCAxNDc0IiwiUmlnaHREYXRlU2hhcGVOYW1lIjpudWxsfSx7IlRhc2tJZCI6IjE5MjQyMzc4LTVhMGEtNDY4YS1iMWNlLWYzMmZhMmY2M2U0ZCIsIlRpdGxlU2hhcGVOYW1lIjoiVGV4dEJveCAxNDc2IiwiRHVyYXRpb25UZXh0U2hhcGVOYW1lIjpudWxsLCJTZWdtZW50U2hhcGVOYW1lIjoiUm91bmRlZCBSZWN0YW5nbGUgMTQ3OCIsIlZlcnRpY2FsTGVmdENvbm5lY3RvclNoYXBlTmFtZSI6IlN0cmFpZ2h0IENvbm5lY3RvciAxNDgwIiwiVmVydGljYWxSaWdodENvbm5lY3RvclNoYXBlTmFtZSI6IlN0cmFpZ2h0IENvbm5lY3RvciAxNDgyIiwiSG9yaXpvbnRhbENvbm5lY3RvclNoYXBlTmFtZSI6bnVsbCwiTGVmdERhdGVTaGFwZU5hbWUiOiJUZXh0Qm94IDE0ODQiLCJSaWdodERhdGVTaGFwZU5hbWUiOm51bGx9LHsiVGFza0lkIjoiZjAwZTZjN2ItYjU5ZC00NGI2LThlZjUtZjBhYjNjNmJlNmFlIiwiVGl0bGVTaGFwZU5hbWUiOiJUZXh0Qm94IDE0ODYiLCJEdXJhdGlvblRleHRTaGFwZU5hbWUiOm51bGwsIlNlZ21lbnRTaGFwZU5hbWUiOiJSb3VuZGVkIFJlY3RhbmdsZSAxNDg4IiwiVmVydGljYWxMZWZ0Q29ubmVjdG9yU2hhcGVOYW1lIjoiU3RyYWlnaHQgQ29ubmVjdG9yIDE0OTAiLCJWZXJ0aWNhbFJpZ2h0Q29ubmVjdG9yU2hhcGVOYW1lIjoiU3RyYWlnaHQgQ29ubmVjdG9yIDE0OTIiLCJIb3Jpem9udGFsQ29ubmVjdG9yU2hhcGVOYW1lIjpudWxsLCJMZWZ0RGF0ZVNoYXBlTmFtZSI6IlRleHRCb3ggMTQ5NCIsIlJpZ2h0RGF0ZVNoYXBlTmFtZSI6bnVsbH1dLCJUaW1lYmFuZCI6eyJFbGFwc2VkVGltZVNoYXBlTmFtZSI6IlJvdW5kZWQgUmVjdGFuZ2xlIDEzNjYiLCJUb2RheU1hcmtlclNoYXBlTmFtZSI6bnVsbCwiVG9kYXlNYXJrZXJUZXh0U2hhcGVOYW1lIjpudWxsLCJSaWdodEVuZENhcHNTaGFwZU5hbWUiOiJUZXh0Qm94IDEzNjUiLCJMZWZ0RW5kQ2Fwc1NoYXBlTmFtZSI6bnVsbCwiRWxhcHNlZFJlY3RhbmdsZVNoYXBlTmFtZSI6bnVsbCwiU2VnbWVudFNoYXBlc05hbWVzIjpbIlJvdW5kZWQgUmVjdGFuZ2xlIDEzNDMiLCJTdHJhaWdodCBDb25uZWN0b3IgMTM0NSIsIlRleHRCb3ggMTM0NiIsIlRleHRCb3ggMTM0NyIsIlN0cmFpZ2h0IENvbm5lY3RvciAxMzQ4IiwiVGV4dEJveCAxMzQ5IiwiU3RyYWlnaHQgQ29ubmVjdG9yIDEzNTAiLCJUZXh0Qm94IDEzNTEiLCJTdHJhaWdodCBDb25uZWN0b3IgMTM1MiIsIlRleHRCb3ggMTM1MyIsIlN0cmFpZ2h0IENvbm5lY3RvciAxMzU0IiwiVGV4dEJveCAxMzU1IiwiU3RyYWlnaHQgQ29ubmVjdG9yIDEzNTYiLCJUZXh0Qm94IDEzNTciLCJTdHJhaWdodCBDb25uZWN0b3IgMTM1OCIsIlRleHRCb3ggMTM1OSIsIlN0cmFpZ2h0IENvbm5lY3RvciAxMzYwIiwiVGV4dEJveCAxMzYxIiwiU3RyYWlnaHQgQ29ubmVjdG9yIDEzNjIiLCJUZXh0Qm94IDEzNjMiLCJTdHJhaWdodCBDb25uZWN0b3IgMTM2NCJdfX0sIkVkaXRpb24iOjAsIkN1bHR1cmVJbmZvTmFtZSI6ImZyLUZSIiwiVmVyc2lvbiI6IjIuMC4wLjAiLCJNaWxlc3RvbmVzIjpbeyJJbnRlcm5hbElkIjoiODVkYWMwZDYtOTYwOS00ODM2LWEzYjYtYjNmMTFiOGM4YjI0IiwiVGl0bGVMZWZ0IjoxMDUuNiwiVGl0bGVUb3AiOm51bGwsIlRpdGxlV2lkdGgiOm51bGwsIkNvbG9yIjoiMCwgMTE0LCAxODgiLCJVdGNEYXRlIjoiMjAxNi0wMS0wMVQwMDowMDowMFoiLCJUaXRsZSI6IlN0YXJ0IG9mIEFubmV4IDY4IC0gU3VidGFzayAx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ZTQzZjRkNGUtYzk0NS00NWY4LTk4NTctOGJlY2Y1MmQxZDY0IiwiVGl0bGVMZWZ0IjoxNjUuODgwMzEsIlRpdGxlVG9wIjpudWxsLCJUaXRsZVdpZHRoIjpudWxsLCJDb2xvciI6IjE1NSwgMTg3LCA4OSIsIlV0Y0RhdGUiOiIyMDE2LTAyLTAxVDAwOjAwOjAwWiIsIlRpdGxlIjoiSW5kb29yIEFpciBQYXBlciBTdWJtaXNzaW9u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zY0YTY0MjctMjc5My00ODVhLTkyZjgtZmI5ZDUwNDBmMjFjIiwiVGl0bGVMZWZ0IjoyMjYuMTYwNTUzLCJUaXRsZVRvcCI6bnVsbCwiVGl0bGVXaWR0aCI6bnVsbCwiQ29sb3IiOiIwLCAxMTQsIDE4OCIsIlV0Y0RhdGUiOiIyMDE2LTAzLTAzVDAwOjAwOjAwWiIsIlRpdGxlIjoiU3VidGFzayAxIC0gRHJhZnQgUmVwb3J0IG9uIFNoYXJlZG9j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2ViNjhkMmMtOGE2OC00YTIxLTgwM2MtN2U0NTIyNzg4NmY0IiwiVGl0bGVMZWZ0Ijo0NjMuMzkyNjcsIlRpdGxlVG9wIjpudWxsLCJUaXRsZVdpZHRoIjpudWxsLCJDb2xvciI6IjE1NSwgMTg3LCA4OSIsIlV0Y0RhdGUiOiIyMDE2LTA3LTAzVDAwOjAwOjAwWiIsIlRpdGxlIjoiSW5kb29yIEFpciBXb3Jrc2hvcC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U2YmI3M2JjLTNiNDQtNGJiYS05MmVjLWY4OTAwYTI2ZmQ5ZiIsIlRpdGxlTGVmdCI6NTk1LjYyMDQsIlRpdGxlVG9wIjpudWxsLCJUaXRsZVdpZHRoIjpudWxsLCJDb2xvciI6IjAsIDExNCwgMTg4IiwiVXRjRGF0ZSI6IjIwMTYtMDktMDlUMDA6MDA6MDBaIiwiVGl0bGUiOiJTdWJ0YXNrIDEgLSBGaW5hbCByZXBvcnQgb24gU2hhcmVkb2M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JlMGU2ZjQwZC03MDZkLTQ0N2EtYjllNS0yMjZiNmU3N2NiMDkiLCJUaXRsZUxlZnQiOjM5Ny4yNzg4LCJUaXRsZVRvcCI6bnVsbCwiVGl0bGVXaWR0aCI6bnVsbCwiQ29sb3IiOiIxNzgsIDE0LCAxOCIsIlV0Y0RhdGUiOiIyMDE2LTA1LTMwVDAwOjAwOjAwWiIsIlRpdGxlIjoiU2t5cGUgTWVldGluZy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XSwiVGltZUxpbmVUeXBlIjoyLCJUYXNrcyI6W3siSW50ZXJuYWxJZCI6ImYwMGU2YzdiLWI1OWQtNDRiNi04ZWY1LWYwYWIzYzZiZTZhZSIsIkluZGV4IjoxLCJDb2xvciI6IjAsIDExNCwgMTg4IiwiVXRjU3RhcnREYXRlIjoiMjAxNi0wMS0wMVQwMDowMDowMFoiLCJVdGNFbmREYXRlIjoiMjAxNi0wNi0wMVQwMDowMDowMCIsIlRpdGxlIjoiQ0hBUCAyIC0gSW5kb29yIGFpciBwb2xsdXRpb24gaW4gbG93LWVuZXJneSByZXNpZGVudGlhbCBidWlsZGluZ3MiLCJTaGFwZSI6MSwiQ3VzdG9tU2V0dGluZ3MiOnsiVGl0bGVXaWR0aCI6MzAwLjA1MTg4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0seyJJbnRlcm5hbElkIjoiMTkyNDIzNzgtNWEwYS00NjhhLWIxY2UtZjMyZmEyZjYzZTRkIiwiSW5kZXgiOjIsIkNvbG9yIjoiMCwgMTE0LCAxODgiLCJVdGNTdGFydERhdGUiOiIyMDE2LTAxLTAxVDAwOjAwOjAwWiIsIlV0Y0VuZERhdGUiOiIyMDE2LTA2LTAxVDAwOjAwOjAwIiwiVGl0bGUiOiJDSEFQIDMgLSBJbmRvb3IgQWlyIEd1aWRlbGluZSBWYWx1ZXMiLCJTaGFwZSI6MSwiQ3VzdG9tU2V0dGluZ3MiOnsiVGl0bGVXaWR0aCI6MTgwLjAsIlRpdGxlRm9udFNldHRpbmdzIjp7IkZvbnRTaXplIjoxMSwiRm9udE5hbWUiOiJDYWxpYnJpIiwiSXNCb2xkIjpmYWxzZSwiSXNJdGFsaWMiOmZhbHNlLCJJc1VuZGVybGluZWQiOmZhbHNlLCJGb3JlZ3JvdW5kQ29sb3IiOiJCbGFjayJ9LCJTdGFydERhdGVGb250U2V0dGluZ3MiOnsiRm9udFNpemUiOjEwLCJGb250TmFtZSI6IkNhbGlicmkiLCJJc0JvbGQiOmZhbHNlLCJJc0l0YWxpYyI6ZmFsc2UsIklzVW5kZXJsaW5lZCI6ZmFsc2UsIkZvcmVncm91bmRDb2xvciI6IjAsIDMxLCA3MywgMTI2In0sIkVuZERhdGVGb250U2V0dGluZ3MiOnsiRm9udFNpemUiOjEwLCJGb250TmFtZSI6IkNhbGlicmkiLCJJc0JvbGQiOmZhbHNlLCJJc0l0YWxpYyI6ZmFsc2UsIklzVW5kZXJsaW5lZCI6ZmFsc2UsIkZvcmVncm91bmRDb2xvciI6IjMxLCA3MywgMTI2In19fSx7IkludGVybmFsSWQiOiJlMGQyOWMwMS1jOGIyLTQ5MmYtODE2Yy04ZDNiYjRkMmIyYTQiLCJJbmRleCI6MywiQ29sb3IiOiIxOTIsIDgwLCA3NyIsIlV0Y1N0YXJ0RGF0ZSI6IjIwMTYtMDEtMDFUMDA6MDA6MDBaIiwiVXRjRW5kRGF0ZSI6IjIwMTYtMDYtMzBUMDA6MDA6MDAiLCJUaXRsZSI6IkNIQVAgNCAtIFBvbGx1dGFudHMgb2YgY29uY2VybiIsIlNoYXBlIjoxLCJDdXN0b21TZXR0aW5ncyI6eyJUaXRsZVdpZHRoIjoxNTEuNzQyNi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jI0ZjAwODg4LTE2MDItNDE0NC1iYzBjLTQ2MzRjNmIxN2E1YSIsIkluZGV4Ijo0LCJDb2xvciI6IjAsIDExNCwgMTg4IiwiVXRjU3RhcnREYXRlIjoiMjAxNi0wMS0wMVQwMDowMDowMFoiLCJVdGNFbmREYXRlIjoiMjAxNi0wNi0wMVQwMDowMDowMCIsIlRpdGxlIjoiQ0hBUCA1IC0gSUFRIGluZGljZXMiLCJTaGFwZSI6MSwiQ3VzdG9tU2V0dGluZ3MiOnsiVGl0bGVXaWR0aCI6MTA2LjU1NTU4OC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jBhYjdiYzNhLTU1NmYtNDM3Mi1hZDdkLWE1NDAxY2M4MjdhMyIsIkluZGV4Ijo1LCJDb2xvciI6IjE5MiwgODAsIDc3IiwiVXRjU3RhcnREYXRlIjoiMjAxNi0wNi0wMVQwMDowMDowMFoiLCJVdGNFbmREYXRlIjoiMjAxNi0wNi0zMFQwMDowMDowMCIsIlRpdGxlIjoiQ0hBUCA2IC0gRGVmaW5pdGlvbiBvZiBtZXRyaWMiLCJTaGFwZSI6MSwiQ3VzdG9tU2V0dGluZ3MiOnsiVGl0bGVXaWR0aCI6MTQ0LjA0MzA3Ni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mVmYzRmNmJhLTk0ODctNDQzNy04NWQ4LWMyZjJiOTZhY2Y2YiIsIkluZGV4Ijo2LCJDb2xvciI6IjAsIDExNCwgMTg4IiwiVXRjU3RhcnREYXRlIjoiMjAxNi0wMS0wMVQwMDowMDowMFoiLCJVdGNFbmREYXRlIjoiMjAxNi0wNi0wMVQwMDowMDowMCIsIlRpdGxlIjoiQ0hBUCA3IC0gRW5lcmd5IHVzZSIsIlNoYXBlIjoxLCJDdXN0b21TZXR0aW5ncyI6eyJUaXRsZVdpZHRoIjoxMDUuMjkzMzg4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0seyJJbnRlcm5hbElkIjoiZjE5ZTczOGQtNjU2Mi00NjI3LWE5NjUtN2RiNzE3MTlmNzU0IiwiSW5kZXgiOjcsIkNvbG9yIjoiQmxhY2siLCJVdGNTdGFydERhdGUiOiIyMDE2LTA3LTEwVDAwOjAwOjAwWiIsIlV0Y0VuZERhdGUiOiIyMDE2LTA5LTA5VDAwOjAwOjAwIiwiVGl0bGUiOiJGaW5hbCByZXBvcnQgd3JpdGluZyIsIlNoYXBlIjoxLCJDdXN0b21TZXR0aW5ncyI6eyJUaXRsZVdpZHRoIjpudWxs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1dLCJTdHlsZSI6eyJUaW1lbGluZVNldHRpbmdzIjp7IlRvZGF5TWFya2VyRm9udFNldHRpbmdzIjp7IkZvbnRTaXplIjoxMiwiRm9udE5hbWUiOiJDYWxpYnJpIiwiSXNCb2xkIjpmYWxzZSwiSXNJdGFsaWMiOmZhbHNlLCJJc1VuZGVybGluZWQiOmZhbHNlLCJGb3JlZ3JvdW5kQ29sb3IiOiJXaGl0ZSJ9LCJTdGFydFllYXJGb250Ijp7IkZvbnRTaXplIjoxOCwiRm9udE5hbWUiOiJDYWxpYnJpIiwiSXNCb2xkIjp0cnVlLCJJc0l0YWxpYyI6ZmFsc2UsIklzVW5kZXJsaW5lZCI6ZmFsc2UsIkZvcmVncm91bmRDb2xvciI6IldoaXRlIn0sIkVuZFllYXJGb250Ijp7IkZvbnRTaXplIjoxOCwiRm9udE5hbWUiOiJDYWxpYnJpIiwiSXNCb2xkIjp0cnVlLCJJc0l0YWxpYyI6ZmFsc2UsIklzVW5kZXJsaW5lZCI6ZmFsc2UsIkZvcmVncm91bmRDb2xvciI6IldoaXRlIn0sIklzVGhpbiI6dHJ1ZSwiSGFzM0RFZmZlY3QiOmZhbHNlLCJUaW1lYmFuZElzUm91bmRlZCI6dHJ1ZSwiVGltZWJhbmRDb2xvciI6IjQ3LCA1NCwgMTUzIiwiVGltZWJhbmRGb250U2V0dGluZ3MiOnsiRm9udFNpemUiOjEyLCJGb250TmFtZSI6IkNhbGlicmkiLCJJc0JvbGQiOmZhbHNlLCJJc0l0YWxpYyI6ZmFsc2UsIklzVW5kZXJsaW5lZCI6ZmFsc2UsIkZvcmVncm91bmRDb2xvciI6IldoaXRlIn0sIkVsYXBzZWRUaW1lQ29sb3IiOiJSZWQiLCJFbGFwc2VkVGltZVN0eWxlIjoxLCJUb2RheU1hcmtlclBvc2l0aW9uIjowLCJDYXBzUG9zaXRpb24iOjJ9LCJEZWZhdWx0TWlsZXN0b25lU2V0dGluZ3MiOnsiRmxhZ0Nvbm5lY3RvclNldHRpbmdzIjp7IkNvbG9yIjoiNzksIDEyOSwgMTg5In0sIkRhdGVGb3JtYXQiOnsiRm9ybWF0U3RyaW5nIjoiZC9NL3l5eXkiLCJTZXBhcmF0b3IiOiIvIiwiVXNlSW50ZXJuYXRpb25hbERhdGVGb3JtYXQiOmZhbHNlfSwiV29yZFdyYXAiOnRydWUs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RGVmYXVsdFRhc2tTZXR0aW5ncyI6eyJXb3JkV3JhcCI6ZmFsc2UsIkRhdGVGb250U2V0dGluZ3MiOnsiRm9udFNpemUiOjEwLCJGb250TmFtZSI6IkNhbGlicmkiLCJJc0JvbGQiOmZhbHNlLCJJc0l0YWxpYyI6ZmFsc2UsIklzVW5kZXJsaW5lZCI6ZmFsc2UsIkZvcmVncm91bmRDb2xvciI6IjMxLCA3MywgMTI2In0sIklzVGhpY2siOmZhbHNlLCJUYXNrc0Fib3ZlVGltZWJhbmQiOnRydWUsIkRhdGVGb3JtYXQiOnsiRm9ybWF0U3RyaW5nIjoiZC9NL3l5eXkiLCJTZXBhcmF0b3IiOiIvIiwiVXNlSW50ZXJuYXRpb25hbERhdGVGb3JtYXQiOmZhbHNlfSwiRHVyYXRpb25Qb3NpdGlvbiI6MiwiRHVyYXRpb25Gb3JtYXQiOjAsIlJlbmRlckxvbmdUYXNrVGl0bGVBYm92ZVRhc2tTaGFwZSI6ZmFsc2UsIklzSG9yaXpvbnRhbENvbm5lY3RvclZpc2libGUiOmZhbHNlLCJJc1ZlcnRpY2FsQ29ubmVjdG9yVmlzaWJsZSI6dHJ1ZSwiSG9yaXpvbnRhbENvbm5lY3RvclNldHRpbmdzIjp7IkNvbG9yIjoiMjA0LCAyMDQsIDIwNCJ9LCJWZXJ0aWNhbENvbm5lY3RvclNldHRpbmdzIjp7IkNvbG9yIjoiMjA0LCAyMDQsIDIwNCJ9LCJJbnRlcnZhbFRleHRQb3NpdGlvbiI6MiwiSW50ZXJ2YWxEYXRlUG9zaXRpb24iOjAsIlRpdGxlV2lkdGgiOm51bGwsIlRpdGxlRm9udFNldHRpbmdzIjp7IkZvbnRTaXplIjoxMSwiRm9udE5hbWUiOiJDYWxpYnJpIiwiSXNCb2xkIjpmYWxzZSwiSXNJdGFsaWMiOmZhbHNlLCJJc1VuZGVybGluZWQiOmZhbHNlLCJGb3JlZ3JvdW5kQ29sb3IiOiJCbGFjayJ9fSwiU2NhbGVTZXR0aW5ncyI6eyJEYXRlRm9ybWF0IjoiTU1NIiwiSW50ZXJ2YWxUeXBlIjoyLCJVc2VBdXRvbWF0aWNUaW1lU2NhbGUiOnRydWUsIkN1c3RvbVRpbWVTY2FsZVV0Y1N0YXJ0RGF0ZSI6IjAwMDEtMDEtMDFUMDA6MDA6MDBaIiwiQ3VzdG9tVGltZVNjYWxlVXRjRW5kRGF0ZSI6IjAwMDEtMDEtMDFUMDA6MDA6MDBaIn19LCJUaW1lYmFuZFZlcnRpY2FsUG9zaXRpb24iOnsiUXVpY2tQb3NpdGlvbiI6MiwiUmVsYXRpdmVQb3NpdGlvbiI6NzUuMCwiQWJzb2x1dGVQb3NpdGlvbiI6NDA1LjAsIlByZXZpb3VzQWJzb2x1dGVQb3NpdGlvbiI6NDA1LjB9fQ=="/>
  <p:tag name="__MASTER" val="__part_0"/>
</p:tagLst>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F0650E02C4504E9A3D2C8EA268D874" ma:contentTypeVersion="0" ma:contentTypeDescription="Create a new document." ma:contentTypeScope="" ma:versionID="97ce9cb5394284a69ae299386fc3023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3FCE91-A865-4DCE-8386-CC93DB4797FD}"/>
</file>

<file path=customXml/itemProps2.xml><?xml version="1.0" encoding="utf-8"?>
<ds:datastoreItem xmlns:ds="http://schemas.openxmlformats.org/officeDocument/2006/customXml" ds:itemID="{C567891D-88EC-4F1A-844D-D71607701EE9}"/>
</file>

<file path=customXml/itemProps3.xml><?xml version="1.0" encoding="utf-8"?>
<ds:datastoreItem xmlns:ds="http://schemas.openxmlformats.org/officeDocument/2006/customXml" ds:itemID="{FD2BE254-1F25-4216-B69A-3041FDA5A7DB}"/>
</file>

<file path=docProps/app.xml><?xml version="1.0" encoding="utf-8"?>
<Properties xmlns="http://schemas.openxmlformats.org/officeDocument/2006/extended-properties" xmlns:vt="http://schemas.openxmlformats.org/officeDocument/2006/docPropsVTypes">
  <TotalTime>8035</TotalTime>
  <Words>1464</Words>
  <Application>Microsoft Office PowerPoint</Application>
  <PresentationFormat>Affichage à l'écran (4:3)</PresentationFormat>
  <Paragraphs>196</Paragraphs>
  <Slides>15</Slides>
  <Notes>14</Notes>
  <HiddenSlides>0</HiddenSlides>
  <MMClips>0</MMClips>
  <ScaleCrop>false</ScaleCrop>
  <HeadingPairs>
    <vt:vector size="4" baseType="variant">
      <vt:variant>
        <vt:lpstr>Thème</vt:lpstr>
      </vt:variant>
      <vt:variant>
        <vt:i4>3</vt:i4>
      </vt:variant>
      <vt:variant>
        <vt:lpstr>Titres des diapositives</vt:lpstr>
      </vt:variant>
      <vt:variant>
        <vt:i4>15</vt:i4>
      </vt:variant>
    </vt:vector>
  </HeadingPairs>
  <TitlesOfParts>
    <vt:vector size="18" baseType="lpstr">
      <vt:lpstr>Conception personnalisée</vt:lpstr>
      <vt:lpstr>1_Conception personnalisée</vt:lpstr>
      <vt:lpstr>2_Conception personnalisée</vt:lpstr>
      <vt:lpstr>   Subtask 1: Defining the metrics Marc Abadie1, Pawel Wargocki2 1 LaSIE - University of La Rochelle, La Rochelle, France 2 Technical University of Denmark (DTU), Lyngby, Denmark  </vt:lpstr>
      <vt:lpstr>Contents</vt:lpstr>
      <vt:lpstr>Subtask1 – Defining the metrics</vt:lpstr>
      <vt:lpstr>What’s new from last meeting in Syracuse?</vt:lpstr>
      <vt:lpstr>What’s new from last meeting in Syracuse?</vt:lpstr>
      <vt:lpstr>What’s new from last meeting in Syracuse?</vt:lpstr>
      <vt:lpstr>What’s new from last meeting in Syracuse?</vt:lpstr>
      <vt:lpstr>What’s new from last meeting in Syracuse?</vt:lpstr>
      <vt:lpstr>What’s new from last meeting in Syracuse?</vt:lpstr>
      <vt:lpstr>What’s new from last meeting in Syracuse?</vt:lpstr>
      <vt:lpstr>What’s new from last meeting in Syracuse?</vt:lpstr>
      <vt:lpstr>What’s new from last meeting in Syracuse?</vt:lpstr>
      <vt:lpstr>What still needs to be done? REPORT</vt:lpstr>
      <vt:lpstr>What still needs to be done?  Energy and Buildings: Special issue for EBC Annexes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Air Quality in metro systems: a survey</dc:title>
  <dc:creator>mabadie</dc:creator>
  <cp:lastModifiedBy>mabadie</cp:lastModifiedBy>
  <cp:revision>802</cp:revision>
  <cp:lastPrinted>2015-09-18T07:27:29Z</cp:lastPrinted>
  <dcterms:created xsi:type="dcterms:W3CDTF">2014-06-04T09:20:56Z</dcterms:created>
  <dcterms:modified xsi:type="dcterms:W3CDTF">2017-03-20T07:23:07Z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0x010100EEF0650E02C4504E9A3D2C8EA268D874</vt:lpwstr>
  </property>
</Properties>
</file>