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8" r:id="rId10"/>
    <p:sldId id="269" r:id="rId11"/>
    <p:sldId id="260" r:id="rId12"/>
    <p:sldId id="261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BC6"/>
    <a:srgbClr val="274467"/>
    <a:srgbClr val="276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10" d="100"/>
          <a:sy n="110" d="100"/>
        </p:scale>
        <p:origin x="-348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4400" b="1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05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56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1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5824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8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45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07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9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ctr">
              <a:defRPr sz="4400" b="1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584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70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300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24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9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42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6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06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mailto:mabadie@univ-lr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abadie@univ-lr.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12.wmf"/><Relationship Id="rId3" Type="http://schemas.openxmlformats.org/officeDocument/2006/relationships/image" Target="../media/image13.pn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11.wmf"/><Relationship Id="rId5" Type="http://schemas.openxmlformats.org/officeDocument/2006/relationships/image" Target="../media/image14.jpeg"/><Relationship Id="rId10" Type="http://schemas.openxmlformats.org/officeDocument/2006/relationships/oleObject" Target="../embeddings/oleObject3.bin"/><Relationship Id="rId4" Type="http://schemas.microsoft.com/office/2007/relationships/hdphoto" Target="../media/hdphoto1.wdp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685120" y="2497114"/>
            <a:ext cx="3012622" cy="231227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Marc </a:t>
            </a:r>
            <a:r>
              <a:rPr kumimoji="0" lang="en-US" alt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Abadie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PhD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LaSIE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–</a:t>
            </a:r>
            <a:r>
              <a:rPr kumimoji="0" lang="en-US" alt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University of La Rochelle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lvl="0" algn="r">
              <a:spcBef>
                <a:spcPct val="0"/>
              </a:spcBef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2"/>
              </a:rPr>
              <a:t>mabadie@univ-lr.fr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28245" y="5269570"/>
            <a:ext cx="6919912" cy="1482567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500" b="1" dirty="0">
                <a:latin typeface="Calibri" panose="020F0502020204030204" pitchFamily="34" charset="0"/>
              </a:rPr>
              <a:t>Evaluating the Indoor Air Quality of Low-Energy Residential Buildings</a:t>
            </a:r>
            <a:r>
              <a:rPr lang="en-US" sz="3300" b="1" dirty="0">
                <a:latin typeface="Myriad Pro" pitchFamily="34" charset="0"/>
              </a:rPr>
              <a:t/>
            </a:r>
            <a:br>
              <a:rPr lang="en-US" sz="3300" b="1" dirty="0">
                <a:latin typeface="Myriad Pro" pitchFamily="34" charset="0"/>
              </a:rPr>
            </a:br>
            <a:r>
              <a:rPr lang="en-US" sz="3300" b="1" dirty="0">
                <a:latin typeface="Myriad Pro" pitchFamily="34" charset="0"/>
              </a:rPr>
              <a:t>Session </a:t>
            </a:r>
            <a:r>
              <a:rPr lang="en-US" sz="3300" b="1" dirty="0" smtClean="0">
                <a:latin typeface="Myriad Pro" pitchFamily="34" charset="0"/>
              </a:rPr>
              <a:t>6B</a:t>
            </a:r>
            <a:endParaRPr lang="en-US" sz="3300" b="1" dirty="0">
              <a:latin typeface="Calibri" panose="020F05020202040302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5285" y="372656"/>
            <a:ext cx="1012915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4400" b="1" dirty="0">
                <a:latin typeface="Calibri" panose="020F0502020204030204" pitchFamily="34" charset="0"/>
              </a:rPr>
              <a:t>IAQ 2016 Defining Indoor Air Quality: Policy Standards and Best Practices</a:t>
            </a:r>
          </a:p>
        </p:txBody>
      </p:sp>
      <p:pic>
        <p:nvPicPr>
          <p:cNvPr id="6" name="Picture 3" descr="lasie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909" y="2429429"/>
            <a:ext cx="1104776" cy="71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logoCNRS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867" y="3295680"/>
            <a:ext cx="521464" cy="521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727" y="3053922"/>
            <a:ext cx="1004845" cy="1004845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437" y="2467648"/>
            <a:ext cx="1331224" cy="73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437" y="3296689"/>
            <a:ext cx="51720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29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Illustrative example for France</a:t>
            </a:r>
            <a:endParaRPr lang="en-US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39" y="2393014"/>
            <a:ext cx="5372100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15639" y="2005366"/>
            <a:ext cx="53720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ELV-based indices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6552871" y="2023682"/>
            <a:ext cx="52768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DALY lost per year per 100,000 persons</a:t>
            </a:r>
            <a:endParaRPr lang="en-US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871" y="2409196"/>
            <a:ext cx="5276850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0" y="1338264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Long-term effects / data </a:t>
            </a:r>
            <a:r>
              <a:rPr lang="en-US" sz="2000" b="1" dirty="0" smtClean="0"/>
              <a:t>from Kirchner </a:t>
            </a:r>
            <a:r>
              <a:rPr lang="en-US" sz="2000" b="1" dirty="0"/>
              <a:t>et al. (</a:t>
            </a:r>
            <a:r>
              <a:rPr lang="en-US" sz="2000" b="1" dirty="0" smtClean="0"/>
              <a:t>2006) and </a:t>
            </a:r>
            <a:r>
              <a:rPr lang="en-US" sz="2000" b="1" dirty="0" err="1" smtClean="0"/>
              <a:t>Derbez</a:t>
            </a:r>
            <a:r>
              <a:rPr lang="en-US" sz="2000" b="1" dirty="0" smtClean="0"/>
              <a:t> </a:t>
            </a:r>
            <a:r>
              <a:rPr lang="en-US" sz="2000" b="1" dirty="0"/>
              <a:t>et al. (</a:t>
            </a:r>
            <a:r>
              <a:rPr lang="en-US" sz="2000" b="1" dirty="0" smtClean="0"/>
              <a:t>2015)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876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279" y="1825625"/>
            <a:ext cx="10584611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Pollutants of interest:</a:t>
            </a:r>
          </a:p>
          <a:p>
            <a:pPr lvl="1"/>
            <a:r>
              <a:rPr lang="en-US" dirty="0"/>
              <a:t>List of 17 pollutants</a:t>
            </a:r>
          </a:p>
          <a:p>
            <a:pPr lvl="1"/>
            <a:r>
              <a:rPr lang="en-US" dirty="0"/>
              <a:t>SVOCs have not been considered </a:t>
            </a:r>
            <a:r>
              <a:rPr lang="en-US" dirty="0" smtClean="0"/>
              <a:t>here (multiple pathways, adsorption on PM…)</a:t>
            </a:r>
            <a:endParaRPr lang="en-US" dirty="0"/>
          </a:p>
          <a:p>
            <a:endParaRPr lang="en-US" dirty="0"/>
          </a:p>
          <a:p>
            <a:r>
              <a:rPr lang="en-US" dirty="0"/>
              <a:t>Quantification of IAQ:</a:t>
            </a:r>
          </a:p>
          <a:p>
            <a:pPr lvl="1"/>
            <a:r>
              <a:rPr lang="en-US" dirty="0" smtClean="0"/>
              <a:t>Approaches:</a:t>
            </a:r>
          </a:p>
          <a:p>
            <a:pPr lvl="2"/>
            <a:r>
              <a:rPr lang="en-US" dirty="0" smtClean="0"/>
              <a:t>ELV-based </a:t>
            </a:r>
            <a:r>
              <a:rPr lang="en-US" dirty="0"/>
              <a:t>approach: give a goal to designers, “to stay below the ELV level for each pollutant!”</a:t>
            </a:r>
          </a:p>
          <a:p>
            <a:pPr lvl="2"/>
            <a:r>
              <a:rPr lang="en-US" dirty="0"/>
              <a:t>DALY approach: tool for decision makers, “which pollutant do we need to focus on</a:t>
            </a:r>
            <a:r>
              <a:rPr lang="en-US" dirty="0" smtClean="0"/>
              <a:t>?”</a:t>
            </a:r>
          </a:p>
          <a:p>
            <a:pPr lvl="1"/>
            <a:r>
              <a:rPr lang="en-US" dirty="0" smtClean="0"/>
              <a:t>Short/Long-term effects:</a:t>
            </a:r>
          </a:p>
          <a:p>
            <a:pPr lvl="2"/>
            <a:r>
              <a:rPr lang="en-US" dirty="0"/>
              <a:t>Chronic </a:t>
            </a:r>
            <a:r>
              <a:rPr lang="en-US" dirty="0" smtClean="0"/>
              <a:t>effects = 1-2 weeks or annual average concentration</a:t>
            </a:r>
          </a:p>
          <a:p>
            <a:pPr lvl="2"/>
            <a:r>
              <a:rPr lang="en-US" dirty="0" smtClean="0"/>
              <a:t>Acute effects = 1-2 hours concentration </a:t>
            </a:r>
            <a:r>
              <a:rPr lang="en-US" dirty="0" smtClean="0">
                <a:sym typeface="Wingdings" panose="05000000000000000000" pitchFamily="2" charset="2"/>
              </a:rPr>
              <a:t> problem for in-situ measurements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Goal of Subtask 1: to come-up with indices to evaluate solutions for a better IAQ in low-energy residential buildings</a:t>
            </a:r>
          </a:p>
          <a:p>
            <a:pPr lvl="1"/>
            <a:r>
              <a:rPr lang="en-US" dirty="0"/>
              <a:t>ELV-based approach: % of reduction of the </a:t>
            </a:r>
            <a:r>
              <a:rPr lang="en-US" dirty="0" smtClean="0"/>
              <a:t>ELV MAX with </a:t>
            </a:r>
            <a:r>
              <a:rPr lang="en-US" dirty="0"/>
              <a:t>% of increase of </a:t>
            </a:r>
            <a:r>
              <a:rPr lang="en-US" dirty="0" err="1"/>
              <a:t>kWh</a:t>
            </a:r>
            <a:r>
              <a:rPr lang="en-US" baseline="-25000" dirty="0" err="1"/>
              <a:t>PE</a:t>
            </a:r>
            <a:r>
              <a:rPr lang="en-US" dirty="0"/>
              <a:t>/m</a:t>
            </a:r>
            <a:r>
              <a:rPr lang="en-US" baseline="30000" dirty="0"/>
              <a:t>2</a:t>
            </a:r>
            <a:r>
              <a:rPr lang="en-US" dirty="0"/>
              <a:t>.year</a:t>
            </a:r>
          </a:p>
          <a:p>
            <a:pPr lvl="1"/>
            <a:r>
              <a:rPr lang="en-US" dirty="0"/>
              <a:t>DALY approach: % of reduction of the </a:t>
            </a:r>
            <a:r>
              <a:rPr lang="en-US" dirty="0" smtClean="0"/>
              <a:t>DALY SUM </a:t>
            </a:r>
            <a:r>
              <a:rPr lang="en-US" dirty="0"/>
              <a:t>with % of increase of </a:t>
            </a:r>
            <a:r>
              <a:rPr lang="en-US" dirty="0" err="1" smtClean="0"/>
              <a:t>kWh</a:t>
            </a:r>
            <a:r>
              <a:rPr lang="en-US" baseline="-25000" dirty="0" err="1" smtClean="0"/>
              <a:t>PE</a:t>
            </a:r>
            <a:r>
              <a:rPr lang="en-US" dirty="0" smtClean="0"/>
              <a:t>/m</a:t>
            </a:r>
            <a:r>
              <a:rPr lang="en-US" baseline="30000" dirty="0" smtClean="0"/>
              <a:t>2</a:t>
            </a:r>
            <a:r>
              <a:rPr lang="en-US" dirty="0" smtClean="0"/>
              <a:t>.year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5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 err="1"/>
              <a:t>Derbez</a:t>
            </a:r>
            <a:r>
              <a:rPr lang="fr-FR" dirty="0"/>
              <a:t> M, </a:t>
            </a:r>
            <a:r>
              <a:rPr lang="fr-FR" dirty="0" err="1"/>
              <a:t>Wyart</a:t>
            </a:r>
            <a:r>
              <a:rPr lang="fr-FR" dirty="0"/>
              <a:t> G, </a:t>
            </a:r>
            <a:r>
              <a:rPr lang="fr-FR" dirty="0" err="1"/>
              <a:t>Douchin</a:t>
            </a:r>
            <a:r>
              <a:rPr lang="fr-FR" dirty="0"/>
              <a:t> F, Lucas JP, </a:t>
            </a:r>
            <a:r>
              <a:rPr lang="fr-FR" dirty="0" err="1"/>
              <a:t>Ramalho</a:t>
            </a:r>
            <a:r>
              <a:rPr lang="fr-FR" dirty="0"/>
              <a:t> O, </a:t>
            </a:r>
            <a:r>
              <a:rPr lang="fr-FR" dirty="0" err="1"/>
              <a:t>Ribéron</a:t>
            </a:r>
            <a:r>
              <a:rPr lang="fr-FR" dirty="0"/>
              <a:t> J, Kirchner S, Mandin C. 2015. Base de référence nationale sur la qualité de l’air intérieur et le confort des occupants de bâtiments performants en énergie - Description des premiers résultats de la qualité de l’air intérieur et du confort de bâtiments d’habitation performants en énergie. Observatoire de la qualité de l’air intérieur, Report CSTB-OQAI/2015-012, 56 pages.</a:t>
            </a:r>
          </a:p>
          <a:p>
            <a:r>
              <a:rPr lang="en-US" dirty="0" smtClean="0"/>
              <a:t>INDEX</a:t>
            </a:r>
            <a:r>
              <a:rPr lang="en-US" dirty="0"/>
              <a:t>. 2005. The INDEX project: Critical Appraisal of the Setting and Implementation of Indoor exposure Limits in the EU. European Commission, Joint Research Centre, Institute for Health and Consumer Protection, Physical and Chemical Exposure Unit, </a:t>
            </a:r>
            <a:r>
              <a:rPr lang="en-US" dirty="0" err="1"/>
              <a:t>Ispra</a:t>
            </a:r>
            <a:r>
              <a:rPr lang="en-US" dirty="0"/>
              <a:t>, Italy (JRC/IHCP/PCE), Report, 338 pages.</a:t>
            </a:r>
          </a:p>
          <a:p>
            <a:r>
              <a:rPr lang="en-US" dirty="0"/>
              <a:t>Kirchner S, </a:t>
            </a:r>
            <a:r>
              <a:rPr lang="en-US" dirty="0" err="1"/>
              <a:t>Arene</a:t>
            </a:r>
            <a:r>
              <a:rPr lang="en-US" dirty="0"/>
              <a:t> JF, </a:t>
            </a:r>
            <a:r>
              <a:rPr lang="en-US" dirty="0" err="1"/>
              <a:t>Cochet</a:t>
            </a:r>
            <a:r>
              <a:rPr lang="en-US" dirty="0"/>
              <a:t> C, </a:t>
            </a:r>
            <a:r>
              <a:rPr lang="en-US" dirty="0" err="1"/>
              <a:t>Derbez</a:t>
            </a:r>
            <a:r>
              <a:rPr lang="en-US" dirty="0"/>
              <a:t> M, </a:t>
            </a:r>
            <a:r>
              <a:rPr lang="en-US" dirty="0" err="1"/>
              <a:t>Duboudin</a:t>
            </a:r>
            <a:r>
              <a:rPr lang="en-US" dirty="0"/>
              <a:t> C, Elias P, </a:t>
            </a:r>
            <a:r>
              <a:rPr lang="en-US" dirty="0" err="1"/>
              <a:t>Gregoire</a:t>
            </a:r>
            <a:r>
              <a:rPr lang="en-US" dirty="0"/>
              <a:t> A, </a:t>
            </a:r>
            <a:r>
              <a:rPr lang="en-US" dirty="0" err="1"/>
              <a:t>Jedor</a:t>
            </a:r>
            <a:r>
              <a:rPr lang="en-US" dirty="0"/>
              <a:t> B,  Lucas JP, </a:t>
            </a:r>
            <a:r>
              <a:rPr lang="en-US" dirty="0" err="1"/>
              <a:t>Pasquier</a:t>
            </a:r>
            <a:r>
              <a:rPr lang="en-US" dirty="0"/>
              <a:t> N, </a:t>
            </a:r>
            <a:r>
              <a:rPr lang="en-US" dirty="0" err="1"/>
              <a:t>Pigneret</a:t>
            </a:r>
            <a:r>
              <a:rPr lang="en-US" dirty="0"/>
              <a:t> M, </a:t>
            </a:r>
            <a:r>
              <a:rPr lang="en-US" dirty="0" err="1"/>
              <a:t>Ramalho</a:t>
            </a:r>
            <a:r>
              <a:rPr lang="en-US" dirty="0"/>
              <a:t> O. 2006. </a:t>
            </a:r>
            <a:r>
              <a:rPr lang="en-US" dirty="0" err="1"/>
              <a:t>Campagne</a:t>
            </a:r>
            <a:r>
              <a:rPr lang="en-US" dirty="0"/>
              <a:t> </a:t>
            </a:r>
            <a:r>
              <a:rPr lang="en-US" dirty="0" err="1"/>
              <a:t>nationale</a:t>
            </a:r>
            <a:r>
              <a:rPr lang="en-US" dirty="0"/>
              <a:t> </a:t>
            </a:r>
            <a:r>
              <a:rPr lang="en-US" dirty="0" err="1"/>
              <a:t>logements</a:t>
            </a:r>
            <a:r>
              <a:rPr lang="en-US" dirty="0"/>
              <a:t>: </a:t>
            </a:r>
            <a:r>
              <a:rPr lang="en-US" dirty="0" err="1"/>
              <a:t>état</a:t>
            </a:r>
            <a:r>
              <a:rPr lang="en-US" dirty="0"/>
              <a:t> de la pollution </a:t>
            </a:r>
            <a:r>
              <a:rPr lang="en-US" dirty="0" err="1"/>
              <a:t>dans</a:t>
            </a:r>
            <a:r>
              <a:rPr lang="en-US" dirty="0"/>
              <a:t> les </a:t>
            </a:r>
            <a:r>
              <a:rPr lang="en-US" dirty="0" err="1"/>
              <a:t>logements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. Report, CSTB/DDD/SB – 2006-57, 165 pages.</a:t>
            </a:r>
          </a:p>
          <a:p>
            <a:r>
              <a:rPr lang="en-US" dirty="0" smtClean="0"/>
              <a:t>Logue JM, </a:t>
            </a:r>
            <a:r>
              <a:rPr lang="en-US" dirty="0" err="1" smtClean="0"/>
              <a:t>McKone</a:t>
            </a:r>
            <a:r>
              <a:rPr lang="en-US" dirty="0" smtClean="0"/>
              <a:t> TE, Sherman MH, Singer BC. 2011a. Hazard assessment of chemical air contaminants measured in residences. Indoor Air, 21(2), 92–109.</a:t>
            </a:r>
          </a:p>
          <a:p>
            <a:r>
              <a:rPr lang="en-US" dirty="0" smtClean="0"/>
              <a:t>Logue</a:t>
            </a:r>
            <a:r>
              <a:rPr lang="en-US" dirty="0"/>
              <a:t>, JM, Price PN, Sherman MH, Singer BC. 2011b. A Method to Estimate the Chronic Health Impact of Air Pollutants in U.S. Residences. </a:t>
            </a:r>
            <a:r>
              <a:rPr lang="fr-FR" dirty="0" err="1"/>
              <a:t>Environmental</a:t>
            </a:r>
            <a:r>
              <a:rPr lang="fr-FR" dirty="0"/>
              <a:t> </a:t>
            </a:r>
            <a:r>
              <a:rPr lang="fr-FR" dirty="0" err="1"/>
              <a:t>Health</a:t>
            </a:r>
            <a:r>
              <a:rPr lang="fr-FR" dirty="0"/>
              <a:t> Perspectives, 120 (2), 216–222.</a:t>
            </a:r>
            <a:endParaRPr lang="en-US" dirty="0"/>
          </a:p>
          <a:p>
            <a:r>
              <a:rPr lang="en-US" dirty="0"/>
              <a:t>Logue, JM, Sherman MH, Singer BC. 2014. A Method for Quantifying the </a:t>
            </a:r>
            <a:r>
              <a:rPr lang="en-US" dirty="0" smtClean="0"/>
              <a:t>Acute Health </a:t>
            </a:r>
            <a:r>
              <a:rPr lang="en-US" dirty="0"/>
              <a:t>Impacts of Residential </a:t>
            </a:r>
            <a:r>
              <a:rPr lang="en-US" dirty="0" err="1" smtClean="0"/>
              <a:t>NonBiological</a:t>
            </a:r>
            <a:r>
              <a:rPr lang="en-US" dirty="0" smtClean="0"/>
              <a:t> Exposure Via Inhalation. LBNL </a:t>
            </a:r>
            <a:r>
              <a:rPr lang="en-US" dirty="0"/>
              <a:t>Report </a:t>
            </a:r>
            <a:r>
              <a:rPr lang="en-US" dirty="0" smtClean="0"/>
              <a:t>6883E</a:t>
            </a:r>
            <a:r>
              <a:rPr lang="fr-FR" dirty="0" smtClean="0"/>
              <a:t>, 11 pages.</a:t>
            </a:r>
            <a:endParaRPr lang="en-US" dirty="0" smtClean="0"/>
          </a:p>
          <a:p>
            <a:r>
              <a:rPr lang="en-US" dirty="0"/>
              <a:t>Sharma M., Bhattacharya </a:t>
            </a:r>
            <a:r>
              <a:rPr lang="en-US" dirty="0" smtClean="0"/>
              <a:t>A. 2012. </a:t>
            </a:r>
            <a:r>
              <a:rPr lang="en-US" dirty="0"/>
              <a:t>National Air Quality Index. Control of Urban Series, CUPS/82/2014-15, 58 </a:t>
            </a:r>
            <a:r>
              <a:rPr lang="en-US" dirty="0" smtClean="0"/>
              <a:t>pages.</a:t>
            </a:r>
          </a:p>
          <a:p>
            <a:r>
              <a:rPr lang="en-US" dirty="0" smtClean="0"/>
              <a:t>WHO</a:t>
            </a:r>
            <a:r>
              <a:rPr lang="en-US" dirty="0"/>
              <a:t>. 2005. Air quality guidelines. Global update 2005. Particulate matter, ozone, nitrogen dioxide and sulfur </a:t>
            </a:r>
            <a:r>
              <a:rPr lang="en-US" dirty="0" smtClean="0"/>
              <a:t>dioxide.</a:t>
            </a:r>
            <a:endParaRPr lang="en-US" dirty="0"/>
          </a:p>
          <a:p>
            <a:r>
              <a:rPr lang="en-US" dirty="0"/>
              <a:t>WHO. 2010a. WHO guidelines for indoor air quality: dampness and </a:t>
            </a:r>
            <a:r>
              <a:rPr lang="en-US" dirty="0" err="1"/>
              <a:t>mould</a:t>
            </a:r>
            <a:r>
              <a:rPr lang="en-US" dirty="0"/>
              <a:t>. World Health Organization Regional Office for Europe, Bonn, Germany.</a:t>
            </a:r>
          </a:p>
          <a:p>
            <a:r>
              <a:rPr lang="en-US" dirty="0"/>
              <a:t>WHO. 2010b. WHO guidelines for indoor air quality: selected pollutants. World Health Organization Regional Office for Europe, Bonn, Germany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Marc </a:t>
            </a:r>
            <a:r>
              <a:rPr lang="en-US" dirty="0" err="1" smtClean="0"/>
              <a:t>Abadie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mabadie@univ-lr.fr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Calibri" panose="020F0502020204030204" pitchFamily="34" charset="0"/>
              </a:rPr>
              <a:t>Learning Objectives</a:t>
            </a:r>
            <a:endParaRPr lang="en-US" sz="44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pollutants of interest in buildings?</a:t>
            </a:r>
          </a:p>
          <a:p>
            <a:r>
              <a:rPr lang="en-US" dirty="0" smtClean="0"/>
              <a:t>Are there any differences between old and new (low-energy) residential buildings?</a:t>
            </a:r>
          </a:p>
          <a:p>
            <a:r>
              <a:rPr lang="en-US" dirty="0" smtClean="0"/>
              <a:t>How can we evaluate/quantify the indoor air quality?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7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Pawel </a:t>
            </a:r>
            <a:r>
              <a:rPr lang="en-US" dirty="0" err="1" smtClean="0"/>
              <a:t>Wargocki</a:t>
            </a:r>
            <a:r>
              <a:rPr lang="en-US" dirty="0" smtClean="0"/>
              <a:t> – DTU (Denmark)</a:t>
            </a:r>
          </a:p>
          <a:p>
            <a:r>
              <a:rPr lang="en-US" dirty="0" smtClean="0"/>
              <a:t>Patrice </a:t>
            </a:r>
            <a:r>
              <a:rPr lang="en-US" dirty="0" err="1" smtClean="0"/>
              <a:t>Blondeau</a:t>
            </a:r>
            <a:r>
              <a:rPr lang="en-US" dirty="0" smtClean="0"/>
              <a:t> – University of La Rochelle (France)</a:t>
            </a:r>
          </a:p>
          <a:p>
            <a:r>
              <a:rPr lang="en-US" dirty="0" smtClean="0"/>
              <a:t>Louis Cony – University of La Rochelle (France)</a:t>
            </a:r>
          </a:p>
          <a:p>
            <a:r>
              <a:rPr lang="en-US" dirty="0" smtClean="0"/>
              <a:t>All members of IEA – Annex68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7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Outline/Agenda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  <a:p>
            <a:r>
              <a:rPr lang="en-US" dirty="0"/>
              <a:t>Identification of pollutants of interest for residential buildings</a:t>
            </a:r>
          </a:p>
          <a:p>
            <a:r>
              <a:rPr lang="en-US" dirty="0" smtClean="0"/>
              <a:t>Possible IAQ </a:t>
            </a:r>
            <a:r>
              <a:rPr lang="en-US" dirty="0"/>
              <a:t>indices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roupe 111"/>
          <p:cNvGrpSpPr/>
          <p:nvPr/>
        </p:nvGrpSpPr>
        <p:grpSpPr>
          <a:xfrm>
            <a:off x="852310" y="1411916"/>
            <a:ext cx="10092906" cy="4324137"/>
            <a:chOff x="852310" y="1411916"/>
            <a:chExt cx="10092906" cy="4324137"/>
          </a:xfrm>
        </p:grpSpPr>
        <p:sp>
          <p:nvSpPr>
            <p:cNvPr id="64" name="ZoneTexte 63"/>
            <p:cNvSpPr txBox="1"/>
            <p:nvPr/>
          </p:nvSpPr>
          <p:spPr>
            <a:xfrm>
              <a:off x="1254428" y="1489491"/>
              <a:ext cx="7025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</a:rPr>
                <a:t>INFLUENCING FACTORS: Temperature, humidity, air velocity…</a:t>
              </a:r>
            </a:p>
          </p:txBody>
        </p:sp>
        <p:sp>
          <p:nvSpPr>
            <p:cNvPr id="63" name="Rectangle à coins arrondis 62"/>
            <p:cNvSpPr/>
            <p:nvPr/>
          </p:nvSpPr>
          <p:spPr>
            <a:xfrm>
              <a:off x="852310" y="1411916"/>
              <a:ext cx="10092906" cy="4324137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10000"/>
              </a:schemeClr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Indoor Air Pollutants</a:t>
            </a:r>
          </a:p>
        </p:txBody>
      </p:sp>
      <p:grpSp>
        <p:nvGrpSpPr>
          <p:cNvPr id="57" name="Groupe 56"/>
          <p:cNvGrpSpPr/>
          <p:nvPr/>
        </p:nvGrpSpPr>
        <p:grpSpPr>
          <a:xfrm>
            <a:off x="2520218" y="5812761"/>
            <a:ext cx="7522760" cy="646331"/>
            <a:chOff x="1113020" y="5537139"/>
            <a:chExt cx="7522760" cy="646331"/>
          </a:xfrm>
        </p:grpSpPr>
        <p:sp>
          <p:nvSpPr>
            <p:cNvPr id="58" name="ZoneTexte 57"/>
            <p:cNvSpPr txBox="1"/>
            <p:nvPr/>
          </p:nvSpPr>
          <p:spPr>
            <a:xfrm>
              <a:off x="1562690" y="5537139"/>
              <a:ext cx="70730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EEBC6"/>
                  </a:solidFill>
                  <a:effectLst/>
                  <a:uLnTx/>
                  <a:uFillTx/>
                </a:rPr>
                <a:t>Identifying pollutants of interest for (low-energy) </a:t>
              </a: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EEBC6"/>
                  </a:solidFill>
                  <a:effectLst/>
                  <a:uLnTx/>
                  <a:uFillTx/>
                </a:rPr>
                <a:t>residential buildings </a:t>
              </a:r>
            </a:p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EEBC6"/>
                  </a:solidFill>
                  <a:effectLst/>
                  <a:uLnTx/>
                  <a:uFillTx/>
                </a:rPr>
                <a:t>Providing a way to quantify the IAQ based on the selected pollutants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EEBC6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lèche droite 58"/>
            <p:cNvSpPr/>
            <p:nvPr/>
          </p:nvSpPr>
          <p:spPr>
            <a:xfrm>
              <a:off x="1113020" y="5692179"/>
              <a:ext cx="409006" cy="288032"/>
            </a:xfrm>
            <a:prstGeom prst="rightArrow">
              <a:avLst/>
            </a:prstGeom>
            <a:solidFill>
              <a:srgbClr val="FEEBC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1767153" y="1489491"/>
            <a:ext cx="8365716" cy="4095152"/>
            <a:chOff x="1767153" y="1489491"/>
            <a:chExt cx="8365716" cy="4095152"/>
          </a:xfrm>
        </p:grpSpPr>
        <p:sp>
          <p:nvSpPr>
            <p:cNvPr id="65" name="Oval 3"/>
            <p:cNvSpPr>
              <a:spLocks noChangeArrowheads="1"/>
            </p:cNvSpPr>
            <p:nvPr/>
          </p:nvSpPr>
          <p:spPr bwMode="auto">
            <a:xfrm>
              <a:off x="1767153" y="3404685"/>
              <a:ext cx="1922413" cy="1807056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9525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Oval 6"/>
            <p:cNvSpPr>
              <a:spLocks noChangeArrowheads="1"/>
            </p:cNvSpPr>
            <p:nvPr/>
          </p:nvSpPr>
          <p:spPr bwMode="auto">
            <a:xfrm>
              <a:off x="2012688" y="2481363"/>
              <a:ext cx="1285982" cy="1251787"/>
            </a:xfrm>
            <a:prstGeom prst="ellipse">
              <a:avLst/>
            </a:prstGeom>
            <a:solidFill>
              <a:srgbClr val="FEEBC6"/>
            </a:solidFill>
            <a:ln w="9525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2127358" y="2566771"/>
              <a:ext cx="1015230" cy="489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Inorganic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Compounds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Text Box 8"/>
            <p:cNvSpPr txBox="1">
              <a:spLocks noChangeArrowheads="1"/>
            </p:cNvSpPr>
            <p:nvPr/>
          </p:nvSpPr>
          <p:spPr bwMode="auto">
            <a:xfrm>
              <a:off x="2121194" y="3003467"/>
              <a:ext cx="1080367" cy="69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CO, NO, NO</a:t>
              </a:r>
              <a:r>
                <a:rPr kumimoji="0" lang="fr-FR" sz="1400" b="0" i="0" u="none" strike="noStrike" kern="0" cap="none" spc="0" normalizeH="0" baseline="-2500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,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O</a:t>
              </a:r>
              <a:r>
                <a:rPr kumimoji="0" lang="fr-FR" sz="1400" b="0" i="0" u="none" strike="noStrike" kern="0" cap="none" spc="0" normalizeH="0" baseline="-2500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3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, SO</a:t>
              </a:r>
              <a:r>
                <a:rPr kumimoji="0" lang="fr-FR" sz="1400" b="0" i="0" u="none" strike="noStrike" kern="0" cap="none" spc="0" normalizeH="0" baseline="-2500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</a:t>
              </a:r>
              <a:r>
                <a:rPr kumimoji="0" lang="fr-FR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, NH</a:t>
              </a:r>
              <a:r>
                <a:rPr kumimoji="0" lang="fr-FR" sz="1400" b="0" i="0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3</a:t>
              </a:r>
              <a:endParaRPr kumimoji="0" lang="fr-FR" sz="14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…</a:t>
              </a:r>
            </a:p>
          </p:txBody>
        </p:sp>
        <p:grpSp>
          <p:nvGrpSpPr>
            <p:cNvPr id="69" name="Groupe 68"/>
            <p:cNvGrpSpPr/>
            <p:nvPr/>
          </p:nvGrpSpPr>
          <p:grpSpPr>
            <a:xfrm>
              <a:off x="3124780" y="3637308"/>
              <a:ext cx="1195331" cy="1125217"/>
              <a:chOff x="2057400" y="3533775"/>
              <a:chExt cx="1524000" cy="1447800"/>
            </a:xfrm>
          </p:grpSpPr>
          <p:sp>
            <p:nvSpPr>
              <p:cNvPr id="107" name="Oval 9"/>
              <p:cNvSpPr>
                <a:spLocks noChangeArrowheads="1"/>
              </p:cNvSpPr>
              <p:nvPr/>
            </p:nvSpPr>
            <p:spPr bwMode="auto">
              <a:xfrm>
                <a:off x="2057400" y="3533775"/>
                <a:ext cx="1524000" cy="1447800"/>
              </a:xfrm>
              <a:prstGeom prst="ellipse">
                <a:avLst/>
              </a:prstGeom>
              <a:solidFill>
                <a:srgbClr val="FEEBC6"/>
              </a:solidFill>
              <a:ln w="9525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Text Box 10"/>
              <p:cNvSpPr txBox="1">
                <a:spLocks noChangeArrowheads="1"/>
              </p:cNvSpPr>
              <p:nvPr/>
            </p:nvSpPr>
            <p:spPr bwMode="auto">
              <a:xfrm>
                <a:off x="2533900" y="4078728"/>
                <a:ext cx="610687" cy="370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VOC</a:t>
                </a:r>
                <a:endPara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70" name="Groupe 69"/>
            <p:cNvGrpSpPr/>
            <p:nvPr/>
          </p:nvGrpSpPr>
          <p:grpSpPr>
            <a:xfrm>
              <a:off x="1958406" y="4519584"/>
              <a:ext cx="996938" cy="938461"/>
              <a:chOff x="447675" y="4895850"/>
              <a:chExt cx="1524000" cy="1447800"/>
            </a:xfrm>
          </p:grpSpPr>
          <p:sp>
            <p:nvSpPr>
              <p:cNvPr id="104" name="Oval 11"/>
              <p:cNvSpPr>
                <a:spLocks noChangeArrowheads="1"/>
              </p:cNvSpPr>
              <p:nvPr/>
            </p:nvSpPr>
            <p:spPr bwMode="auto">
              <a:xfrm>
                <a:off x="447675" y="4895850"/>
                <a:ext cx="1524000" cy="1447800"/>
              </a:xfrm>
              <a:prstGeom prst="ellipse">
                <a:avLst/>
              </a:prstGeom>
              <a:solidFill>
                <a:srgbClr val="FEEBC6"/>
              </a:solidFill>
              <a:ln w="9525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5" name="Text Box 12"/>
              <p:cNvSpPr txBox="1">
                <a:spLocks noChangeArrowheads="1"/>
              </p:cNvSpPr>
              <p:nvPr/>
            </p:nvSpPr>
            <p:spPr bwMode="auto">
              <a:xfrm>
                <a:off x="1065927" y="5133975"/>
                <a:ext cx="266859" cy="4446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Text Box 13"/>
              <p:cNvSpPr txBox="1">
                <a:spLocks noChangeArrowheads="1"/>
              </p:cNvSpPr>
              <p:nvPr/>
            </p:nvSpPr>
            <p:spPr bwMode="auto">
              <a:xfrm>
                <a:off x="665932" y="5371560"/>
                <a:ext cx="956833" cy="444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Radon</a:t>
                </a:r>
              </a:p>
            </p:txBody>
          </p:sp>
        </p:grpSp>
        <p:sp>
          <p:nvSpPr>
            <p:cNvPr id="71" name="Oval 14"/>
            <p:cNvSpPr>
              <a:spLocks noChangeArrowheads="1"/>
            </p:cNvSpPr>
            <p:nvPr/>
          </p:nvSpPr>
          <p:spPr bwMode="auto">
            <a:xfrm>
              <a:off x="5360262" y="3926428"/>
              <a:ext cx="1733230" cy="1658215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9525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Oval 18"/>
            <p:cNvSpPr>
              <a:spLocks noChangeArrowheads="1"/>
            </p:cNvSpPr>
            <p:nvPr/>
          </p:nvSpPr>
          <p:spPr bwMode="auto">
            <a:xfrm>
              <a:off x="6787917" y="4219530"/>
              <a:ext cx="1036469" cy="1006937"/>
            </a:xfrm>
            <a:prstGeom prst="ellipse">
              <a:avLst/>
            </a:prstGeom>
            <a:solidFill>
              <a:srgbClr val="FEEBC6"/>
            </a:solidFill>
            <a:ln w="9525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Text Box 19"/>
            <p:cNvSpPr txBox="1">
              <a:spLocks noChangeArrowheads="1"/>
            </p:cNvSpPr>
            <p:nvPr/>
          </p:nvSpPr>
          <p:spPr bwMode="auto">
            <a:xfrm>
              <a:off x="7024159" y="4578382"/>
              <a:ext cx="6511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Molds</a:t>
              </a: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Oval 21"/>
            <p:cNvSpPr>
              <a:spLocks noChangeArrowheads="1"/>
            </p:cNvSpPr>
            <p:nvPr/>
          </p:nvSpPr>
          <p:spPr bwMode="auto">
            <a:xfrm>
              <a:off x="6020981" y="3273338"/>
              <a:ext cx="1021089" cy="1001742"/>
            </a:xfrm>
            <a:prstGeom prst="ellipse">
              <a:avLst/>
            </a:prstGeom>
            <a:solidFill>
              <a:srgbClr val="FEEBC6"/>
            </a:solidFill>
            <a:ln w="9525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Text Box 22"/>
            <p:cNvSpPr txBox="1">
              <a:spLocks noChangeArrowheads="1"/>
            </p:cNvSpPr>
            <p:nvPr/>
          </p:nvSpPr>
          <p:spPr bwMode="auto">
            <a:xfrm>
              <a:off x="6120499" y="3415639"/>
              <a:ext cx="788008" cy="69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Viruses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&amp;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bacteria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Text Box 25"/>
            <p:cNvSpPr txBox="1">
              <a:spLocks noChangeArrowheads="1"/>
            </p:cNvSpPr>
            <p:nvPr/>
          </p:nvSpPr>
          <p:spPr bwMode="auto">
            <a:xfrm>
              <a:off x="9029425" y="3296763"/>
              <a:ext cx="1001597" cy="489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Particules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métalliques</a:t>
              </a: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Text Box 26"/>
            <p:cNvSpPr txBox="1">
              <a:spLocks noChangeArrowheads="1"/>
            </p:cNvSpPr>
            <p:nvPr/>
          </p:nvSpPr>
          <p:spPr bwMode="auto">
            <a:xfrm>
              <a:off x="9072970" y="3716252"/>
              <a:ext cx="897074" cy="489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Pb, Cu, Se,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Cr, </a:t>
              </a:r>
              <a:r>
                <a:rPr kumimoji="0" lang="fr-FR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As, Cd</a:t>
              </a:r>
              <a:endPara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Oval 28"/>
            <p:cNvSpPr>
              <a:spLocks noChangeArrowheads="1"/>
            </p:cNvSpPr>
            <p:nvPr/>
          </p:nvSpPr>
          <p:spPr bwMode="auto">
            <a:xfrm>
              <a:off x="4867645" y="3855350"/>
              <a:ext cx="1034698" cy="1011227"/>
            </a:xfrm>
            <a:prstGeom prst="ellipse">
              <a:avLst/>
            </a:prstGeom>
            <a:solidFill>
              <a:srgbClr val="FEEBC6"/>
            </a:solidFill>
            <a:ln w="9525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Text Box 29"/>
            <p:cNvSpPr txBox="1">
              <a:spLocks noChangeArrowheads="1"/>
            </p:cNvSpPr>
            <p:nvPr/>
          </p:nvSpPr>
          <p:spPr bwMode="auto">
            <a:xfrm>
              <a:off x="4953554" y="4033103"/>
              <a:ext cx="831936" cy="288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Allergens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Text Box 30"/>
            <p:cNvSpPr txBox="1">
              <a:spLocks noChangeArrowheads="1"/>
            </p:cNvSpPr>
            <p:nvPr/>
          </p:nvSpPr>
          <p:spPr bwMode="auto">
            <a:xfrm>
              <a:off x="4999154" y="4250250"/>
              <a:ext cx="751652" cy="429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Pollens, </a:t>
              </a:r>
            </a:p>
            <a:p>
              <a:pPr marL="0" marR="0" lvl="0" indent="0" algn="ctr" defTabSz="91440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mites,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Text Box 31"/>
            <p:cNvSpPr txBox="1">
              <a:spLocks noChangeArrowheads="1"/>
            </p:cNvSpPr>
            <p:nvPr/>
          </p:nvSpPr>
          <p:spPr bwMode="auto">
            <a:xfrm>
              <a:off x="5234902" y="4495775"/>
              <a:ext cx="301751" cy="288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...</a:t>
              </a:r>
            </a:p>
          </p:txBody>
        </p:sp>
        <p:sp>
          <p:nvSpPr>
            <p:cNvPr id="82" name="Text Box 32"/>
            <p:cNvSpPr txBox="1">
              <a:spLocks noChangeArrowheads="1"/>
            </p:cNvSpPr>
            <p:nvPr/>
          </p:nvSpPr>
          <p:spPr bwMode="auto">
            <a:xfrm>
              <a:off x="1976336" y="3926428"/>
              <a:ext cx="1250180" cy="502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Gaseous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Pollutants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3" name="Groupe 82"/>
            <p:cNvGrpSpPr/>
            <p:nvPr/>
          </p:nvGrpSpPr>
          <p:grpSpPr>
            <a:xfrm>
              <a:off x="4767326" y="1928983"/>
              <a:ext cx="1594771" cy="1326797"/>
              <a:chOff x="3222805" y="1469802"/>
              <a:chExt cx="2033271" cy="1707170"/>
            </a:xfrm>
          </p:grpSpPr>
          <p:sp>
            <p:nvSpPr>
              <p:cNvPr id="101" name="Oval 34"/>
              <p:cNvSpPr>
                <a:spLocks noChangeArrowheads="1"/>
              </p:cNvSpPr>
              <p:nvPr/>
            </p:nvSpPr>
            <p:spPr bwMode="auto">
              <a:xfrm>
                <a:off x="3347864" y="1469802"/>
                <a:ext cx="1751893" cy="170717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2" name="Text Box 35"/>
              <p:cNvSpPr txBox="1">
                <a:spLocks noChangeArrowheads="1"/>
              </p:cNvSpPr>
              <p:nvPr/>
            </p:nvSpPr>
            <p:spPr bwMode="auto">
              <a:xfrm>
                <a:off x="3867286" y="1728741"/>
                <a:ext cx="713047" cy="370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SVOC</a:t>
                </a:r>
                <a:endPara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3" name="Text Box 36"/>
              <p:cNvSpPr txBox="1">
                <a:spLocks noChangeArrowheads="1"/>
              </p:cNvSpPr>
              <p:nvPr/>
            </p:nvSpPr>
            <p:spPr bwMode="auto">
              <a:xfrm>
                <a:off x="3222805" y="2144394"/>
                <a:ext cx="2033271" cy="734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Pesticides, PAH,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phthalate </a:t>
                </a:r>
                <a:endPara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…</a:t>
                </a:r>
                <a:endPara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4" name="Text Box 38"/>
            <p:cNvSpPr txBox="1">
              <a:spLocks noChangeArrowheads="1"/>
            </p:cNvSpPr>
            <p:nvPr/>
          </p:nvSpPr>
          <p:spPr bwMode="auto">
            <a:xfrm>
              <a:off x="5633348" y="4554900"/>
              <a:ext cx="1174566" cy="502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Bio-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contaminants</a:t>
              </a:r>
            </a:p>
          </p:txBody>
        </p:sp>
        <p:sp>
          <p:nvSpPr>
            <p:cNvPr id="85" name="AutoShape 39"/>
            <p:cNvSpPr>
              <a:spLocks noChangeArrowheads="1"/>
            </p:cNvSpPr>
            <p:nvPr/>
          </p:nvSpPr>
          <p:spPr bwMode="auto">
            <a:xfrm rot="18566256">
              <a:off x="4345250" y="3262577"/>
              <a:ext cx="654634" cy="379467"/>
            </a:xfrm>
            <a:prstGeom prst="leftArrow">
              <a:avLst>
                <a:gd name="adj1" fmla="val 50000"/>
                <a:gd name="adj2" fmla="val 3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AutoShape 40"/>
            <p:cNvSpPr>
              <a:spLocks noChangeArrowheads="1"/>
            </p:cNvSpPr>
            <p:nvPr/>
          </p:nvSpPr>
          <p:spPr bwMode="auto">
            <a:xfrm>
              <a:off x="6531525" y="2396773"/>
              <a:ext cx="844060" cy="355332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7" name="Groupe 86"/>
            <p:cNvGrpSpPr/>
            <p:nvPr/>
          </p:nvGrpSpPr>
          <p:grpSpPr>
            <a:xfrm>
              <a:off x="7577849" y="1489491"/>
              <a:ext cx="2555020" cy="2954929"/>
              <a:chOff x="5791200" y="484188"/>
              <a:chExt cx="3257550" cy="3802062"/>
            </a:xfrm>
          </p:grpSpPr>
          <p:grpSp>
            <p:nvGrpSpPr>
              <p:cNvPr id="88" name="Groupe 87"/>
              <p:cNvGrpSpPr/>
              <p:nvPr/>
            </p:nvGrpSpPr>
            <p:grpSpPr>
              <a:xfrm>
                <a:off x="6667500" y="1019175"/>
                <a:ext cx="2286000" cy="2292350"/>
                <a:chOff x="6667500" y="1019175"/>
                <a:chExt cx="2286000" cy="2292350"/>
              </a:xfrm>
            </p:grpSpPr>
            <p:sp>
              <p:nvSpPr>
                <p:cNvPr id="99" name="Oval 2"/>
                <p:cNvSpPr>
                  <a:spLocks noChangeArrowheads="1"/>
                </p:cNvSpPr>
                <p:nvPr/>
              </p:nvSpPr>
              <p:spPr bwMode="auto">
                <a:xfrm>
                  <a:off x="6667500" y="1019175"/>
                  <a:ext cx="2286000" cy="2292350"/>
                </a:xfrm>
                <a:prstGeom prst="ellipse">
                  <a:avLst/>
                </a:prstGeom>
                <a:solidFill>
                  <a:sysClr val="window" lastClr="FFFFFF">
                    <a:lumMod val="65000"/>
                  </a:sys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00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7772701" y="1953254"/>
                  <a:ext cx="527640" cy="370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</a:rPr>
                    <a:t>PM</a:t>
                  </a:r>
                  <a:endParaRPr kumimoji="0" lang="fr-FR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89" name="Groupe 88"/>
              <p:cNvGrpSpPr/>
              <p:nvPr/>
            </p:nvGrpSpPr>
            <p:grpSpPr>
              <a:xfrm>
                <a:off x="5791200" y="1581150"/>
                <a:ext cx="1524000" cy="1524000"/>
                <a:chOff x="5791200" y="1581150"/>
                <a:chExt cx="1524000" cy="1524000"/>
              </a:xfrm>
            </p:grpSpPr>
            <p:sp>
              <p:nvSpPr>
                <p:cNvPr id="97" name="Oval 15"/>
                <p:cNvSpPr>
                  <a:spLocks noChangeArrowheads="1"/>
                </p:cNvSpPr>
                <p:nvPr/>
              </p:nvSpPr>
              <p:spPr bwMode="auto">
                <a:xfrm>
                  <a:off x="5791200" y="1581150"/>
                  <a:ext cx="1524000" cy="1524000"/>
                </a:xfrm>
                <a:prstGeom prst="ellipse">
                  <a:avLst/>
                </a:prstGeom>
                <a:solidFill>
                  <a:srgbClr val="FEEBC6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990092" y="1912938"/>
                  <a:ext cx="1116696" cy="8899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Organic &amp;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Mineral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Particles</a:t>
                  </a:r>
                  <a:endPara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90" name="Groupe 89"/>
              <p:cNvGrpSpPr/>
              <p:nvPr/>
            </p:nvGrpSpPr>
            <p:grpSpPr>
              <a:xfrm>
                <a:off x="7305675" y="484188"/>
                <a:ext cx="1143000" cy="1143000"/>
                <a:chOff x="7305675" y="484188"/>
                <a:chExt cx="1143000" cy="1143000"/>
              </a:xfrm>
            </p:grpSpPr>
            <p:sp>
              <p:nvSpPr>
                <p:cNvPr id="95" name="Oval 41"/>
                <p:cNvSpPr>
                  <a:spLocks noChangeArrowheads="1"/>
                </p:cNvSpPr>
                <p:nvPr/>
              </p:nvSpPr>
              <p:spPr bwMode="auto">
                <a:xfrm>
                  <a:off x="7305675" y="484188"/>
                  <a:ext cx="1143000" cy="1143000"/>
                </a:xfrm>
                <a:prstGeom prst="ellipse">
                  <a:avLst/>
                </a:prstGeom>
                <a:solidFill>
                  <a:srgbClr val="FEEBC6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6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7510714" y="850899"/>
                  <a:ext cx="807697" cy="3960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400" b="1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Fibers</a:t>
                  </a:r>
                  <a:endParaRPr kumimoji="0" lang="fr-FR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91" name="Groupe 90"/>
              <p:cNvGrpSpPr/>
              <p:nvPr/>
            </p:nvGrpSpPr>
            <p:grpSpPr>
              <a:xfrm>
                <a:off x="7524750" y="2762250"/>
                <a:ext cx="1524000" cy="1524000"/>
                <a:chOff x="7524750" y="2762250"/>
                <a:chExt cx="1524000" cy="1524000"/>
              </a:xfrm>
            </p:grpSpPr>
            <p:sp>
              <p:nvSpPr>
                <p:cNvPr id="92" name="Oval 24"/>
                <p:cNvSpPr>
                  <a:spLocks noChangeArrowheads="1"/>
                </p:cNvSpPr>
                <p:nvPr/>
              </p:nvSpPr>
              <p:spPr bwMode="auto">
                <a:xfrm>
                  <a:off x="7524750" y="2762250"/>
                  <a:ext cx="1524000" cy="1524000"/>
                </a:xfrm>
                <a:prstGeom prst="ellipse">
                  <a:avLst/>
                </a:prstGeom>
                <a:solidFill>
                  <a:srgbClr val="FEEBC6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7817129" y="2973964"/>
                  <a:ext cx="1002748" cy="6303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Metallic 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Particles</a:t>
                  </a:r>
                </a:p>
              </p:txBody>
            </p:sp>
            <p:sp>
              <p:nvSpPr>
                <p:cNvPr id="9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7771716" y="3513714"/>
                  <a:ext cx="1071343" cy="5940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Pb, Cu, Se,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 Cr, </a:t>
                  </a:r>
                  <a:r>
                    <a:rPr kumimoji="0" lang="fr-FR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As, Cd</a:t>
                  </a:r>
                  <a:endParaRPr kumimoji="0" lang="fr-FR" sz="12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</p:grpSp>
      <p:sp>
        <p:nvSpPr>
          <p:cNvPr id="109" name="ZoneTexte 108"/>
          <p:cNvSpPr txBox="1"/>
          <p:nvPr/>
        </p:nvSpPr>
        <p:spPr>
          <a:xfrm>
            <a:off x="1739572" y="5927151"/>
            <a:ext cx="816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EEBC6"/>
                </a:solidFill>
                <a:effectLst/>
                <a:uLnTx/>
                <a:uFillTx/>
              </a:rPr>
              <a:t>GOALS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EEBC6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6901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</a:t>
            </a:r>
            <a:r>
              <a:rPr lang="en-US" dirty="0"/>
              <a:t>plan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914400" y="2552643"/>
            <a:ext cx="3717843" cy="792088"/>
          </a:xfrm>
          <a:prstGeom prst="roundRect">
            <a:avLst/>
          </a:prstGeom>
          <a:solidFill>
            <a:srgbClr val="FEEBC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Concentration Levels in 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Residences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914400" y="3416739"/>
            <a:ext cx="3717843" cy="576064"/>
          </a:xfrm>
          <a:prstGeom prst="roundRect">
            <a:avLst/>
          </a:prstGeom>
          <a:solidFill>
            <a:srgbClr val="FEEBC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Exposure Limit Values (ELV)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914400" y="1904571"/>
            <a:ext cx="3717843" cy="576064"/>
          </a:xfrm>
          <a:prstGeom prst="roundRect">
            <a:avLst/>
          </a:prstGeom>
          <a:solidFill>
            <a:srgbClr val="FEEBC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Previous attempts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 the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prioritization of Pollutants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4735170" y="2552643"/>
            <a:ext cx="1728192" cy="360040"/>
          </a:xfrm>
          <a:prstGeom prst="round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building stock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735170" y="2984691"/>
            <a:ext cx="1728192" cy="360040"/>
          </a:xfrm>
          <a:prstGeom prst="round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Low energy buildings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7564176" y="2480635"/>
            <a:ext cx="3753681" cy="936104"/>
          </a:xfrm>
          <a:prstGeom prst="roundRect">
            <a:avLst/>
          </a:prstGeom>
          <a:solidFill>
            <a:srgbClr val="FEEBC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“SHORT” LIST OF POLLUTANTS for ANNEX68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914400" y="4933575"/>
            <a:ext cx="3717843" cy="792088"/>
          </a:xfrm>
          <a:prstGeom prst="roundRect">
            <a:avLst/>
          </a:prstGeom>
          <a:solidFill>
            <a:srgbClr val="FEEBC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IAQ indices from literature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4735170" y="4933575"/>
            <a:ext cx="1728192" cy="360040"/>
          </a:xfrm>
          <a:prstGeom prst="round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Based on ELV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4735170" y="5365623"/>
            <a:ext cx="1728192" cy="360040"/>
          </a:xfrm>
          <a:prstGeom prst="round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Based on DALY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7603182" y="4969579"/>
            <a:ext cx="3753681" cy="720080"/>
          </a:xfrm>
          <a:prstGeom prst="roundRect">
            <a:avLst/>
          </a:prstGeom>
          <a:solidFill>
            <a:srgbClr val="FEEBC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METRICS for ANNEX68</a:t>
            </a:r>
          </a:p>
        </p:txBody>
      </p:sp>
      <p:sp>
        <p:nvSpPr>
          <p:cNvPr id="31" name="Flèche droite à entaille 30"/>
          <p:cNvSpPr/>
          <p:nvPr/>
        </p:nvSpPr>
        <p:spPr>
          <a:xfrm>
            <a:off x="6725516" y="2696659"/>
            <a:ext cx="634676" cy="504056"/>
          </a:xfrm>
          <a:prstGeom prst="notchedRightArrow">
            <a:avLst/>
          </a:prstGeom>
          <a:solidFill>
            <a:srgbClr val="FEEBC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Flèche droite à entaille 31"/>
          <p:cNvSpPr/>
          <p:nvPr/>
        </p:nvSpPr>
        <p:spPr>
          <a:xfrm>
            <a:off x="6759760" y="5077591"/>
            <a:ext cx="634676" cy="504056"/>
          </a:xfrm>
          <a:prstGeom prst="notchedRightArrow">
            <a:avLst/>
          </a:prstGeom>
          <a:solidFill>
            <a:srgbClr val="FEEBC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8074272" y="5581647"/>
            <a:ext cx="2965326" cy="499388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accounting for energy consumption</a:t>
            </a:r>
          </a:p>
        </p:txBody>
      </p:sp>
    </p:spTree>
    <p:extLst>
      <p:ext uri="{BB962C8B-B14F-4D97-AF65-F5344CB8AC3E}">
        <p14:creationId xmlns:p14="http://schemas.microsoft.com/office/powerpoint/2010/main" val="67200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Previous </a:t>
            </a:r>
            <a:r>
              <a:rPr lang="en-US" dirty="0" smtClean="0"/>
              <a:t>attempts on </a:t>
            </a:r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prioritization of </a:t>
            </a:r>
            <a:r>
              <a:rPr lang="en-US" dirty="0" smtClean="0"/>
              <a:t>Pollutants</a:t>
            </a:r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652186"/>
              </p:ext>
            </p:extLst>
          </p:nvPr>
        </p:nvGraphicFramePr>
        <p:xfrm>
          <a:off x="785016" y="1733550"/>
          <a:ext cx="10593227" cy="4709448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724324"/>
                <a:gridCol w="724324"/>
                <a:gridCol w="694144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  <a:gridCol w="241441"/>
              </a:tblGrid>
              <a:tr h="166525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PM10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PM2.5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Nitrogen dioxide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Ozone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Sulfur dioxide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Formaldehyde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Benzene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Carbon monoxide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Naphthalene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Benzo[a]pyrene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>
                          <a:solidFill>
                            <a:schemeClr val="tx1"/>
                          </a:solidFill>
                          <a:effectLst/>
                        </a:rPr>
                        <a:t>Tetrachloroethylene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Trichloroethylene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Acrolein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Cadmium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1,4-dichlorobenzene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Acetaldehyde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Benzo[a]anthracene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Chloroform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Fluorene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Pyrene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Furfural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Ethylbenzene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Bromoform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Styrene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Toluene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d-limonene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Chlorine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Mold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Radon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SHS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Ammonia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Crotonaldehyde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1,1 Dichloroethene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u="none" strike="noStrike" dirty="0">
                          <a:effectLst/>
                        </a:rPr>
                        <a:t>Carbon tetrachloride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effectLst/>
                        </a:rPr>
                        <a:t>Chromium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 anchorCtr="1"/>
                </a:tc>
              </a:tr>
              <a:tr h="3524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WHO</a:t>
                      </a:r>
                      <a:r>
                        <a:rPr lang="en-US" sz="1400" u="none" strike="noStrike" dirty="0">
                          <a:effectLst/>
                        </a:rPr>
                        <a:t> (2005)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Outdoor Air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</a:tr>
              <a:tr h="3524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INDEX</a:t>
                      </a:r>
                      <a:r>
                        <a:rPr lang="en-US" sz="1400" u="none" strike="noStrike" dirty="0">
                          <a:effectLst/>
                        </a:rPr>
                        <a:t> (2005)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Indoors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smtClean="0">
                          <a:effectLst/>
                        </a:rPr>
                        <a:t>Chemicals </a:t>
                      </a:r>
                      <a:r>
                        <a:rPr lang="en-US" sz="1200" u="none" strike="noStrike" dirty="0">
                          <a:effectLst/>
                        </a:rPr>
                        <a:t>only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</a:tr>
              <a:tr h="4762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Kirchner et al. </a:t>
                      </a:r>
                      <a:r>
                        <a:rPr lang="en-US" sz="1400" u="none" strike="noStrike" dirty="0">
                          <a:effectLst/>
                        </a:rPr>
                        <a:t>(2006)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French Residences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</a:tr>
              <a:tr h="3524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WHO</a:t>
                      </a:r>
                      <a:r>
                        <a:rPr lang="en-US" sz="1400" u="none" strike="noStrike" dirty="0">
                          <a:effectLst/>
                        </a:rPr>
                        <a:t> (2010a)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Indoor Air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Dampness/Mold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</a:tr>
              <a:tr h="3524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WHO</a:t>
                      </a:r>
                      <a:r>
                        <a:rPr lang="en-US" sz="1400" u="none" strike="noStrike" dirty="0">
                          <a:effectLst/>
                        </a:rPr>
                        <a:t> (2010b)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Indoor Air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</a:tr>
              <a:tr h="4762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Logue et al. </a:t>
                      </a:r>
                      <a:endParaRPr lang="en-US" sz="1400" b="1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1400" u="none" strike="noStrike" dirty="0" smtClean="0">
                          <a:effectLst/>
                        </a:rPr>
                        <a:t>(2011b)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US Residences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4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Concentration Levels in </a:t>
            </a:r>
            <a:r>
              <a:rPr lang="en-US" dirty="0" smtClean="0"/>
              <a:t>Residences</a:t>
            </a:r>
            <a:endParaRPr lang="en-U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6597" y="1345088"/>
            <a:ext cx="8117306" cy="5286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758" y="1368106"/>
            <a:ext cx="8081962" cy="5263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1124230" y="1898071"/>
            <a:ext cx="1226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smtClean="0">
                <a:solidFill>
                  <a:srgbClr val="FEEBC6"/>
                </a:solidFill>
              </a:rPr>
              <a:t>Data from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rgbClr val="FEEBC6"/>
                </a:solidFill>
              </a:rPr>
              <a:t>Kirchner et al. (2006)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err="1" smtClean="0">
                <a:solidFill>
                  <a:srgbClr val="FEEBC6"/>
                </a:solidFill>
              </a:rPr>
              <a:t>Derbez</a:t>
            </a:r>
            <a:r>
              <a:rPr lang="en-GB" sz="800" dirty="0" smtClean="0">
                <a:solidFill>
                  <a:srgbClr val="FEEBC6"/>
                </a:solidFill>
              </a:rPr>
              <a:t> et al. (2015)</a:t>
            </a:r>
            <a:endParaRPr lang="en-US" dirty="0">
              <a:solidFill>
                <a:srgbClr val="FEEBC6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177097" y="1902000"/>
            <a:ext cx="1229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smtClean="0">
                <a:solidFill>
                  <a:srgbClr val="FEEBC6"/>
                </a:solidFill>
              </a:rPr>
              <a:t>Data from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FEEBC6"/>
                </a:solidFill>
              </a:rPr>
              <a:t>Logue et al. </a:t>
            </a:r>
            <a:r>
              <a:rPr lang="en-GB" sz="800" dirty="0">
                <a:solidFill>
                  <a:srgbClr val="FEEBC6"/>
                </a:solidFill>
              </a:rPr>
              <a:t>(</a:t>
            </a:r>
            <a:r>
              <a:rPr lang="en-GB" sz="800" dirty="0" smtClean="0">
                <a:solidFill>
                  <a:srgbClr val="FEEBC6"/>
                </a:solidFill>
              </a:rPr>
              <a:t>2011a) </a:t>
            </a:r>
            <a:endParaRPr lang="en-US" sz="800" dirty="0">
              <a:solidFill>
                <a:srgbClr val="FEEBC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FEEBC6"/>
                </a:solidFill>
              </a:rPr>
              <a:t>Logue et al. </a:t>
            </a:r>
            <a:r>
              <a:rPr lang="en-GB" sz="800" dirty="0">
                <a:solidFill>
                  <a:srgbClr val="FEEBC6"/>
                </a:solidFill>
              </a:rPr>
              <a:t>(</a:t>
            </a:r>
            <a:r>
              <a:rPr lang="en-GB" sz="800" dirty="0" smtClean="0">
                <a:solidFill>
                  <a:srgbClr val="FEEBC6"/>
                </a:solidFill>
              </a:rPr>
              <a:t>2011b)</a:t>
            </a:r>
            <a:endParaRPr lang="en-US" dirty="0">
              <a:solidFill>
                <a:srgbClr val="FEEB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8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IAQ Indices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7488" y="4606495"/>
            <a:ext cx="4586769" cy="2113472"/>
          </a:xfrm>
        </p:spPr>
        <p:txBody>
          <a:bodyPr>
            <a:normAutofit/>
          </a:bodyPr>
          <a:lstStyle/>
          <a:p>
            <a:r>
              <a:rPr lang="en-US" dirty="0" smtClean="0"/>
              <a:t>ELV-based approach:</a:t>
            </a:r>
          </a:p>
          <a:p>
            <a:pPr lvl="1"/>
            <a:r>
              <a:rPr lang="en-US" dirty="0" smtClean="0"/>
              <a:t>Chronic and/or Acute effects (</a:t>
            </a:r>
            <a:r>
              <a:rPr lang="en-US" dirty="0"/>
              <a:t>Kirchner et al., 2006)</a:t>
            </a:r>
            <a:endParaRPr lang="en-US" dirty="0" smtClean="0"/>
          </a:p>
          <a:p>
            <a:pPr lvl="1"/>
            <a:r>
              <a:rPr lang="en-US" b="1" dirty="0" smtClean="0"/>
              <a:t>Aggregation: MAX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Sharma and Bhattacharya, </a:t>
            </a:r>
            <a:r>
              <a:rPr lang="en-US" dirty="0" smtClean="0"/>
              <a:t>2012)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grpSp>
        <p:nvGrpSpPr>
          <p:cNvPr id="55" name="Groupe 54"/>
          <p:cNvGrpSpPr>
            <a:grpSpLocks noChangeAspect="1"/>
          </p:cNvGrpSpPr>
          <p:nvPr/>
        </p:nvGrpSpPr>
        <p:grpSpPr>
          <a:xfrm>
            <a:off x="1021543" y="1643692"/>
            <a:ext cx="2101225" cy="2200871"/>
            <a:chOff x="3583482" y="2243717"/>
            <a:chExt cx="2236724" cy="2342795"/>
          </a:xfrm>
        </p:grpSpPr>
        <p:grpSp>
          <p:nvGrpSpPr>
            <p:cNvPr id="56" name="Groupe 55"/>
            <p:cNvGrpSpPr/>
            <p:nvPr/>
          </p:nvGrpSpPr>
          <p:grpSpPr>
            <a:xfrm>
              <a:off x="3902082" y="2243717"/>
              <a:ext cx="890261" cy="890265"/>
              <a:chOff x="841128" y="2117583"/>
              <a:chExt cx="890261" cy="890265"/>
            </a:xfrm>
          </p:grpSpPr>
          <p:sp>
            <p:nvSpPr>
              <p:cNvPr id="71" name="Ellipse 70"/>
              <p:cNvSpPr/>
              <p:nvPr/>
            </p:nvSpPr>
            <p:spPr>
              <a:xfrm>
                <a:off x="841128" y="2117583"/>
                <a:ext cx="890261" cy="890265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72" name="Ellipse 5"/>
              <p:cNvSpPr/>
              <p:nvPr/>
            </p:nvSpPr>
            <p:spPr>
              <a:xfrm>
                <a:off x="971504" y="2247959"/>
                <a:ext cx="629509" cy="6295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marR="0" lvl="0" indent="0" algn="ctr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PM</a:t>
                </a:r>
              </a:p>
            </p:txBody>
          </p:sp>
        </p:grpSp>
        <p:sp>
          <p:nvSpPr>
            <p:cNvPr id="57" name="Ellipse 56"/>
            <p:cNvSpPr/>
            <p:nvPr/>
          </p:nvSpPr>
          <p:spPr>
            <a:xfrm>
              <a:off x="4032554" y="3123085"/>
              <a:ext cx="254360" cy="254393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58" name="Ellipse 57"/>
            <p:cNvSpPr/>
            <p:nvPr/>
          </p:nvSpPr>
          <p:spPr>
            <a:xfrm>
              <a:off x="4838494" y="2271559"/>
              <a:ext cx="254360" cy="254393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grpSp>
          <p:nvGrpSpPr>
            <p:cNvPr id="59" name="Groupe 58"/>
            <p:cNvGrpSpPr/>
            <p:nvPr/>
          </p:nvGrpSpPr>
          <p:grpSpPr>
            <a:xfrm>
              <a:off x="4838707" y="2536506"/>
              <a:ext cx="890261" cy="890265"/>
              <a:chOff x="1777753" y="2410372"/>
              <a:chExt cx="890261" cy="890265"/>
            </a:xfrm>
          </p:grpSpPr>
          <p:sp>
            <p:nvSpPr>
              <p:cNvPr id="69" name="Ellipse 68"/>
              <p:cNvSpPr/>
              <p:nvPr/>
            </p:nvSpPr>
            <p:spPr>
              <a:xfrm>
                <a:off x="1777753" y="2410372"/>
                <a:ext cx="890261" cy="890265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70" name="Ellipse 9"/>
              <p:cNvSpPr/>
              <p:nvPr/>
            </p:nvSpPr>
            <p:spPr>
              <a:xfrm>
                <a:off x="1908129" y="2540748"/>
                <a:ext cx="629509" cy="6295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marR="0" lvl="0" indent="0" algn="ctr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VOC</a:t>
                </a:r>
              </a:p>
            </p:txBody>
          </p:sp>
        </p:grpSp>
        <p:sp>
          <p:nvSpPr>
            <p:cNvPr id="60" name="Ellipse 59"/>
            <p:cNvSpPr/>
            <p:nvPr/>
          </p:nvSpPr>
          <p:spPr>
            <a:xfrm>
              <a:off x="5565846" y="3440243"/>
              <a:ext cx="254360" cy="254393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grpSp>
          <p:nvGrpSpPr>
            <p:cNvPr id="61" name="Groupe 60"/>
            <p:cNvGrpSpPr/>
            <p:nvPr/>
          </p:nvGrpSpPr>
          <p:grpSpPr>
            <a:xfrm>
              <a:off x="3583482" y="3501278"/>
              <a:ext cx="1110191" cy="1085234"/>
              <a:chOff x="522528" y="3375144"/>
              <a:chExt cx="1110191" cy="1085234"/>
            </a:xfrm>
          </p:grpSpPr>
          <p:sp>
            <p:nvSpPr>
              <p:cNvPr id="67" name="Ellipse 66"/>
              <p:cNvSpPr/>
              <p:nvPr/>
            </p:nvSpPr>
            <p:spPr>
              <a:xfrm>
                <a:off x="522528" y="3375144"/>
                <a:ext cx="1110191" cy="1085234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68" name="Ellipse 12"/>
              <p:cNvSpPr/>
              <p:nvPr/>
            </p:nvSpPr>
            <p:spPr>
              <a:xfrm>
                <a:off x="685112" y="3534073"/>
                <a:ext cx="785023" cy="76737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marR="0" lvl="0" indent="0" algn="ctr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Bio-</a:t>
                </a:r>
                <a:r>
                  <a:rPr kumimoji="0" lang="en-US" sz="12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contami</a:t>
                </a: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-</a:t>
                </a:r>
              </a:p>
              <a:p>
                <a:pPr marL="0" marR="0" lvl="0" indent="0" algn="ctr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-</a:t>
                </a:r>
                <a:r>
                  <a:rPr kumimoji="0" lang="en-US" sz="12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nants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2" name="Groupe 61"/>
            <p:cNvGrpSpPr/>
            <p:nvPr/>
          </p:nvGrpSpPr>
          <p:grpSpPr>
            <a:xfrm>
              <a:off x="4752639" y="3483128"/>
              <a:ext cx="890261" cy="890265"/>
              <a:chOff x="1691685" y="3356994"/>
              <a:chExt cx="890261" cy="890265"/>
            </a:xfrm>
          </p:grpSpPr>
          <p:sp>
            <p:nvSpPr>
              <p:cNvPr id="65" name="Ellipse 64"/>
              <p:cNvSpPr/>
              <p:nvPr/>
            </p:nvSpPr>
            <p:spPr>
              <a:xfrm>
                <a:off x="1691685" y="3356994"/>
                <a:ext cx="890261" cy="890265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66" name="Ellipse 14"/>
              <p:cNvSpPr/>
              <p:nvPr/>
            </p:nvSpPr>
            <p:spPr>
              <a:xfrm>
                <a:off x="1822061" y="3487370"/>
                <a:ext cx="629509" cy="6295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marR="0" lvl="0" indent="0" algn="ctr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Radon</a:t>
                </a:r>
              </a:p>
            </p:txBody>
          </p:sp>
        </p:grpSp>
        <p:sp>
          <p:nvSpPr>
            <p:cNvPr id="63" name="Ellipse 62"/>
            <p:cNvSpPr/>
            <p:nvPr/>
          </p:nvSpPr>
          <p:spPr>
            <a:xfrm>
              <a:off x="4378689" y="3193933"/>
              <a:ext cx="437261" cy="437162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64" name="Ellipse 63"/>
            <p:cNvSpPr/>
            <p:nvPr/>
          </p:nvSpPr>
          <p:spPr>
            <a:xfrm>
              <a:off x="3672514" y="3339110"/>
              <a:ext cx="191195" cy="191075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</p:grpSp>
      <p:grpSp>
        <p:nvGrpSpPr>
          <p:cNvPr id="73" name="Groupe 72"/>
          <p:cNvGrpSpPr/>
          <p:nvPr/>
        </p:nvGrpSpPr>
        <p:grpSpPr>
          <a:xfrm>
            <a:off x="3588187" y="1792634"/>
            <a:ext cx="704938" cy="1842130"/>
            <a:chOff x="1857005" y="1016079"/>
            <a:chExt cx="704938" cy="1842130"/>
          </a:xfrm>
        </p:grpSpPr>
        <p:pic>
          <p:nvPicPr>
            <p:cNvPr id="74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527" y="1016079"/>
              <a:ext cx="47625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5" name="Picture 13" descr="Résultat de recherche d'images pour &quot;computer clipart black and white&quot;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7005" y="2315738"/>
              <a:ext cx="704938" cy="5424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6" name="Flèche droite 75"/>
            <p:cNvSpPr/>
            <p:nvPr/>
          </p:nvSpPr>
          <p:spPr>
            <a:xfrm>
              <a:off x="1857005" y="1856056"/>
              <a:ext cx="704938" cy="350550"/>
            </a:xfrm>
            <a:prstGeom prst="rightArrow">
              <a:avLst/>
            </a:prstGeom>
            <a:solidFill>
              <a:schemeClr val="tx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7" name="Groupe 76"/>
          <p:cNvGrpSpPr/>
          <p:nvPr/>
        </p:nvGrpSpPr>
        <p:grpSpPr>
          <a:xfrm>
            <a:off x="4658249" y="1378026"/>
            <a:ext cx="4212148" cy="2602371"/>
            <a:chOff x="2843808" y="898637"/>
            <a:chExt cx="3168352" cy="2602371"/>
          </a:xfrm>
        </p:grpSpPr>
        <p:grpSp>
          <p:nvGrpSpPr>
            <p:cNvPr id="78" name="Groupe 77"/>
            <p:cNvGrpSpPr/>
            <p:nvPr/>
          </p:nvGrpSpPr>
          <p:grpSpPr>
            <a:xfrm>
              <a:off x="2843808" y="1413599"/>
              <a:ext cx="3168352" cy="2087409"/>
              <a:chOff x="2843808" y="1131298"/>
              <a:chExt cx="3168352" cy="2087409"/>
            </a:xfrm>
          </p:grpSpPr>
          <p:grpSp>
            <p:nvGrpSpPr>
              <p:cNvPr id="80" name="Groupe 79"/>
              <p:cNvGrpSpPr/>
              <p:nvPr/>
            </p:nvGrpSpPr>
            <p:grpSpPr>
              <a:xfrm>
                <a:off x="3275856" y="1131298"/>
                <a:ext cx="1512168" cy="504056"/>
                <a:chOff x="2699792" y="1268760"/>
                <a:chExt cx="1512168" cy="504056"/>
              </a:xfrm>
            </p:grpSpPr>
            <p:sp>
              <p:nvSpPr>
                <p:cNvPr id="100" name="Rectangle à coins arrondis 99"/>
                <p:cNvSpPr/>
                <p:nvPr/>
              </p:nvSpPr>
              <p:spPr>
                <a:xfrm>
                  <a:off x="2699792" y="1268760"/>
                  <a:ext cx="1512168" cy="504056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aphicFrame>
              <p:nvGraphicFramePr>
                <p:cNvPr id="101" name="Objet 100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788970283"/>
                    </p:ext>
                  </p:extLst>
                </p:nvPr>
              </p:nvGraphicFramePr>
              <p:xfrm>
                <a:off x="3028950" y="1368425"/>
                <a:ext cx="876300" cy="2857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306" name="Équation" r:id="rId6" imgW="583920" imgH="190440" progId="Equation.3">
                        <p:embed/>
                      </p:oleObj>
                    </mc:Choice>
                    <mc:Fallback>
                      <p:oleObj name="Équation" r:id="rId6" imgW="583920" imgH="1904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28950" y="1368425"/>
                              <a:ext cx="876300" cy="2857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81" name="Groupe 80"/>
              <p:cNvGrpSpPr/>
              <p:nvPr/>
            </p:nvGrpSpPr>
            <p:grpSpPr>
              <a:xfrm>
                <a:off x="3285396" y="1763014"/>
                <a:ext cx="1512168" cy="504056"/>
                <a:chOff x="2699792" y="1268760"/>
                <a:chExt cx="1512168" cy="504056"/>
              </a:xfrm>
            </p:grpSpPr>
            <p:sp>
              <p:nvSpPr>
                <p:cNvPr id="98" name="Rectangle à coins arrondis 97"/>
                <p:cNvSpPr/>
                <p:nvPr/>
              </p:nvSpPr>
              <p:spPr>
                <a:xfrm>
                  <a:off x="2699792" y="1268760"/>
                  <a:ext cx="1512168" cy="504056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aphicFrame>
              <p:nvGraphicFramePr>
                <p:cNvPr id="99" name="Objet 98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242559067"/>
                    </p:ext>
                  </p:extLst>
                </p:nvPr>
              </p:nvGraphicFramePr>
              <p:xfrm>
                <a:off x="3009147" y="1368088"/>
                <a:ext cx="914400" cy="2857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307" name="Équation" r:id="rId8" imgW="609480" imgH="190440" progId="Equation.3">
                        <p:embed/>
                      </p:oleObj>
                    </mc:Choice>
                    <mc:Fallback>
                      <p:oleObj name="Équation" r:id="rId8" imgW="609480" imgH="1904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09147" y="1368088"/>
                              <a:ext cx="914400" cy="2857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82" name="Groupe 81"/>
              <p:cNvGrpSpPr/>
              <p:nvPr/>
            </p:nvGrpSpPr>
            <p:grpSpPr>
              <a:xfrm>
                <a:off x="3275856" y="2714651"/>
                <a:ext cx="1512168" cy="504056"/>
                <a:chOff x="2699792" y="1268760"/>
                <a:chExt cx="1512168" cy="504056"/>
              </a:xfrm>
            </p:grpSpPr>
            <p:sp>
              <p:nvSpPr>
                <p:cNvPr id="96" name="Rectangle à coins arrondis 95"/>
                <p:cNvSpPr/>
                <p:nvPr/>
              </p:nvSpPr>
              <p:spPr>
                <a:xfrm>
                  <a:off x="2699792" y="1268760"/>
                  <a:ext cx="1512168" cy="504056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aphicFrame>
              <p:nvGraphicFramePr>
                <p:cNvPr id="97" name="Objet 9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277579987"/>
                    </p:ext>
                  </p:extLst>
                </p:nvPr>
              </p:nvGraphicFramePr>
              <p:xfrm>
                <a:off x="2999606" y="1368698"/>
                <a:ext cx="933450" cy="2857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308" name="Équation" r:id="rId10" imgW="622080" imgH="190440" progId="Equation.3">
                        <p:embed/>
                      </p:oleObj>
                    </mc:Choice>
                    <mc:Fallback>
                      <p:oleObj name="Équation" r:id="rId10" imgW="622080" imgH="1904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99606" y="1368698"/>
                              <a:ext cx="933450" cy="2857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83" name="ZoneTexte 82"/>
              <p:cNvSpPr txBox="1"/>
              <p:nvPr/>
            </p:nvSpPr>
            <p:spPr>
              <a:xfrm>
                <a:off x="3935521" y="2252986"/>
                <a:ext cx="2119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</a:p>
            </p:txBody>
          </p:sp>
          <p:cxnSp>
            <p:nvCxnSpPr>
              <p:cNvPr id="84" name="Connecteur droit 83"/>
              <p:cNvCxnSpPr>
                <a:stCxn id="100" idx="1"/>
              </p:cNvCxnSpPr>
              <p:nvPr/>
            </p:nvCxnSpPr>
            <p:spPr>
              <a:xfrm flipH="1">
                <a:off x="2843808" y="1383326"/>
                <a:ext cx="432048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86" name="Connecteur droit 85"/>
              <p:cNvCxnSpPr/>
              <p:nvPr/>
            </p:nvCxnSpPr>
            <p:spPr>
              <a:xfrm flipH="1">
                <a:off x="2843808" y="2032886"/>
                <a:ext cx="432048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88" name="Connecteur droit 87"/>
              <p:cNvCxnSpPr/>
              <p:nvPr/>
            </p:nvCxnSpPr>
            <p:spPr>
              <a:xfrm flipH="1">
                <a:off x="2843808" y="2966708"/>
                <a:ext cx="432048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90" name="Connecteur droit 89"/>
              <p:cNvCxnSpPr/>
              <p:nvPr/>
            </p:nvCxnSpPr>
            <p:spPr>
              <a:xfrm>
                <a:off x="4788024" y="1382532"/>
                <a:ext cx="1224136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92" name="Connecteur droit 91"/>
              <p:cNvCxnSpPr/>
              <p:nvPr/>
            </p:nvCxnSpPr>
            <p:spPr>
              <a:xfrm>
                <a:off x="4788024" y="2029428"/>
                <a:ext cx="1224136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94" name="Connecteur droit 93"/>
              <p:cNvCxnSpPr/>
              <p:nvPr/>
            </p:nvCxnSpPr>
            <p:spPr>
              <a:xfrm>
                <a:off x="4788024" y="2963250"/>
                <a:ext cx="1224136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tailEnd type="triangle"/>
              </a:ln>
              <a:effectLst/>
            </p:spPr>
          </p:cxnSp>
        </p:grpSp>
        <p:sp>
          <p:nvSpPr>
            <p:cNvPr id="79" name="ZoneTexte 78"/>
            <p:cNvSpPr txBox="1"/>
            <p:nvPr/>
          </p:nvSpPr>
          <p:spPr>
            <a:xfrm>
              <a:off x="5018118" y="898637"/>
              <a:ext cx="7815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</a:rPr>
                <a:t>Sub-Indices</a:t>
              </a:r>
            </a:p>
          </p:txBody>
        </p:sp>
      </p:grpSp>
      <p:grpSp>
        <p:nvGrpSpPr>
          <p:cNvPr id="102" name="Groupe 101"/>
          <p:cNvGrpSpPr/>
          <p:nvPr/>
        </p:nvGrpSpPr>
        <p:grpSpPr>
          <a:xfrm>
            <a:off x="8870397" y="1371616"/>
            <a:ext cx="1728192" cy="2592288"/>
            <a:chOff x="6012160" y="908720"/>
            <a:chExt cx="1728192" cy="2592288"/>
          </a:xfrm>
        </p:grpSpPr>
        <p:sp>
          <p:nvSpPr>
            <p:cNvPr id="103" name="Rectangle à coins arrondis 102"/>
            <p:cNvSpPr/>
            <p:nvPr/>
          </p:nvSpPr>
          <p:spPr>
            <a:xfrm>
              <a:off x="6012160" y="1357328"/>
              <a:ext cx="1728192" cy="2143680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6269237" y="908720"/>
              <a:ext cx="11830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</a:rPr>
                <a:t>Aggregation</a:t>
              </a:r>
            </a:p>
          </p:txBody>
        </p:sp>
        <p:graphicFrame>
          <p:nvGraphicFramePr>
            <p:cNvPr id="105" name="Objet 10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1053672"/>
                </p:ext>
              </p:extLst>
            </p:nvPr>
          </p:nvGraphicFramePr>
          <p:xfrm>
            <a:off x="6186636" y="2172676"/>
            <a:ext cx="1409700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9" name="Équation" r:id="rId12" imgW="939600" imgH="190440" progId="Equation.3">
                    <p:embed/>
                  </p:oleObj>
                </mc:Choice>
                <mc:Fallback>
                  <p:oleObj name="Équation" r:id="rId12" imgW="93960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86636" y="2172676"/>
                          <a:ext cx="1409700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6" name="ZoneTexte 105"/>
          <p:cNvSpPr txBox="1"/>
          <p:nvPr/>
        </p:nvSpPr>
        <p:spPr>
          <a:xfrm>
            <a:off x="4775362" y="1810357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C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</a:rPr>
              <a:t>1</a:t>
            </a:r>
          </a:p>
        </p:txBody>
      </p:sp>
      <p:sp>
        <p:nvSpPr>
          <p:cNvPr id="107" name="ZoneTexte 106"/>
          <p:cNvSpPr txBox="1"/>
          <p:nvPr/>
        </p:nvSpPr>
        <p:spPr>
          <a:xfrm>
            <a:off x="4775362" y="2452298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C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</a:rPr>
              <a:t>2</a:t>
            </a:r>
          </a:p>
        </p:txBody>
      </p:sp>
      <p:sp>
        <p:nvSpPr>
          <p:cNvPr id="108" name="ZoneTexte 107"/>
          <p:cNvSpPr txBox="1"/>
          <p:nvPr/>
        </p:nvSpPr>
        <p:spPr>
          <a:xfrm>
            <a:off x="4773759" y="3400115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C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</a:rPr>
              <a:t>n</a:t>
            </a:r>
          </a:p>
        </p:txBody>
      </p:sp>
      <p:sp>
        <p:nvSpPr>
          <p:cNvPr id="109" name="ZoneTexte 108"/>
          <p:cNvSpPr txBox="1"/>
          <p:nvPr/>
        </p:nvSpPr>
        <p:spPr>
          <a:xfrm>
            <a:off x="7857968" y="181611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I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</a:rPr>
              <a:t>1</a:t>
            </a:r>
          </a:p>
        </p:txBody>
      </p:sp>
      <p:sp>
        <p:nvSpPr>
          <p:cNvPr id="110" name="ZoneTexte 109"/>
          <p:cNvSpPr txBox="1"/>
          <p:nvPr/>
        </p:nvSpPr>
        <p:spPr>
          <a:xfrm>
            <a:off x="7857968" y="245805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I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</a:rPr>
              <a:t>2</a:t>
            </a:r>
          </a:p>
        </p:txBody>
      </p:sp>
      <p:sp>
        <p:nvSpPr>
          <p:cNvPr id="111" name="ZoneTexte 110"/>
          <p:cNvSpPr txBox="1"/>
          <p:nvPr/>
        </p:nvSpPr>
        <p:spPr>
          <a:xfrm>
            <a:off x="7856365" y="3405873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I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</a:rPr>
              <a:t>n</a:t>
            </a:r>
          </a:p>
        </p:txBody>
      </p:sp>
      <p:sp>
        <p:nvSpPr>
          <p:cNvPr id="114" name="Espace réservé du contenu 2"/>
          <p:cNvSpPr txBox="1">
            <a:spLocks/>
          </p:cNvSpPr>
          <p:nvPr/>
        </p:nvSpPr>
        <p:spPr>
          <a:xfrm>
            <a:off x="5367191" y="4597874"/>
            <a:ext cx="6623534" cy="2113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DALY</a:t>
            </a:r>
            <a:r>
              <a:rPr lang="en-US" dirty="0"/>
              <a:t>-based approach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Chronic effects (Logue et al., 2011b)</a:t>
            </a:r>
          </a:p>
          <a:p>
            <a:pPr lvl="1"/>
            <a:r>
              <a:rPr lang="en-US" dirty="0" smtClean="0"/>
              <a:t>Acute effects (Logue et al., 2014): NO</a:t>
            </a:r>
            <a:r>
              <a:rPr lang="en-US" baseline="-25000" dirty="0" smtClean="0"/>
              <a:t>2</a:t>
            </a:r>
            <a:r>
              <a:rPr lang="en-US" dirty="0" smtClean="0"/>
              <a:t> and CO</a:t>
            </a:r>
          </a:p>
          <a:p>
            <a:pPr lvl="1"/>
            <a:r>
              <a:rPr lang="en-US" b="1" dirty="0" smtClean="0"/>
              <a:t>Aggregation: SUM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335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4" grpId="0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pth" id="{7BEAFC2A-325C-49C4-AC08-2B765DA903F9}" vid="{1735E755-43E6-43AA-ABA2-C989ECC79A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F0650E02C4504E9A3D2C8EA268D874" ma:contentTypeVersion="0" ma:contentTypeDescription="Create a new document." ma:contentTypeScope="" ma:versionID="97ce9cb5394284a69ae299386fc302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5C275D-D608-41CE-91B9-4594E92D972B}"/>
</file>

<file path=customXml/itemProps2.xml><?xml version="1.0" encoding="utf-8"?>
<ds:datastoreItem xmlns:ds="http://schemas.openxmlformats.org/officeDocument/2006/customXml" ds:itemID="{9A402861-7B3A-474B-B8C6-BE190F8D99A1}"/>
</file>

<file path=customXml/itemProps3.xml><?xml version="1.0" encoding="utf-8"?>
<ds:datastoreItem xmlns:ds="http://schemas.openxmlformats.org/officeDocument/2006/customXml" ds:itemID="{929B65C2-B62D-4D84-9157-8E0309496DD7}"/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374</TotalTime>
  <Words>1117</Words>
  <Application>Microsoft Office PowerPoint</Application>
  <PresentationFormat>Personnalisé</PresentationFormat>
  <Paragraphs>407</Paragraphs>
  <Slides>13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Depth</vt:lpstr>
      <vt:lpstr>Équation</vt:lpstr>
      <vt:lpstr>Présentation PowerPoint</vt:lpstr>
      <vt:lpstr>Learning Objectives</vt:lpstr>
      <vt:lpstr>Acknowledgements </vt:lpstr>
      <vt:lpstr>Outline/Agenda</vt:lpstr>
      <vt:lpstr>Indoor Air Pollutants</vt:lpstr>
      <vt:lpstr>Work plan</vt:lpstr>
      <vt:lpstr>Previous attempts on the prioritization of Pollutants</vt:lpstr>
      <vt:lpstr>Concentration Levels in Residences</vt:lpstr>
      <vt:lpstr>Possible IAQ Indices</vt:lpstr>
      <vt:lpstr>Illustrative example for France</vt:lpstr>
      <vt:lpstr>Conclusion</vt:lpstr>
      <vt:lpstr>Bibliography</vt:lpstr>
      <vt:lpstr>Questions?</vt:lpstr>
    </vt:vector>
  </TitlesOfParts>
  <Company>ASHRAE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Ruth, Vicky</dc:creator>
  <cp:lastModifiedBy>mabadie</cp:lastModifiedBy>
  <cp:revision>62</cp:revision>
  <dcterms:created xsi:type="dcterms:W3CDTF">2016-08-16T13:12:16Z</dcterms:created>
  <dcterms:modified xsi:type="dcterms:W3CDTF">2016-08-29T15:18:14Z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0x010100EEF0650E02C4504E9A3D2C8EA268D874</vt:lpwstr>
  </property>
</Properties>
</file>