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304" r:id="rId3"/>
    <p:sldId id="305" r:id="rId4"/>
    <p:sldId id="307" r:id="rId5"/>
    <p:sldId id="309" r:id="rId6"/>
    <p:sldId id="320" r:id="rId7"/>
    <p:sldId id="313" r:id="rId8"/>
    <p:sldId id="314" r:id="rId9"/>
    <p:sldId id="326" r:id="rId10"/>
    <p:sldId id="317" r:id="rId11"/>
    <p:sldId id="323" r:id="rId12"/>
    <p:sldId id="322" r:id="rId13"/>
    <p:sldId id="311" r:id="rId14"/>
    <p:sldId id="324" r:id="rId15"/>
  </p:sldIdLst>
  <p:sldSz cx="9144000" cy="6858000" type="screen4x3"/>
  <p:notesSz cx="6858000" cy="9144000"/>
  <p:embeddedFontLst>
    <p:embeddedFont>
      <p:font typeface="SimSun" panose="02010600030101010101" pitchFamily="2" charset="-122"/>
      <p:regular r:id="rId17"/>
    </p:embeddedFont>
    <p:embeddedFont>
      <p:font typeface="Calibri" panose="020F0502020204030204" pitchFamily="34" charset="0"/>
      <p:regular r:id="rId18"/>
      <p:bold r:id="rId19"/>
      <p:italic r:id="rId20"/>
      <p:boldItalic r:id="rId21"/>
    </p:embeddedFont>
  </p:embeddedFontLst>
  <p:custDataLst>
    <p:tags r:id="rId22"/>
  </p:custData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91" autoAdjust="0"/>
    <p:restoredTop sz="86037" autoAdjust="0"/>
  </p:normalViewPr>
  <p:slideViewPr>
    <p:cSldViewPr snapToGrid="0" snapToObjects="1">
      <p:cViewPr varScale="1">
        <p:scale>
          <a:sx n="61" d="100"/>
          <a:sy n="61" d="100"/>
        </p:scale>
        <p:origin x="1340"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20AE7-F86D-445B-8AD4-88DCB2D396A3}" type="datetimeFigureOut">
              <a:rPr lang="nb-NO" smtClean="0"/>
              <a:t>21.03.2017</a:t>
            </a:fld>
            <a:endParaRPr lang="nb-N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F7A6F-AFA0-4D3D-BC5B-A2B2C777B669}" type="slidenum">
              <a:rPr lang="nb-NO" smtClean="0"/>
              <a:t>‹#›</a:t>
            </a:fld>
            <a:endParaRPr lang="nb-NO"/>
          </a:p>
        </p:txBody>
      </p:sp>
    </p:spTree>
    <p:extLst>
      <p:ext uri="{BB962C8B-B14F-4D97-AF65-F5344CB8AC3E}">
        <p14:creationId xmlns:p14="http://schemas.microsoft.com/office/powerpoint/2010/main" val="62524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19EF7A6F-AFA0-4D3D-BC5B-A2B2C777B669}" type="slidenum">
              <a:rPr lang="nb-NO" smtClean="0"/>
              <a:t>1</a:t>
            </a:fld>
            <a:endParaRPr lang="nb-NO"/>
          </a:p>
        </p:txBody>
      </p:sp>
    </p:spTree>
    <p:extLst>
      <p:ext uri="{BB962C8B-B14F-4D97-AF65-F5344CB8AC3E}">
        <p14:creationId xmlns:p14="http://schemas.microsoft.com/office/powerpoint/2010/main" val="976590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10A31-0C11-B344-B323-35F1744E4521}" type="slidenum">
              <a:rPr lang="en-US" smtClean="0"/>
              <a:pPr/>
              <a:t>2</a:t>
            </a:fld>
            <a:endParaRPr lang="en-US"/>
          </a:p>
        </p:txBody>
      </p:sp>
    </p:spTree>
    <p:extLst>
      <p:ext uri="{BB962C8B-B14F-4D97-AF65-F5344CB8AC3E}">
        <p14:creationId xmlns:p14="http://schemas.microsoft.com/office/powerpoint/2010/main" val="1868372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During the measurements, the selected ventilation mode was mechanical ventilation with the supply airflow rate of 330 m³/h and the extraction airflow rate 215 m³/h. The kitchen was equipped with an one-way damper that ensures no overpressure in the house.</a:t>
            </a:r>
            <a:endParaRPr lang="nb-NO" sz="1200" kern="1200" dirty="0" smtClean="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10"/>
          </p:nvPr>
        </p:nvSpPr>
        <p:spPr/>
        <p:txBody>
          <a:bodyPr/>
          <a:lstStyle/>
          <a:p>
            <a:fld id="{19EF7A6F-AFA0-4D3D-BC5B-A2B2C777B669}" type="slidenum">
              <a:rPr lang="nb-NO" smtClean="0"/>
              <a:t>4</a:t>
            </a:fld>
            <a:endParaRPr lang="nb-NO"/>
          </a:p>
        </p:txBody>
      </p:sp>
    </p:spTree>
    <p:extLst>
      <p:ext uri="{BB962C8B-B14F-4D97-AF65-F5344CB8AC3E}">
        <p14:creationId xmlns:p14="http://schemas.microsoft.com/office/powerpoint/2010/main" val="39862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reference concentration was defined to calculate the ratio of the measured concentrations of the room air and the supply air to the reference concentration, respectively. The reference concentration was the average concentration in the earlier morning of 11</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December, from 1.00-2.00am. It assumed that the effects of outdoor traffic conditions and indoor occupants’ activities may be negligible when calculate the reference concentration. The ratio of the measured extract air concentration to the reference concentration is defined as the extract air ratio; the ratio of the measured supply air concentration to the reference concentration is defined as the supply air ratio. </a:t>
            </a:r>
            <a:endParaRPr lang="nb-NO" sz="1200" kern="1200" dirty="0" smtClean="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10"/>
          </p:nvPr>
        </p:nvSpPr>
        <p:spPr/>
        <p:txBody>
          <a:bodyPr/>
          <a:lstStyle/>
          <a:p>
            <a:fld id="{19EF7A6F-AFA0-4D3D-BC5B-A2B2C777B669}" type="slidenum">
              <a:rPr lang="nb-NO" smtClean="0"/>
              <a:t>5</a:t>
            </a:fld>
            <a:endParaRPr lang="nb-NO"/>
          </a:p>
        </p:txBody>
      </p:sp>
    </p:spTree>
    <p:extLst>
      <p:ext uri="{BB962C8B-B14F-4D97-AF65-F5344CB8AC3E}">
        <p14:creationId xmlns:p14="http://schemas.microsoft.com/office/powerpoint/2010/main" val="1748858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19EF7A6F-AFA0-4D3D-BC5B-A2B2C777B669}" type="slidenum">
              <a:rPr lang="nb-NO" smtClean="0"/>
              <a:t>6</a:t>
            </a:fld>
            <a:endParaRPr lang="nb-NO"/>
          </a:p>
        </p:txBody>
      </p:sp>
    </p:spTree>
    <p:extLst>
      <p:ext uri="{BB962C8B-B14F-4D97-AF65-F5344CB8AC3E}">
        <p14:creationId xmlns:p14="http://schemas.microsoft.com/office/powerpoint/2010/main" val="248321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19EF7A6F-AFA0-4D3D-BC5B-A2B2C777B669}" type="slidenum">
              <a:rPr lang="nb-NO" smtClean="0"/>
              <a:t>7</a:t>
            </a:fld>
            <a:endParaRPr lang="nb-NO"/>
          </a:p>
        </p:txBody>
      </p:sp>
    </p:spTree>
    <p:extLst>
      <p:ext uri="{BB962C8B-B14F-4D97-AF65-F5344CB8AC3E}">
        <p14:creationId xmlns:p14="http://schemas.microsoft.com/office/powerpoint/2010/main" val="3673662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677415"/>
            <a:ext cx="7772400" cy="901094"/>
          </a:xfrm>
        </p:spPr>
        <p:txBody>
          <a:bodyPr anchor="t" anchorCtr="0"/>
          <a:lstStyle/>
          <a:p>
            <a:r>
              <a:rPr lang="nb-NO" dirty="0" smtClean="0"/>
              <a:t>Klikk for å redigere tittelstil</a:t>
            </a:r>
            <a:endParaRPr lang="nb-NO" dirty="0"/>
          </a:p>
        </p:txBody>
      </p:sp>
      <p:sp>
        <p:nvSpPr>
          <p:cNvPr id="3" name="Undertittel 2"/>
          <p:cNvSpPr>
            <a:spLocks noGrp="1"/>
          </p:cNvSpPr>
          <p:nvPr>
            <p:ph type="subTitle" idx="1"/>
          </p:nvPr>
        </p:nvSpPr>
        <p:spPr>
          <a:xfrm>
            <a:off x="368315" y="3645154"/>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lysbildenummer 5"/>
          <p:cNvSpPr>
            <a:spLocks noGrp="1"/>
          </p:cNvSpPr>
          <p:nvPr>
            <p:ph type="sldNum" sz="quarter" idx="12"/>
          </p:nvPr>
        </p:nvSpPr>
        <p:spPr>
          <a:xfrm>
            <a:off x="8185682" y="6356350"/>
            <a:ext cx="501118" cy="365125"/>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lysbildenummer 5"/>
          <p:cNvSpPr>
            <a:spLocks noGrp="1"/>
          </p:cNvSpPr>
          <p:nvPr>
            <p:ph type="sldNum" sz="quarter" idx="12"/>
          </p:nvPr>
        </p:nvSpPr>
        <p:spPr>
          <a:xfrm>
            <a:off x="8185682" y="6356350"/>
            <a:ext cx="501118" cy="365125"/>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Slide Number Placeholder 3"/>
          <p:cNvSpPr>
            <a:spLocks noGrp="1"/>
          </p:cNvSpPr>
          <p:nvPr>
            <p:ph type="sldNum" sz="quarter" idx="10"/>
          </p:nvPr>
        </p:nvSpPr>
        <p:spPr/>
        <p:txBody>
          <a:body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170822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4" name="Plassholder for lysbildenummer 5"/>
          <p:cNvSpPr txBox="1">
            <a:spLocks/>
          </p:cNvSpPr>
          <p:nvPr userDrawn="1"/>
        </p:nvSpPr>
        <p:spPr>
          <a:xfrm>
            <a:off x="8474800" y="6421247"/>
            <a:ext cx="342081"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dirty="0">
              <a:solidFill>
                <a:schemeClr val="tx1"/>
              </a:solidFill>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Plassholder for lysbildenummer 5"/>
          <p:cNvSpPr>
            <a:spLocks noGrp="1"/>
          </p:cNvSpPr>
          <p:nvPr>
            <p:ph type="sldNum" sz="quarter" idx="12"/>
          </p:nvPr>
        </p:nvSpPr>
        <p:spPr>
          <a:xfrm>
            <a:off x="8241294" y="6421247"/>
            <a:ext cx="426966" cy="365125"/>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lysbildenummer 6"/>
          <p:cNvSpPr>
            <a:spLocks noGrp="1"/>
          </p:cNvSpPr>
          <p:nvPr>
            <p:ph type="sldNum" sz="quarter" idx="12"/>
          </p:nvPr>
        </p:nvSpPr>
        <p:spPr>
          <a:xfrm>
            <a:off x="8185682" y="6356350"/>
            <a:ext cx="501118" cy="365125"/>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9" name="Plassholder for lysbildenummer 8"/>
          <p:cNvSpPr>
            <a:spLocks noGrp="1"/>
          </p:cNvSpPr>
          <p:nvPr>
            <p:ph type="sldNum" sz="quarter" idx="12"/>
          </p:nvPr>
        </p:nvSpPr>
        <p:spPr>
          <a:xfrm>
            <a:off x="8185682" y="6356350"/>
            <a:ext cx="501118" cy="365125"/>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5" name="Plassholder for lysbildenummer 4"/>
          <p:cNvSpPr>
            <a:spLocks noGrp="1"/>
          </p:cNvSpPr>
          <p:nvPr>
            <p:ph type="sldNum" sz="quarter" idx="12"/>
          </p:nvPr>
        </p:nvSpPr>
        <p:spPr>
          <a:xfrm>
            <a:off x="8185682" y="6356350"/>
            <a:ext cx="501118" cy="365125"/>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a:xfrm>
            <a:off x="8185682" y="6356350"/>
            <a:ext cx="501118" cy="365125"/>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lassholder for lysbildenummer 6"/>
          <p:cNvSpPr>
            <a:spLocks noGrp="1"/>
          </p:cNvSpPr>
          <p:nvPr>
            <p:ph type="sldNum" sz="quarter" idx="12"/>
          </p:nvPr>
        </p:nvSpPr>
        <p:spPr>
          <a:xfrm>
            <a:off x="8185682" y="6356350"/>
            <a:ext cx="501118" cy="365125"/>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lassholder for lysbildenummer 6"/>
          <p:cNvSpPr>
            <a:spLocks noGrp="1"/>
          </p:cNvSpPr>
          <p:nvPr>
            <p:ph type="sldNum" sz="quarter" idx="12"/>
          </p:nvPr>
        </p:nvSpPr>
        <p:spPr>
          <a:xfrm>
            <a:off x="8185682" y="6356350"/>
            <a:ext cx="501118" cy="365125"/>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lysbildenummer 5"/>
          <p:cNvSpPr>
            <a:spLocks noGrp="1"/>
          </p:cNvSpPr>
          <p:nvPr>
            <p:ph type="sldNum" sz="quarter" idx="4"/>
          </p:nvPr>
        </p:nvSpPr>
        <p:spPr>
          <a:xfrm>
            <a:off x="8241294" y="6421247"/>
            <a:ext cx="426966" cy="365125"/>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sp>
        <p:nvSpPr>
          <p:cNvPr id="5" name="TekstSylinder 4"/>
          <p:cNvSpPr txBox="1"/>
          <p:nvPr userDrawn="1"/>
        </p:nvSpPr>
        <p:spPr>
          <a:xfrm>
            <a:off x="1627359" y="6393434"/>
            <a:ext cx="3809897" cy="276999"/>
          </a:xfrm>
          <a:prstGeom prst="rect">
            <a:avLst/>
          </a:prstGeom>
          <a:noFill/>
        </p:spPr>
        <p:txBody>
          <a:bodyPr wrap="square" rtlCol="0">
            <a:spAutoFit/>
          </a:bodyPr>
          <a:lstStyle/>
          <a:p>
            <a:r>
              <a:rPr lang="en-US" sz="1200" kern="1200" dirty="0" smtClean="0">
                <a:solidFill>
                  <a:schemeClr val="tx1"/>
                </a:solidFill>
                <a:latin typeface="Arial"/>
                <a:ea typeface="+mn-ea"/>
                <a:cs typeface="Arial"/>
              </a:rPr>
              <a:t>Norwegian University of Science and Technology</a:t>
            </a:r>
            <a:endParaRPr lang="nb-NO" sz="1200" dirty="0">
              <a:effectLst/>
              <a:latin typeface="Arial"/>
              <a:cs typeface="Arial"/>
            </a:endParaRPr>
          </a:p>
        </p:txBody>
      </p:sp>
      <p:pic>
        <p:nvPicPr>
          <p:cNvPr id="6" name="Bilde 5" descr="logo.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20697" y="6425083"/>
            <a:ext cx="976089" cy="183326"/>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uangyu.cao@ntnu.n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66675"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 name="Tittel 1"/>
          <p:cNvSpPr>
            <a:spLocks noGrp="1"/>
          </p:cNvSpPr>
          <p:nvPr>
            <p:ph type="ctrTitle"/>
          </p:nvPr>
        </p:nvSpPr>
        <p:spPr>
          <a:xfrm>
            <a:off x="214312" y="2795751"/>
            <a:ext cx="8582025" cy="2581359"/>
          </a:xfrm>
        </p:spPr>
        <p:txBody>
          <a:bodyPr>
            <a:normAutofit fontScale="90000"/>
          </a:bodyPr>
          <a:lstStyle/>
          <a:p>
            <a:pPr algn="ctr">
              <a:lnSpc>
                <a:spcPct val="150000"/>
              </a:lnSpc>
              <a:spcBef>
                <a:spcPts val="600"/>
              </a:spcBef>
              <a:spcAft>
                <a:spcPts val="600"/>
              </a:spcAft>
            </a:pPr>
            <a:r>
              <a:rPr lang="nb-NO" sz="3100" dirty="0" smtClean="0"/>
              <a:t>ANNEX 68 ST 4 </a:t>
            </a:r>
            <a:r>
              <a:rPr lang="nb-NO" sz="3100" dirty="0" err="1" smtClean="0"/>
              <a:t>Indoor</a:t>
            </a:r>
            <a:r>
              <a:rPr lang="nb-NO" sz="3100" dirty="0" smtClean="0"/>
              <a:t> air </a:t>
            </a:r>
            <a:r>
              <a:rPr lang="nb-NO" sz="3100" dirty="0" err="1" smtClean="0"/>
              <a:t>quality</a:t>
            </a:r>
            <a:r>
              <a:rPr lang="nb-NO" sz="3100" dirty="0" smtClean="0"/>
              <a:t> </a:t>
            </a:r>
            <a:r>
              <a:rPr lang="nb-NO" sz="3100" dirty="0" err="1" smtClean="0"/>
              <a:t>based</a:t>
            </a:r>
            <a:r>
              <a:rPr lang="nb-NO" sz="3100" dirty="0"/>
              <a:t> </a:t>
            </a:r>
            <a:r>
              <a:rPr lang="nb-NO" sz="3100" dirty="0" err="1" smtClean="0"/>
              <a:t>ventilation</a:t>
            </a:r>
            <a:r>
              <a:rPr lang="nb-NO" sz="3100" dirty="0" smtClean="0"/>
              <a:t> </a:t>
            </a:r>
            <a:r>
              <a:rPr lang="nb-NO" sz="3100" dirty="0" err="1" smtClean="0"/>
              <a:t>strategies</a:t>
            </a:r>
            <a:r>
              <a:rPr lang="nb-NO" sz="3100" dirty="0" smtClean="0"/>
              <a:t/>
            </a:r>
            <a:br>
              <a:rPr lang="nb-NO" sz="3100" dirty="0" smtClean="0"/>
            </a:br>
            <a:r>
              <a:rPr lang="nb-NO" sz="3100" dirty="0" smtClean="0"/>
              <a:t/>
            </a:r>
            <a:br>
              <a:rPr lang="nb-NO" sz="3100" dirty="0" smtClean="0"/>
            </a:br>
            <a:endParaRPr lang="nb-NO" sz="3100" dirty="0"/>
          </a:p>
        </p:txBody>
      </p:sp>
      <p:sp>
        <p:nvSpPr>
          <p:cNvPr id="3" name="Undertittel 2"/>
          <p:cNvSpPr>
            <a:spLocks noGrp="1"/>
          </p:cNvSpPr>
          <p:nvPr>
            <p:ph type="subTitle" idx="1"/>
          </p:nvPr>
        </p:nvSpPr>
        <p:spPr>
          <a:xfrm>
            <a:off x="517126" y="4759016"/>
            <a:ext cx="7772400" cy="1236187"/>
          </a:xfrm>
        </p:spPr>
        <p:txBody>
          <a:bodyPr>
            <a:noAutofit/>
          </a:bodyPr>
          <a:lstStyle/>
          <a:p>
            <a:pPr algn="ctr">
              <a:lnSpc>
                <a:spcPct val="150000"/>
              </a:lnSpc>
            </a:pPr>
            <a:r>
              <a:rPr lang="nb-NO" sz="2000" b="1" dirty="0" smtClean="0">
                <a:solidFill>
                  <a:schemeClr val="tx1"/>
                </a:solidFill>
              </a:rPr>
              <a:t>Guangyu </a:t>
            </a:r>
            <a:r>
              <a:rPr lang="nb-NO" sz="2000" b="1" dirty="0">
                <a:solidFill>
                  <a:schemeClr val="tx1"/>
                </a:solidFill>
              </a:rPr>
              <a:t>Cao</a:t>
            </a:r>
            <a:br>
              <a:rPr lang="nb-NO" sz="2000" b="1" dirty="0">
                <a:solidFill>
                  <a:schemeClr val="tx1"/>
                </a:solidFill>
              </a:rPr>
            </a:br>
            <a:r>
              <a:rPr lang="nb-NO" sz="2000" b="1" dirty="0" smtClean="0">
                <a:solidFill>
                  <a:schemeClr val="tx1"/>
                </a:solidFill>
              </a:rPr>
              <a:t>(</a:t>
            </a:r>
            <a:r>
              <a:rPr lang="nb-NO" sz="2000" b="1" dirty="0" smtClean="0">
                <a:solidFill>
                  <a:schemeClr val="tx1"/>
                </a:solidFill>
                <a:hlinkClick r:id="rId3"/>
              </a:rPr>
              <a:t>guangyu.cao@ntnu.no</a:t>
            </a:r>
            <a:r>
              <a:rPr lang="nb-NO" sz="2000" b="1" dirty="0" smtClean="0">
                <a:solidFill>
                  <a:schemeClr val="tx1"/>
                </a:solidFill>
              </a:rPr>
              <a:t>)</a:t>
            </a:r>
            <a:r>
              <a:rPr lang="nb-NO" sz="2000" b="1" dirty="0">
                <a:solidFill>
                  <a:schemeClr val="tx1"/>
                </a:solidFill>
              </a:rPr>
              <a:t/>
            </a:r>
            <a:br>
              <a:rPr lang="nb-NO" sz="2000" b="1" dirty="0">
                <a:solidFill>
                  <a:schemeClr val="tx1"/>
                </a:solidFill>
              </a:rPr>
            </a:br>
            <a:r>
              <a:rPr lang="nb-NO" sz="2000" b="1" dirty="0">
                <a:solidFill>
                  <a:schemeClr val="tx1"/>
                </a:solidFill>
              </a:rPr>
              <a:t>Department </a:t>
            </a:r>
            <a:r>
              <a:rPr lang="nb-NO" sz="2000" b="1" dirty="0" err="1">
                <a:solidFill>
                  <a:schemeClr val="tx1"/>
                </a:solidFill>
              </a:rPr>
              <a:t>of</a:t>
            </a:r>
            <a:r>
              <a:rPr lang="nb-NO" sz="2000" b="1" dirty="0">
                <a:solidFill>
                  <a:schemeClr val="tx1"/>
                </a:solidFill>
              </a:rPr>
              <a:t> Energy and </a:t>
            </a:r>
            <a:r>
              <a:rPr lang="nb-NO" sz="2000" b="1" dirty="0" err="1">
                <a:solidFill>
                  <a:schemeClr val="tx1"/>
                </a:solidFill>
              </a:rPr>
              <a:t>Process</a:t>
            </a:r>
            <a:r>
              <a:rPr lang="nb-NO" sz="2000" b="1" dirty="0">
                <a:solidFill>
                  <a:schemeClr val="tx1"/>
                </a:solidFill>
              </a:rPr>
              <a:t> </a:t>
            </a:r>
            <a:r>
              <a:rPr lang="nb-NO" sz="2000" b="1" dirty="0" smtClean="0">
                <a:solidFill>
                  <a:schemeClr val="tx1"/>
                </a:solidFill>
              </a:rPr>
              <a:t>Engineering</a:t>
            </a:r>
          </a:p>
          <a:p>
            <a:pPr algn="ctr">
              <a:lnSpc>
                <a:spcPct val="150000"/>
              </a:lnSpc>
            </a:pPr>
            <a:r>
              <a:rPr lang="nb-NO" sz="2000" b="1" dirty="0" smtClean="0"/>
              <a:t>(</a:t>
            </a:r>
            <a:r>
              <a:rPr lang="nb-NO" sz="2000" b="1" dirty="0"/>
              <a:t>2</a:t>
            </a:r>
            <a:r>
              <a:rPr lang="nb-NO" sz="2000" b="1" dirty="0" smtClean="0"/>
              <a:t>1/03/2017, Dresden)</a:t>
            </a:r>
            <a:endParaRPr lang="nb-NO" sz="2000" b="1" dirty="0">
              <a:solidFill>
                <a:schemeClr val="tx1"/>
              </a:solidFill>
            </a:endParaRPr>
          </a:p>
        </p:txBody>
      </p:sp>
      <p:pic>
        <p:nvPicPr>
          <p:cNvPr id="6" name="Bilde 5" descr="eng_logo_n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421" y="615707"/>
            <a:ext cx="3240024" cy="710184"/>
          </a:xfrm>
          <a:prstGeom prst="rect">
            <a:avLst/>
          </a:prstGeom>
        </p:spPr>
      </p:pic>
    </p:spTree>
    <p:extLst>
      <p:ext uri="{BB962C8B-B14F-4D97-AF65-F5344CB8AC3E}">
        <p14:creationId xmlns:p14="http://schemas.microsoft.com/office/powerpoint/2010/main" val="3243102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Measurement</a:t>
            </a:r>
            <a:r>
              <a:rPr lang="nb-NO" dirty="0"/>
              <a:t> </a:t>
            </a:r>
            <a:r>
              <a:rPr lang="nb-NO" dirty="0" err="1"/>
              <a:t>results</a:t>
            </a:r>
            <a:endParaRPr lang="nb-NO" dirty="0"/>
          </a:p>
        </p:txBody>
      </p:sp>
      <p:sp>
        <p:nvSpPr>
          <p:cNvPr id="3" name="Content Placeholder 2"/>
          <p:cNvSpPr>
            <a:spLocks noGrp="1"/>
          </p:cNvSpPr>
          <p:nvPr>
            <p:ph idx="1"/>
          </p:nvPr>
        </p:nvSpPr>
        <p:spPr/>
        <p:txBody>
          <a:bodyPr/>
          <a:lstStyle/>
          <a:p>
            <a:endParaRPr lang="nb-NO"/>
          </a:p>
        </p:txBody>
      </p:sp>
      <p:pic>
        <p:nvPicPr>
          <p:cNvPr id="4" name="Picture 3"/>
          <p:cNvPicPr>
            <a:picLocks noChangeAspect="1"/>
          </p:cNvPicPr>
          <p:nvPr/>
        </p:nvPicPr>
        <p:blipFill>
          <a:blip r:embed="rId2"/>
          <a:stretch>
            <a:fillRect/>
          </a:stretch>
        </p:blipFill>
        <p:spPr>
          <a:xfrm>
            <a:off x="1296576" y="1417638"/>
            <a:ext cx="6676169" cy="4723932"/>
          </a:xfrm>
          <a:prstGeom prst="rect">
            <a:avLst/>
          </a:prstGeom>
        </p:spPr>
      </p:pic>
    </p:spTree>
    <p:extLst>
      <p:ext uri="{BB962C8B-B14F-4D97-AF65-F5344CB8AC3E}">
        <p14:creationId xmlns:p14="http://schemas.microsoft.com/office/powerpoint/2010/main" val="347487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smtClean="0"/>
              <a:t>Trends </a:t>
            </a:r>
            <a:r>
              <a:rPr lang="nb-NO" dirty="0" err="1" smtClean="0"/>
              <a:t>of</a:t>
            </a:r>
            <a:r>
              <a:rPr lang="nb-NO" dirty="0" smtClean="0"/>
              <a:t> </a:t>
            </a:r>
            <a:r>
              <a:rPr lang="nb-NO" dirty="0" err="1" smtClean="0"/>
              <a:t>future</a:t>
            </a:r>
            <a:r>
              <a:rPr lang="nb-NO" dirty="0" smtClean="0"/>
              <a:t> </a:t>
            </a:r>
            <a:r>
              <a:rPr lang="nb-NO" dirty="0" err="1" smtClean="0"/>
              <a:t>ventilation</a:t>
            </a:r>
            <a:r>
              <a:rPr lang="nb-NO" dirty="0" smtClean="0"/>
              <a:t> </a:t>
            </a:r>
            <a:r>
              <a:rPr lang="nb-NO" dirty="0" err="1" smtClean="0"/>
              <a:t>strategies</a:t>
            </a:r>
            <a:endParaRPr lang="nb-NO" dirty="0"/>
          </a:p>
        </p:txBody>
      </p:sp>
      <p:sp>
        <p:nvSpPr>
          <p:cNvPr id="3" name="Content Placeholder 2"/>
          <p:cNvSpPr>
            <a:spLocks noGrp="1"/>
          </p:cNvSpPr>
          <p:nvPr>
            <p:ph idx="1"/>
          </p:nvPr>
        </p:nvSpPr>
        <p:spPr>
          <a:xfrm>
            <a:off x="457200" y="1219200"/>
            <a:ext cx="8229600" cy="4906963"/>
          </a:xfrm>
        </p:spPr>
        <p:txBody>
          <a:bodyPr>
            <a:normAutofit fontScale="70000" lnSpcReduction="20000"/>
          </a:bodyPr>
          <a:lstStyle/>
          <a:p>
            <a:r>
              <a:rPr lang="nb-NO" sz="3200" dirty="0" err="1" smtClean="0"/>
              <a:t>Demand</a:t>
            </a:r>
            <a:r>
              <a:rPr lang="nb-NO" sz="3200" dirty="0" smtClean="0"/>
              <a:t> </a:t>
            </a:r>
            <a:r>
              <a:rPr lang="nb-NO" sz="3200" dirty="0" err="1" smtClean="0"/>
              <a:t>control</a:t>
            </a:r>
            <a:r>
              <a:rPr lang="nb-NO" sz="3200" dirty="0" smtClean="0"/>
              <a:t> </a:t>
            </a:r>
            <a:r>
              <a:rPr lang="nb-NO" sz="3200" dirty="0" err="1" smtClean="0"/>
              <a:t>ventilation</a:t>
            </a:r>
            <a:r>
              <a:rPr lang="nb-NO" sz="3200" dirty="0" smtClean="0"/>
              <a:t>/smart </a:t>
            </a:r>
            <a:r>
              <a:rPr lang="nb-NO" sz="3200" dirty="0" err="1" smtClean="0"/>
              <a:t>ventilation</a:t>
            </a:r>
            <a:endParaRPr lang="nb-NO" sz="3200" dirty="0"/>
          </a:p>
          <a:p>
            <a:pPr lvl="1">
              <a:buFont typeface="Courier New" panose="02070309020205020404" pitchFamily="49" charset="0"/>
              <a:buChar char="o"/>
            </a:pPr>
            <a:r>
              <a:rPr lang="nb-NO" sz="2800" dirty="0" smtClean="0"/>
              <a:t>Motion/</a:t>
            </a:r>
            <a:r>
              <a:rPr lang="nb-NO" sz="2800" dirty="0" err="1" smtClean="0"/>
              <a:t>precense</a:t>
            </a:r>
            <a:endParaRPr lang="nb-NO" sz="2800" dirty="0" smtClean="0"/>
          </a:p>
          <a:p>
            <a:pPr lvl="1">
              <a:buFont typeface="Courier New" panose="02070309020205020404" pitchFamily="49" charset="0"/>
              <a:buChar char="o"/>
            </a:pPr>
            <a:r>
              <a:rPr lang="nb-NO" sz="2800" dirty="0" smtClean="0"/>
              <a:t>CO</a:t>
            </a:r>
            <a:r>
              <a:rPr lang="nb-NO" sz="2800" baseline="-25000" dirty="0" smtClean="0"/>
              <a:t>2</a:t>
            </a:r>
          </a:p>
          <a:p>
            <a:pPr lvl="1">
              <a:buFont typeface="Courier New" panose="02070309020205020404" pitchFamily="49" charset="0"/>
              <a:buChar char="o"/>
            </a:pPr>
            <a:r>
              <a:rPr lang="nb-NO" sz="2800" dirty="0" err="1" smtClean="0"/>
              <a:t>Noise</a:t>
            </a:r>
            <a:r>
              <a:rPr lang="nb-NO" sz="2800" dirty="0" smtClean="0"/>
              <a:t> </a:t>
            </a:r>
          </a:p>
          <a:p>
            <a:pPr lvl="1">
              <a:buFont typeface="Courier New" panose="02070309020205020404" pitchFamily="49" charset="0"/>
              <a:buChar char="o"/>
            </a:pPr>
            <a:r>
              <a:rPr lang="nb-NO" sz="2800" dirty="0" smtClean="0"/>
              <a:t>PM</a:t>
            </a:r>
          </a:p>
          <a:p>
            <a:pPr lvl="1">
              <a:buFont typeface="Courier New" panose="02070309020205020404" pitchFamily="49" charset="0"/>
              <a:buChar char="o"/>
            </a:pPr>
            <a:r>
              <a:rPr lang="nb-NO" sz="2800" dirty="0" smtClean="0"/>
              <a:t>…</a:t>
            </a:r>
            <a:endParaRPr lang="nb-NO" dirty="0" smtClean="0"/>
          </a:p>
          <a:p>
            <a:r>
              <a:rPr lang="nb-NO" sz="3200" dirty="0" err="1" smtClean="0"/>
              <a:t>Local</a:t>
            </a:r>
            <a:r>
              <a:rPr lang="nb-NO" sz="3200" dirty="0" smtClean="0"/>
              <a:t> air </a:t>
            </a:r>
            <a:r>
              <a:rPr lang="nb-NO" sz="3200" dirty="0" err="1" smtClean="0"/>
              <a:t>cleaning</a:t>
            </a:r>
            <a:r>
              <a:rPr lang="nb-NO" sz="3200" dirty="0" smtClean="0"/>
              <a:t>: </a:t>
            </a:r>
          </a:p>
          <a:p>
            <a:pPr lvl="1">
              <a:buFont typeface="Courier New" panose="02070309020205020404" pitchFamily="49" charset="0"/>
              <a:buChar char="o"/>
            </a:pPr>
            <a:r>
              <a:rPr lang="nb-NO" sz="2800" dirty="0" err="1"/>
              <a:t>l</a:t>
            </a:r>
            <a:r>
              <a:rPr lang="nb-NO" sz="2800" dirty="0" err="1" smtClean="0"/>
              <a:t>ocal</a:t>
            </a:r>
            <a:r>
              <a:rPr lang="nb-NO" sz="2800" dirty="0" smtClean="0"/>
              <a:t> filter and/or </a:t>
            </a:r>
          </a:p>
          <a:p>
            <a:pPr lvl="1">
              <a:buFont typeface="Courier New" panose="02070309020205020404" pitchFamily="49" charset="0"/>
              <a:buChar char="o"/>
            </a:pPr>
            <a:r>
              <a:rPr lang="nb-NO" sz="2800" dirty="0" smtClean="0"/>
              <a:t>gas </a:t>
            </a:r>
            <a:r>
              <a:rPr lang="nb-NO" sz="2800" dirty="0" err="1" smtClean="0"/>
              <a:t>phase</a:t>
            </a:r>
            <a:r>
              <a:rPr lang="nb-NO" sz="2800" dirty="0" smtClean="0"/>
              <a:t> air </a:t>
            </a:r>
            <a:r>
              <a:rPr lang="nb-NO" sz="2800" dirty="0" err="1" smtClean="0"/>
              <a:t>cleaning</a:t>
            </a:r>
            <a:endParaRPr lang="nb-NO" sz="2800" dirty="0" smtClean="0"/>
          </a:p>
          <a:p>
            <a:pPr lvl="1">
              <a:buFont typeface="Courier New" panose="02070309020205020404" pitchFamily="49" charset="0"/>
              <a:buChar char="o"/>
            </a:pPr>
            <a:r>
              <a:rPr lang="nb-NO" sz="2800" dirty="0" smtClean="0"/>
              <a:t>…</a:t>
            </a:r>
          </a:p>
          <a:p>
            <a:r>
              <a:rPr lang="nb-NO" sz="3200" dirty="0" err="1" smtClean="0"/>
              <a:t>Personalized</a:t>
            </a:r>
            <a:r>
              <a:rPr lang="nb-NO" sz="3200" dirty="0" smtClean="0"/>
              <a:t>/</a:t>
            </a:r>
            <a:r>
              <a:rPr lang="nb-NO" sz="3200" dirty="0" err="1" smtClean="0"/>
              <a:t>protected</a:t>
            </a:r>
            <a:r>
              <a:rPr lang="nb-NO" sz="3200" dirty="0" smtClean="0"/>
              <a:t> </a:t>
            </a:r>
            <a:r>
              <a:rPr lang="nb-NO" sz="3200" dirty="0" err="1" smtClean="0"/>
              <a:t>zone</a:t>
            </a:r>
            <a:r>
              <a:rPr lang="nb-NO" sz="3200" dirty="0" smtClean="0"/>
              <a:t> </a:t>
            </a:r>
            <a:r>
              <a:rPr lang="nb-NO" sz="3200" dirty="0" err="1" smtClean="0"/>
              <a:t>ventilation</a:t>
            </a:r>
            <a:endParaRPr lang="nb-NO" sz="3200" dirty="0"/>
          </a:p>
          <a:p>
            <a:pPr lvl="1">
              <a:buFont typeface="Courier New" panose="02070309020205020404" pitchFamily="49" charset="0"/>
              <a:buChar char="o"/>
            </a:pPr>
            <a:r>
              <a:rPr lang="nb-NO" sz="2800" dirty="0" err="1" smtClean="0"/>
              <a:t>better</a:t>
            </a:r>
            <a:r>
              <a:rPr lang="nb-NO" sz="2800" dirty="0" smtClean="0"/>
              <a:t> </a:t>
            </a:r>
            <a:r>
              <a:rPr lang="nb-NO" sz="2800" dirty="0" err="1" smtClean="0"/>
              <a:t>thermal</a:t>
            </a:r>
            <a:r>
              <a:rPr lang="nb-NO" sz="2800" dirty="0" smtClean="0"/>
              <a:t> </a:t>
            </a:r>
            <a:r>
              <a:rPr lang="nb-NO" sz="2800" dirty="0" err="1" smtClean="0"/>
              <a:t>comfort</a:t>
            </a:r>
            <a:r>
              <a:rPr lang="nb-NO" sz="2800" dirty="0" smtClean="0"/>
              <a:t>, </a:t>
            </a:r>
          </a:p>
          <a:p>
            <a:pPr lvl="1">
              <a:buFont typeface="Courier New" panose="02070309020205020404" pitchFamily="49" charset="0"/>
              <a:buChar char="o"/>
            </a:pPr>
            <a:r>
              <a:rPr lang="nb-NO" sz="2800" dirty="0" err="1" smtClean="0"/>
              <a:t>better</a:t>
            </a:r>
            <a:r>
              <a:rPr lang="nb-NO" sz="2800" dirty="0" smtClean="0"/>
              <a:t> </a:t>
            </a:r>
            <a:r>
              <a:rPr lang="nb-NO" sz="2800" dirty="0" err="1" smtClean="0"/>
              <a:t>local</a:t>
            </a:r>
            <a:r>
              <a:rPr lang="nb-NO" sz="2800" dirty="0" smtClean="0"/>
              <a:t> IAQ and </a:t>
            </a:r>
          </a:p>
          <a:p>
            <a:pPr lvl="1">
              <a:buFont typeface="Courier New" panose="02070309020205020404" pitchFamily="49" charset="0"/>
              <a:buChar char="o"/>
            </a:pPr>
            <a:r>
              <a:rPr lang="nb-NO" sz="2800" dirty="0" err="1" smtClean="0"/>
              <a:t>energy</a:t>
            </a:r>
            <a:r>
              <a:rPr lang="nb-NO" sz="2800" dirty="0" smtClean="0"/>
              <a:t> </a:t>
            </a:r>
            <a:r>
              <a:rPr lang="nb-NO" sz="2800" dirty="0" err="1" smtClean="0"/>
              <a:t>saving</a:t>
            </a:r>
            <a:endParaRPr lang="nb-NO" sz="2800" dirty="0" smtClean="0"/>
          </a:p>
          <a:p>
            <a:pPr lvl="1">
              <a:buFont typeface="Courier New" panose="02070309020205020404" pitchFamily="49" charset="0"/>
              <a:buChar char="o"/>
            </a:pPr>
            <a:r>
              <a:rPr lang="nb-NO" sz="2800" dirty="0" smtClean="0"/>
              <a:t>…</a:t>
            </a:r>
            <a:endParaRPr lang="nb-NO" sz="2800" dirty="0"/>
          </a:p>
        </p:txBody>
      </p:sp>
    </p:spTree>
    <p:extLst>
      <p:ext uri="{BB962C8B-B14F-4D97-AF65-F5344CB8AC3E}">
        <p14:creationId xmlns:p14="http://schemas.microsoft.com/office/powerpoint/2010/main" val="1128313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Protected </a:t>
            </a:r>
            <a:r>
              <a:rPr lang="en-US" dirty="0">
                <a:latin typeface="Times New Roman" panose="02020603050405020304" pitchFamily="18" charset="0"/>
                <a:cs typeface="Times New Roman" panose="02020603050405020304" pitchFamily="18" charset="0"/>
              </a:rPr>
              <a:t>(occupied) zone ventilation (POV/PZV)</a:t>
            </a:r>
            <a:endParaRPr lang="nb-NO" dirty="0"/>
          </a:p>
        </p:txBody>
      </p:sp>
      <p:sp>
        <p:nvSpPr>
          <p:cNvPr id="4" name="Content Placeholder 3"/>
          <p:cNvSpPr>
            <a:spLocks noGrp="1" noChangeArrowheads="1"/>
          </p:cNvSpPr>
          <p:nvPr>
            <p:ph idx="1"/>
          </p:nvPr>
        </p:nvSpPr>
        <p:spPr bwMode="auto">
          <a:xfrm>
            <a:off x="317937" y="1336185"/>
            <a:ext cx="8508124" cy="1816920"/>
          </a:xfrm>
          <a:prstGeom prst="rect">
            <a:avLst/>
          </a:prstGeom>
          <a:solidFill>
            <a:srgbClr val="C6DCF0"/>
          </a:solidFill>
          <a:ln>
            <a:noFill/>
          </a:ln>
          <a:effectLst/>
          <a:extLs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a:normAutofit/>
          </a:bodyPr>
          <a:lstStyle>
            <a:lvl1pPr marL="177800" indent="-177800">
              <a:spcBef>
                <a:spcPct val="20000"/>
              </a:spcBef>
              <a:buChar char="•"/>
              <a:tabLst>
                <a:tab pos="803275" algn="l"/>
              </a:tabLst>
              <a:defRPr sz="2000">
                <a:solidFill>
                  <a:schemeClr val="tx1"/>
                </a:solidFill>
                <a:latin typeface="Arial" charset="0"/>
              </a:defRPr>
            </a:lvl1pPr>
            <a:lvl2pPr marL="803275" indent="-327025">
              <a:spcBef>
                <a:spcPct val="20000"/>
              </a:spcBef>
              <a:buChar char="•"/>
              <a:tabLst>
                <a:tab pos="803275" algn="l"/>
              </a:tabLst>
              <a:defRPr sz="2000">
                <a:solidFill>
                  <a:schemeClr val="tx1"/>
                </a:solidFill>
                <a:latin typeface="Arial" charset="0"/>
              </a:defRPr>
            </a:lvl2pPr>
            <a:lvl3pPr marL="1211263" indent="-228600">
              <a:spcBef>
                <a:spcPct val="20000"/>
              </a:spcBef>
              <a:buChar char="•"/>
              <a:tabLst>
                <a:tab pos="803275" algn="l"/>
              </a:tabLst>
              <a:defRPr sz="2000">
                <a:solidFill>
                  <a:schemeClr val="tx1"/>
                </a:solidFill>
                <a:latin typeface="Arial" charset="0"/>
              </a:defRPr>
            </a:lvl3pPr>
            <a:lvl4pPr marL="1619250" indent="-228600">
              <a:spcBef>
                <a:spcPct val="20000"/>
              </a:spcBef>
              <a:buChar char="•"/>
              <a:tabLst>
                <a:tab pos="803275" algn="l"/>
              </a:tabLst>
              <a:defRPr sz="2000">
                <a:solidFill>
                  <a:schemeClr val="tx1"/>
                </a:solidFill>
                <a:latin typeface="Arial" charset="0"/>
              </a:defRPr>
            </a:lvl4pPr>
            <a:lvl5pPr marL="2057400" indent="-228600">
              <a:spcBef>
                <a:spcPct val="20000"/>
              </a:spcBef>
              <a:buChar char="•"/>
              <a:tabLst>
                <a:tab pos="803275" algn="l"/>
              </a:tabLst>
              <a:defRPr sz="2000">
                <a:solidFill>
                  <a:schemeClr val="tx1"/>
                </a:solidFill>
                <a:latin typeface="Arial" charset="0"/>
              </a:defRPr>
            </a:lvl5pPr>
            <a:lvl6pPr marL="2514600" indent="-228600" eaLnBrk="0" fontAlgn="base" hangingPunct="0">
              <a:spcBef>
                <a:spcPct val="20000"/>
              </a:spcBef>
              <a:spcAft>
                <a:spcPct val="0"/>
              </a:spcAft>
              <a:buChar char="•"/>
              <a:tabLst>
                <a:tab pos="803275" algn="l"/>
              </a:tabLst>
              <a:defRPr sz="2000">
                <a:solidFill>
                  <a:schemeClr val="tx1"/>
                </a:solidFill>
                <a:latin typeface="Arial" charset="0"/>
              </a:defRPr>
            </a:lvl6pPr>
            <a:lvl7pPr marL="2971800" indent="-228600" eaLnBrk="0" fontAlgn="base" hangingPunct="0">
              <a:spcBef>
                <a:spcPct val="20000"/>
              </a:spcBef>
              <a:spcAft>
                <a:spcPct val="0"/>
              </a:spcAft>
              <a:buChar char="•"/>
              <a:tabLst>
                <a:tab pos="803275" algn="l"/>
              </a:tabLst>
              <a:defRPr sz="2000">
                <a:solidFill>
                  <a:schemeClr val="tx1"/>
                </a:solidFill>
                <a:latin typeface="Arial" charset="0"/>
              </a:defRPr>
            </a:lvl7pPr>
            <a:lvl8pPr marL="3429000" indent="-228600" eaLnBrk="0" fontAlgn="base" hangingPunct="0">
              <a:spcBef>
                <a:spcPct val="20000"/>
              </a:spcBef>
              <a:spcAft>
                <a:spcPct val="0"/>
              </a:spcAft>
              <a:buChar char="•"/>
              <a:tabLst>
                <a:tab pos="803275" algn="l"/>
              </a:tabLst>
              <a:defRPr sz="2000">
                <a:solidFill>
                  <a:schemeClr val="tx1"/>
                </a:solidFill>
                <a:latin typeface="Arial" charset="0"/>
              </a:defRPr>
            </a:lvl8pPr>
            <a:lvl9pPr marL="3886200" indent="-228600" eaLnBrk="0" fontAlgn="base" hangingPunct="0">
              <a:spcBef>
                <a:spcPct val="20000"/>
              </a:spcBef>
              <a:spcAft>
                <a:spcPct val="0"/>
              </a:spcAft>
              <a:buChar char="•"/>
              <a:tabLst>
                <a:tab pos="803275" algn="l"/>
              </a:tabLst>
              <a:defRPr sz="2000">
                <a:solidFill>
                  <a:schemeClr val="tx1"/>
                </a:solidFill>
                <a:latin typeface="Arial" charset="0"/>
              </a:defRPr>
            </a:lvl9pPr>
          </a:lstStyle>
          <a:p>
            <a:pPr>
              <a:lnSpc>
                <a:spcPct val="130000"/>
              </a:lnSpc>
              <a:spcBef>
                <a:spcPct val="50000"/>
              </a:spcBef>
              <a:buClr>
                <a:schemeClr val="tx2"/>
              </a:buClr>
              <a:buFont typeface="Wingdings" pitchFamily="2" charset="2"/>
              <a:buNone/>
            </a:pPr>
            <a:r>
              <a:rPr lang="fi-FI" altLang="fi-FI" sz="2400" dirty="0"/>
              <a:t>	</a:t>
            </a:r>
            <a:r>
              <a:rPr lang="fi-FI" altLang="fi-FI" dirty="0"/>
              <a:t>Protected occupied zone ventilation </a:t>
            </a:r>
            <a:r>
              <a:rPr lang="fi-FI" altLang="fi-FI" dirty="0" smtClean="0"/>
              <a:t>(POV/PZV) is a new ventilation method, which separates the indoor space into sub zones by plane jets to protect </a:t>
            </a:r>
            <a:r>
              <a:rPr lang="fi-FI" altLang="fi-FI" dirty="0"/>
              <a:t>occupants from </a:t>
            </a:r>
            <a:r>
              <a:rPr lang="fi-FI" altLang="fi-FI" dirty="0" smtClean="0"/>
              <a:t>various indoor pollutants</a:t>
            </a:r>
            <a:r>
              <a:rPr lang="fi-FI" altLang="zh-CN" dirty="0" smtClean="0">
                <a:ea typeface="SimSun" pitchFamily="2" charset="-122"/>
              </a:rPr>
              <a:t>......</a:t>
            </a:r>
            <a:endParaRPr lang="fi-FI" altLang="zh-CN" sz="2400" dirty="0" smtClean="0">
              <a:ea typeface="SimSun" pitchFamily="2" charset="-122"/>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1606"/>
          <a:stretch/>
        </p:blipFill>
        <p:spPr bwMode="auto">
          <a:xfrm>
            <a:off x="1396360" y="3258208"/>
            <a:ext cx="6351279" cy="321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4660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t>Conclusions of Case 1</a:t>
            </a:r>
            <a:endParaRPr lang="nb-NO" sz="2400" b="1" dirty="0"/>
          </a:p>
        </p:txBody>
      </p:sp>
      <p:sp>
        <p:nvSpPr>
          <p:cNvPr id="3" name="Content Placeholder 2"/>
          <p:cNvSpPr>
            <a:spLocks noGrp="1"/>
          </p:cNvSpPr>
          <p:nvPr>
            <p:ph idx="1"/>
          </p:nvPr>
        </p:nvSpPr>
        <p:spPr>
          <a:xfrm>
            <a:off x="457200" y="1177158"/>
            <a:ext cx="8229600" cy="5234151"/>
          </a:xfrm>
        </p:spPr>
        <p:txBody>
          <a:bodyPr>
            <a:normAutofit fontScale="92500"/>
          </a:bodyPr>
          <a:lstStyle/>
          <a:p>
            <a:r>
              <a:rPr lang="en-US" dirty="0" smtClean="0"/>
              <a:t>The </a:t>
            </a:r>
            <a:r>
              <a:rPr lang="en-US" dirty="0"/>
              <a:t>particle concentration of the room air may be affected by both supply air and occupants’ activities. </a:t>
            </a:r>
            <a:endParaRPr lang="nb-NO" dirty="0"/>
          </a:p>
          <a:p>
            <a:r>
              <a:rPr lang="en-US" dirty="0" smtClean="0"/>
              <a:t>The </a:t>
            </a:r>
            <a:r>
              <a:rPr lang="en-US" dirty="0"/>
              <a:t>uses of candles and the record player may explain the higher concentration of fine particles. </a:t>
            </a:r>
            <a:endParaRPr lang="en-US" dirty="0" smtClean="0"/>
          </a:p>
          <a:p>
            <a:r>
              <a:rPr lang="en-US" dirty="0" smtClean="0"/>
              <a:t>With </a:t>
            </a:r>
            <a:r>
              <a:rPr lang="en-US" dirty="0"/>
              <a:t>less occupants and lower level of activities, the concentration of coarse particles may be reduced gradually</a:t>
            </a:r>
            <a:r>
              <a:rPr lang="en-US" dirty="0" smtClean="0"/>
              <a:t>.</a:t>
            </a:r>
          </a:p>
          <a:p>
            <a:pPr marL="0" indent="0">
              <a:buNone/>
            </a:pPr>
            <a:endParaRPr lang="en-US" dirty="0" smtClean="0"/>
          </a:p>
          <a:p>
            <a:pPr marL="0" indent="0">
              <a:buNone/>
            </a:pPr>
            <a:r>
              <a:rPr lang="en-GB" b="1" dirty="0"/>
              <a:t>Conclusions of Case </a:t>
            </a:r>
            <a:r>
              <a:rPr lang="en-GB" b="1" dirty="0" smtClean="0"/>
              <a:t>2</a:t>
            </a:r>
            <a:endParaRPr lang="nb-NO" dirty="0"/>
          </a:p>
          <a:p>
            <a:pPr>
              <a:spcBef>
                <a:spcPts val="1200"/>
              </a:spcBef>
            </a:pPr>
            <a:r>
              <a:rPr lang="en-GB" dirty="0"/>
              <a:t>Indoor concentration may increase during the lighting up and refilling phase. </a:t>
            </a:r>
          </a:p>
          <a:p>
            <a:pPr>
              <a:spcBef>
                <a:spcPts val="1200"/>
              </a:spcBef>
            </a:pPr>
            <a:r>
              <a:rPr lang="en-GB" dirty="0"/>
              <a:t>The operation of a wood stove may induce more infiltration air through leakages, which may bring particulate matter pollutants indoors.</a:t>
            </a:r>
          </a:p>
          <a:p>
            <a:pPr marL="0" indent="0">
              <a:buNone/>
            </a:pPr>
            <a:endParaRPr lang="nb-NO" dirty="0"/>
          </a:p>
          <a:p>
            <a:endParaRPr lang="nb-NO" dirty="0"/>
          </a:p>
        </p:txBody>
      </p:sp>
    </p:spTree>
    <p:extLst>
      <p:ext uri="{BB962C8B-B14F-4D97-AF65-F5344CB8AC3E}">
        <p14:creationId xmlns:p14="http://schemas.microsoft.com/office/powerpoint/2010/main" val="1033969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Conclusions</a:t>
            </a:r>
            <a:endParaRPr lang="nb-NO" dirty="0"/>
          </a:p>
        </p:txBody>
      </p:sp>
      <p:sp>
        <p:nvSpPr>
          <p:cNvPr id="3" name="Text Placeholder 2"/>
          <p:cNvSpPr>
            <a:spLocks noGrp="1"/>
          </p:cNvSpPr>
          <p:nvPr>
            <p:ph type="body" idx="1"/>
          </p:nvPr>
        </p:nvSpPr>
        <p:spPr>
          <a:xfrm>
            <a:off x="320565" y="1417638"/>
            <a:ext cx="8229600" cy="4525963"/>
          </a:xfrm>
        </p:spPr>
        <p:txBody>
          <a:bodyPr>
            <a:noAutofit/>
          </a:bodyPr>
          <a:lstStyle/>
          <a:p>
            <a:r>
              <a:rPr lang="nb-NO" sz="2800" dirty="0" err="1" smtClean="0"/>
              <a:t>Indoor</a:t>
            </a:r>
            <a:r>
              <a:rPr lang="nb-NO" sz="2800" dirty="0" smtClean="0"/>
              <a:t> air </a:t>
            </a:r>
            <a:r>
              <a:rPr lang="nb-NO" sz="2800" dirty="0" err="1" smtClean="0"/>
              <a:t>may</a:t>
            </a:r>
            <a:r>
              <a:rPr lang="nb-NO" sz="2800" dirty="0" smtClean="0"/>
              <a:t> </a:t>
            </a:r>
            <a:r>
              <a:rPr lang="nb-NO" sz="2800" dirty="0" err="1" smtClean="0"/>
              <a:t>contain</a:t>
            </a:r>
            <a:r>
              <a:rPr lang="nb-NO" sz="2800" dirty="0" smtClean="0"/>
              <a:t> a </a:t>
            </a:r>
            <a:r>
              <a:rPr lang="nb-NO" sz="2800" dirty="0" err="1" smtClean="0"/>
              <a:t>wide</a:t>
            </a:r>
            <a:r>
              <a:rPr lang="nb-NO" sz="2800" dirty="0" smtClean="0"/>
              <a:t> range </a:t>
            </a:r>
            <a:r>
              <a:rPr lang="nb-NO" sz="2800" dirty="0" err="1" smtClean="0"/>
              <a:t>of</a:t>
            </a:r>
            <a:r>
              <a:rPr lang="nb-NO" sz="2800" dirty="0" smtClean="0"/>
              <a:t> </a:t>
            </a:r>
            <a:r>
              <a:rPr lang="nb-NO" sz="2800" dirty="0" err="1" smtClean="0"/>
              <a:t>pollutants</a:t>
            </a:r>
            <a:r>
              <a:rPr lang="nb-NO" sz="2800" dirty="0" smtClean="0"/>
              <a:t> </a:t>
            </a:r>
            <a:r>
              <a:rPr lang="nb-NO" sz="2800" dirty="0" err="1" smtClean="0"/>
              <a:t>generated</a:t>
            </a:r>
            <a:r>
              <a:rPr lang="nb-NO" sz="2800" dirty="0" smtClean="0"/>
              <a:t> </a:t>
            </a:r>
            <a:r>
              <a:rPr lang="nb-NO" sz="2800" dirty="0" err="1" smtClean="0"/>
              <a:t>both</a:t>
            </a:r>
            <a:r>
              <a:rPr lang="nb-NO" sz="2800" dirty="0" smtClean="0"/>
              <a:t> by materials and </a:t>
            </a:r>
            <a:r>
              <a:rPr lang="nb-NO" sz="2800" dirty="0" err="1" smtClean="0"/>
              <a:t>occupants</a:t>
            </a:r>
            <a:r>
              <a:rPr lang="nb-NO" sz="2800" dirty="0" smtClean="0"/>
              <a:t>’ </a:t>
            </a:r>
            <a:r>
              <a:rPr lang="nb-NO" sz="2800" dirty="0" err="1" smtClean="0"/>
              <a:t>activities</a:t>
            </a:r>
            <a:r>
              <a:rPr lang="nb-NO" sz="2800" dirty="0" smtClean="0"/>
              <a:t>.</a:t>
            </a:r>
          </a:p>
          <a:p>
            <a:r>
              <a:rPr lang="nb-NO" sz="2800" dirty="0" smtClean="0"/>
              <a:t>Ventilation is an </a:t>
            </a:r>
            <a:r>
              <a:rPr lang="nb-NO" sz="2800" dirty="0" err="1" smtClean="0"/>
              <a:t>effective</a:t>
            </a:r>
            <a:r>
              <a:rPr lang="nb-NO" sz="2800" dirty="0" smtClean="0"/>
              <a:t> </a:t>
            </a:r>
            <a:r>
              <a:rPr lang="nb-NO" sz="2800" dirty="0" err="1" smtClean="0"/>
              <a:t>engineering</a:t>
            </a:r>
            <a:r>
              <a:rPr lang="nb-NO" sz="2800" dirty="0" smtClean="0"/>
              <a:t> </a:t>
            </a:r>
            <a:r>
              <a:rPr lang="nb-NO" sz="2800" dirty="0" err="1" smtClean="0"/>
              <a:t>measure</a:t>
            </a:r>
            <a:r>
              <a:rPr lang="nb-NO" sz="2800" dirty="0" smtClean="0"/>
              <a:t> to </a:t>
            </a:r>
            <a:r>
              <a:rPr lang="nb-NO" sz="2800" dirty="0" err="1" smtClean="0"/>
              <a:t>control</a:t>
            </a:r>
            <a:r>
              <a:rPr lang="nb-NO" sz="2800" dirty="0" smtClean="0"/>
              <a:t> </a:t>
            </a:r>
            <a:r>
              <a:rPr lang="nb-NO" sz="2800" dirty="0" err="1" smtClean="0"/>
              <a:t>indoor</a:t>
            </a:r>
            <a:r>
              <a:rPr lang="nb-NO" sz="2800" dirty="0" smtClean="0"/>
              <a:t> air </a:t>
            </a:r>
            <a:r>
              <a:rPr lang="nb-NO" sz="2800" dirty="0" err="1" smtClean="0"/>
              <a:t>quality</a:t>
            </a:r>
            <a:r>
              <a:rPr lang="nb-NO" sz="2800" dirty="0" smtClean="0"/>
              <a:t>, </a:t>
            </a:r>
            <a:r>
              <a:rPr lang="nb-NO" sz="2800" dirty="0" err="1" smtClean="0"/>
              <a:t>the</a:t>
            </a:r>
            <a:r>
              <a:rPr lang="nb-NO" sz="2800" dirty="0" smtClean="0"/>
              <a:t> </a:t>
            </a:r>
            <a:r>
              <a:rPr lang="nb-NO" sz="2800" dirty="0" err="1" smtClean="0"/>
              <a:t>ventilation</a:t>
            </a:r>
            <a:r>
              <a:rPr lang="nb-NO" sz="2800" dirty="0" smtClean="0"/>
              <a:t> </a:t>
            </a:r>
            <a:r>
              <a:rPr lang="nb-NO" sz="2800" dirty="0" err="1" smtClean="0"/>
              <a:t>strategy</a:t>
            </a:r>
            <a:r>
              <a:rPr lang="nb-NO" sz="2800" dirty="0" smtClean="0"/>
              <a:t> </a:t>
            </a:r>
            <a:r>
              <a:rPr lang="nb-NO" sz="2800" dirty="0" err="1" smtClean="0"/>
              <a:t>should</a:t>
            </a:r>
            <a:r>
              <a:rPr lang="nb-NO" sz="2800" dirty="0" smtClean="0"/>
              <a:t> </a:t>
            </a:r>
            <a:r>
              <a:rPr lang="nb-NO" sz="2800" dirty="0" err="1" smtClean="0"/>
              <a:t>take</a:t>
            </a:r>
            <a:r>
              <a:rPr lang="nb-NO" sz="2800" dirty="0" smtClean="0"/>
              <a:t> </a:t>
            </a:r>
            <a:r>
              <a:rPr lang="nb-NO" sz="2800" dirty="0" err="1" smtClean="0"/>
              <a:t>into</a:t>
            </a:r>
            <a:r>
              <a:rPr lang="nb-NO" sz="2800" dirty="0" smtClean="0"/>
              <a:t> </a:t>
            </a:r>
            <a:r>
              <a:rPr lang="nb-NO" sz="2800" dirty="0" err="1" smtClean="0"/>
              <a:t>account</a:t>
            </a:r>
            <a:r>
              <a:rPr lang="nb-NO" sz="2800" dirty="0" smtClean="0"/>
              <a:t> </a:t>
            </a:r>
            <a:r>
              <a:rPr lang="nb-NO" sz="2800" dirty="0" err="1" smtClean="0"/>
              <a:t>both</a:t>
            </a:r>
            <a:r>
              <a:rPr lang="nb-NO" sz="2800" dirty="0" smtClean="0"/>
              <a:t> </a:t>
            </a:r>
            <a:r>
              <a:rPr lang="nb-NO" sz="2800" dirty="0" err="1" smtClean="0"/>
              <a:t>emission</a:t>
            </a:r>
            <a:r>
              <a:rPr lang="nb-NO" sz="2800" dirty="0" smtClean="0"/>
              <a:t> from </a:t>
            </a:r>
            <a:r>
              <a:rPr lang="nb-NO" sz="2800" dirty="0" err="1" smtClean="0"/>
              <a:t>building</a:t>
            </a:r>
            <a:r>
              <a:rPr lang="nb-NO" sz="2800" dirty="0" smtClean="0"/>
              <a:t> materials and </a:t>
            </a:r>
            <a:r>
              <a:rPr lang="nb-NO" sz="2800" dirty="0" err="1" smtClean="0"/>
              <a:t>occupants</a:t>
            </a:r>
            <a:r>
              <a:rPr lang="nb-NO" sz="2800" dirty="0" smtClean="0"/>
              <a:t>’ </a:t>
            </a:r>
            <a:r>
              <a:rPr lang="nb-NO" sz="2800" smtClean="0"/>
              <a:t>activities.</a:t>
            </a:r>
            <a:endParaRPr lang="nb-NO" sz="2800" dirty="0" smtClean="0"/>
          </a:p>
          <a:p>
            <a:r>
              <a:rPr lang="nb-NO" sz="2800" dirty="0" smtClean="0"/>
              <a:t>Ventilation/</a:t>
            </a:r>
            <a:r>
              <a:rPr lang="nb-NO" sz="2800" dirty="0" err="1" smtClean="0"/>
              <a:t>airflow</a:t>
            </a:r>
            <a:r>
              <a:rPr lang="nb-NO" sz="2800" dirty="0" smtClean="0"/>
              <a:t> rate </a:t>
            </a:r>
            <a:r>
              <a:rPr lang="nb-NO" sz="2800" dirty="0" err="1" smtClean="0"/>
              <a:t>should</a:t>
            </a:r>
            <a:r>
              <a:rPr lang="nb-NO" sz="2800" dirty="0" smtClean="0"/>
              <a:t> be </a:t>
            </a:r>
            <a:r>
              <a:rPr lang="nb-NO" sz="2800" dirty="0" err="1" smtClean="0"/>
              <a:t>determined</a:t>
            </a:r>
            <a:r>
              <a:rPr lang="nb-NO" sz="2800" dirty="0" smtClean="0"/>
              <a:t> by </a:t>
            </a:r>
            <a:r>
              <a:rPr lang="nb-NO" sz="2800" dirty="0" err="1" smtClean="0"/>
              <a:t>the</a:t>
            </a:r>
            <a:r>
              <a:rPr lang="nb-NO" sz="2800" dirty="0" smtClean="0"/>
              <a:t> </a:t>
            </a:r>
            <a:r>
              <a:rPr lang="nb-NO" sz="2800" dirty="0" err="1" smtClean="0"/>
              <a:t>needs</a:t>
            </a:r>
            <a:r>
              <a:rPr lang="nb-NO" sz="2800" dirty="0" smtClean="0"/>
              <a:t> </a:t>
            </a:r>
            <a:r>
              <a:rPr lang="nb-NO" sz="2800" dirty="0" err="1" smtClean="0"/>
              <a:t>of</a:t>
            </a:r>
            <a:r>
              <a:rPr lang="nb-NO" sz="2800" dirty="0" smtClean="0"/>
              <a:t> </a:t>
            </a:r>
            <a:r>
              <a:rPr lang="nb-NO" sz="2800" dirty="0" err="1" smtClean="0"/>
              <a:t>occupants</a:t>
            </a:r>
            <a:r>
              <a:rPr lang="nb-NO" sz="2800" dirty="0" smtClean="0"/>
              <a:t> and </a:t>
            </a:r>
            <a:r>
              <a:rPr lang="nb-NO" sz="2800" dirty="0" err="1" smtClean="0"/>
              <a:t>the</a:t>
            </a:r>
            <a:r>
              <a:rPr lang="nb-NO" sz="2800" dirty="0" smtClean="0"/>
              <a:t> </a:t>
            </a:r>
            <a:r>
              <a:rPr lang="nb-NO" sz="2800" dirty="0" err="1" smtClean="0"/>
              <a:t>specific</a:t>
            </a:r>
            <a:r>
              <a:rPr lang="nb-NO" sz="2800" dirty="0" smtClean="0"/>
              <a:t> </a:t>
            </a:r>
            <a:r>
              <a:rPr lang="nb-NO" sz="2800" dirty="0" err="1" smtClean="0"/>
              <a:t>requirements</a:t>
            </a:r>
            <a:r>
              <a:rPr lang="nb-NO" sz="2800" dirty="0" smtClean="0"/>
              <a:t> </a:t>
            </a:r>
            <a:r>
              <a:rPr lang="nb-NO" sz="2800" dirty="0" err="1" smtClean="0"/>
              <a:t>of</a:t>
            </a:r>
            <a:r>
              <a:rPr lang="nb-NO" sz="2800" dirty="0" smtClean="0"/>
              <a:t> </a:t>
            </a:r>
            <a:r>
              <a:rPr lang="nb-NO" sz="2800" dirty="0" err="1" smtClean="0"/>
              <a:t>indoor</a:t>
            </a:r>
            <a:r>
              <a:rPr lang="nb-NO" sz="2800" dirty="0" smtClean="0"/>
              <a:t> </a:t>
            </a:r>
            <a:r>
              <a:rPr lang="nb-NO" sz="2800" dirty="0" err="1" smtClean="0"/>
              <a:t>conditions</a:t>
            </a:r>
            <a:r>
              <a:rPr lang="nb-NO" sz="2800" dirty="0" smtClean="0"/>
              <a:t>.</a:t>
            </a:r>
          </a:p>
          <a:p>
            <a:pPr marL="0" indent="0">
              <a:buNone/>
            </a:pPr>
            <a:endParaRPr lang="nb-NO" sz="2800" dirty="0"/>
          </a:p>
        </p:txBody>
      </p:sp>
    </p:spTree>
    <p:extLst>
      <p:ext uri="{BB962C8B-B14F-4D97-AF65-F5344CB8AC3E}">
        <p14:creationId xmlns:p14="http://schemas.microsoft.com/office/powerpoint/2010/main" val="196382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6438" y="335810"/>
            <a:ext cx="8200492" cy="593649"/>
          </a:xfrm>
        </p:spPr>
        <p:txBody>
          <a:bodyPr>
            <a:noAutofit/>
          </a:bodyPr>
          <a:lstStyle/>
          <a:p>
            <a:r>
              <a:rPr lang="en-US" sz="3200" dirty="0"/>
              <a:t>Indoor air quality and potential pollutants</a:t>
            </a:r>
          </a:p>
        </p:txBody>
      </p:sp>
      <p:sp>
        <p:nvSpPr>
          <p:cNvPr id="5" name="Rectangle 4"/>
          <p:cNvSpPr/>
          <p:nvPr/>
        </p:nvSpPr>
        <p:spPr>
          <a:xfrm>
            <a:off x="272489" y="1324646"/>
            <a:ext cx="2485632" cy="923330"/>
          </a:xfrm>
          <a:prstGeom prst="rect">
            <a:avLst/>
          </a:prstGeom>
        </p:spPr>
        <p:txBody>
          <a:bodyPr wrap="square">
            <a:spAutoFit/>
          </a:bodyPr>
          <a:lstStyle/>
          <a:p>
            <a:r>
              <a:rPr lang="en-US" dirty="0" smtClean="0"/>
              <a:t>Chemicals released from modern buildings &amp; furnishing materials</a:t>
            </a:r>
            <a:endParaRPr lang="en-US" dirty="0"/>
          </a:p>
        </p:txBody>
      </p:sp>
      <p:pic>
        <p:nvPicPr>
          <p:cNvPr id="26626" name="Picture 2" descr="http://news.bbc.co.uk/media/images/48206000/jpg/_48206441_sectionlowres.jpg"/>
          <p:cNvPicPr>
            <a:picLocks noChangeAspect="1" noChangeArrowheads="1"/>
          </p:cNvPicPr>
          <p:nvPr/>
        </p:nvPicPr>
        <p:blipFill>
          <a:blip r:embed="rId3"/>
          <a:srcRect/>
          <a:stretch>
            <a:fillRect/>
          </a:stretch>
        </p:blipFill>
        <p:spPr bwMode="auto">
          <a:xfrm>
            <a:off x="1949265" y="2184400"/>
            <a:ext cx="5264335" cy="3511893"/>
          </a:xfrm>
          <a:prstGeom prst="rect">
            <a:avLst/>
          </a:prstGeom>
          <a:noFill/>
        </p:spPr>
      </p:pic>
      <p:sp>
        <p:nvSpPr>
          <p:cNvPr id="6" name="AutoShape 15"/>
          <p:cNvSpPr>
            <a:spLocks noChangeArrowheads="1"/>
          </p:cNvSpPr>
          <p:nvPr/>
        </p:nvSpPr>
        <p:spPr bwMode="auto">
          <a:xfrm>
            <a:off x="6378528" y="3425335"/>
            <a:ext cx="1220697" cy="299411"/>
          </a:xfrm>
          <a:prstGeom prst="rightArrow">
            <a:avLst>
              <a:gd name="adj1" fmla="val 50000"/>
              <a:gd name="adj2" fmla="val 59912"/>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 name="Rectangle 4"/>
          <p:cNvSpPr/>
          <p:nvPr/>
        </p:nvSpPr>
        <p:spPr>
          <a:xfrm>
            <a:off x="244297" y="5732219"/>
            <a:ext cx="3409935" cy="646331"/>
          </a:xfrm>
          <a:prstGeom prst="rect">
            <a:avLst/>
          </a:prstGeom>
        </p:spPr>
        <p:txBody>
          <a:bodyPr wrap="square">
            <a:spAutoFit/>
          </a:bodyPr>
          <a:lstStyle/>
          <a:p>
            <a:r>
              <a:rPr lang="en-US" dirty="0" smtClean="0"/>
              <a:t>Carbon Monoxide and Nitrogen oxides from vehicles</a:t>
            </a:r>
            <a:endParaRPr lang="en-US" dirty="0"/>
          </a:p>
        </p:txBody>
      </p:sp>
      <p:sp>
        <p:nvSpPr>
          <p:cNvPr id="8" name="Rectangle 4"/>
          <p:cNvSpPr/>
          <p:nvPr/>
        </p:nvSpPr>
        <p:spPr>
          <a:xfrm>
            <a:off x="6221298" y="6055385"/>
            <a:ext cx="1131959" cy="646331"/>
          </a:xfrm>
          <a:prstGeom prst="rect">
            <a:avLst/>
          </a:prstGeom>
        </p:spPr>
        <p:txBody>
          <a:bodyPr wrap="square">
            <a:spAutoFit/>
          </a:bodyPr>
          <a:lstStyle/>
          <a:p>
            <a:r>
              <a:rPr lang="en-US" dirty="0" smtClean="0"/>
              <a:t>Mold &amp; bacteria</a:t>
            </a:r>
            <a:endParaRPr lang="en-US" dirty="0"/>
          </a:p>
        </p:txBody>
      </p:sp>
      <p:sp>
        <p:nvSpPr>
          <p:cNvPr id="9" name="Rectangle 4"/>
          <p:cNvSpPr/>
          <p:nvPr/>
        </p:nvSpPr>
        <p:spPr>
          <a:xfrm>
            <a:off x="7647561" y="3425335"/>
            <a:ext cx="1404430" cy="369332"/>
          </a:xfrm>
          <a:prstGeom prst="rect">
            <a:avLst/>
          </a:prstGeom>
        </p:spPr>
        <p:txBody>
          <a:bodyPr wrap="square">
            <a:spAutoFit/>
          </a:bodyPr>
          <a:lstStyle/>
          <a:p>
            <a:r>
              <a:rPr lang="en-US" dirty="0" smtClean="0"/>
              <a:t>Pets</a:t>
            </a:r>
            <a:endParaRPr lang="en-US" dirty="0"/>
          </a:p>
        </p:txBody>
      </p:sp>
      <p:sp>
        <p:nvSpPr>
          <p:cNvPr id="10" name="Rectangle 4"/>
          <p:cNvSpPr/>
          <p:nvPr/>
        </p:nvSpPr>
        <p:spPr>
          <a:xfrm>
            <a:off x="7213600" y="1842463"/>
            <a:ext cx="1896866" cy="923330"/>
          </a:xfrm>
          <a:prstGeom prst="rect">
            <a:avLst/>
          </a:prstGeom>
        </p:spPr>
        <p:txBody>
          <a:bodyPr wrap="square">
            <a:spAutoFit/>
          </a:bodyPr>
          <a:lstStyle/>
          <a:p>
            <a:r>
              <a:rPr lang="en-US" dirty="0" smtClean="0"/>
              <a:t>From cleaning products: solvents</a:t>
            </a:r>
            <a:endParaRPr lang="en-US" dirty="0"/>
          </a:p>
        </p:txBody>
      </p:sp>
      <p:sp>
        <p:nvSpPr>
          <p:cNvPr id="11" name="Rectangle 4"/>
          <p:cNvSpPr/>
          <p:nvPr/>
        </p:nvSpPr>
        <p:spPr>
          <a:xfrm>
            <a:off x="3654232" y="6009218"/>
            <a:ext cx="2485632" cy="369332"/>
          </a:xfrm>
          <a:prstGeom prst="rect">
            <a:avLst/>
          </a:prstGeom>
        </p:spPr>
        <p:txBody>
          <a:bodyPr wrap="square">
            <a:spAutoFit/>
          </a:bodyPr>
          <a:lstStyle/>
          <a:p>
            <a:r>
              <a:rPr lang="en-US" dirty="0" smtClean="0"/>
              <a:t>Radon from foundation</a:t>
            </a:r>
            <a:endParaRPr lang="en-US" dirty="0"/>
          </a:p>
        </p:txBody>
      </p:sp>
      <p:sp>
        <p:nvSpPr>
          <p:cNvPr id="12" name="Rectangle 4"/>
          <p:cNvSpPr/>
          <p:nvPr/>
        </p:nvSpPr>
        <p:spPr>
          <a:xfrm>
            <a:off x="219916" y="4481376"/>
            <a:ext cx="1648097" cy="646331"/>
          </a:xfrm>
          <a:prstGeom prst="rect">
            <a:avLst/>
          </a:prstGeom>
        </p:spPr>
        <p:txBody>
          <a:bodyPr wrap="square">
            <a:spAutoFit/>
          </a:bodyPr>
          <a:lstStyle/>
          <a:p>
            <a:r>
              <a:rPr lang="en-US" dirty="0" smtClean="0"/>
              <a:t>Fireplace &amp; wood burning</a:t>
            </a:r>
            <a:endParaRPr lang="en-US" dirty="0"/>
          </a:p>
        </p:txBody>
      </p:sp>
      <p:sp>
        <p:nvSpPr>
          <p:cNvPr id="13" name="Rectangle 4"/>
          <p:cNvSpPr/>
          <p:nvPr/>
        </p:nvSpPr>
        <p:spPr>
          <a:xfrm>
            <a:off x="7479776" y="5117068"/>
            <a:ext cx="1664224" cy="646331"/>
          </a:xfrm>
          <a:prstGeom prst="rect">
            <a:avLst/>
          </a:prstGeom>
        </p:spPr>
        <p:txBody>
          <a:bodyPr wrap="square">
            <a:spAutoFit/>
          </a:bodyPr>
          <a:lstStyle/>
          <a:p>
            <a:r>
              <a:rPr lang="en-US" dirty="0" smtClean="0"/>
              <a:t>Biological contaminants </a:t>
            </a:r>
            <a:endParaRPr lang="en-US" dirty="0"/>
          </a:p>
        </p:txBody>
      </p:sp>
      <p:sp>
        <p:nvSpPr>
          <p:cNvPr id="14" name="AutoShape 15"/>
          <p:cNvSpPr>
            <a:spLocks noChangeArrowheads="1"/>
          </p:cNvSpPr>
          <p:nvPr/>
        </p:nvSpPr>
        <p:spPr bwMode="auto">
          <a:xfrm rot="18951138">
            <a:off x="6172851" y="2256510"/>
            <a:ext cx="1220697" cy="299411"/>
          </a:xfrm>
          <a:prstGeom prst="rightArrow">
            <a:avLst>
              <a:gd name="adj1" fmla="val 50000"/>
              <a:gd name="adj2" fmla="val 59912"/>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5" name="AutoShape 15"/>
          <p:cNvSpPr>
            <a:spLocks noChangeArrowheads="1"/>
          </p:cNvSpPr>
          <p:nvPr/>
        </p:nvSpPr>
        <p:spPr bwMode="auto">
          <a:xfrm rot="12968542">
            <a:off x="1863231" y="2411924"/>
            <a:ext cx="1220697" cy="299411"/>
          </a:xfrm>
          <a:prstGeom prst="rightArrow">
            <a:avLst>
              <a:gd name="adj1" fmla="val 50000"/>
              <a:gd name="adj2" fmla="val 59912"/>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6" name="AutoShape 15"/>
          <p:cNvSpPr>
            <a:spLocks noChangeArrowheads="1"/>
          </p:cNvSpPr>
          <p:nvPr/>
        </p:nvSpPr>
        <p:spPr bwMode="auto">
          <a:xfrm rot="3836036">
            <a:off x="5630625" y="5337795"/>
            <a:ext cx="1220697" cy="299411"/>
          </a:xfrm>
          <a:prstGeom prst="rightArrow">
            <a:avLst>
              <a:gd name="adj1" fmla="val 50000"/>
              <a:gd name="adj2" fmla="val 59912"/>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7" name="AutoShape 15"/>
          <p:cNvSpPr>
            <a:spLocks noChangeArrowheads="1"/>
          </p:cNvSpPr>
          <p:nvPr/>
        </p:nvSpPr>
        <p:spPr bwMode="auto">
          <a:xfrm rot="9058189">
            <a:off x="1511271" y="5299053"/>
            <a:ext cx="1220697" cy="299411"/>
          </a:xfrm>
          <a:prstGeom prst="rightArrow">
            <a:avLst>
              <a:gd name="adj1" fmla="val 50000"/>
              <a:gd name="adj2" fmla="val 59912"/>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8" name="AutoShape 15"/>
          <p:cNvSpPr>
            <a:spLocks noChangeArrowheads="1"/>
          </p:cNvSpPr>
          <p:nvPr/>
        </p:nvSpPr>
        <p:spPr bwMode="auto">
          <a:xfrm rot="10216783">
            <a:off x="1085548" y="4083518"/>
            <a:ext cx="1220697" cy="299411"/>
          </a:xfrm>
          <a:prstGeom prst="rightArrow">
            <a:avLst>
              <a:gd name="adj1" fmla="val 50000"/>
              <a:gd name="adj2" fmla="val 59912"/>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 name="AutoShape 15"/>
          <p:cNvSpPr>
            <a:spLocks noChangeArrowheads="1"/>
          </p:cNvSpPr>
          <p:nvPr/>
        </p:nvSpPr>
        <p:spPr bwMode="auto">
          <a:xfrm rot="5400000">
            <a:off x="4445334" y="5666043"/>
            <a:ext cx="571606" cy="299411"/>
          </a:xfrm>
          <a:prstGeom prst="rightArrow">
            <a:avLst>
              <a:gd name="adj1" fmla="val 50000"/>
              <a:gd name="adj2" fmla="val 59912"/>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pic>
        <p:nvPicPr>
          <p:cNvPr id="23" name="Picture 22"/>
          <p:cNvPicPr>
            <a:picLocks noChangeAspect="1"/>
          </p:cNvPicPr>
          <p:nvPr/>
        </p:nvPicPr>
        <p:blipFill>
          <a:blip r:embed="rId4"/>
          <a:stretch>
            <a:fillRect/>
          </a:stretch>
        </p:blipFill>
        <p:spPr>
          <a:xfrm>
            <a:off x="87925" y="2326503"/>
            <a:ext cx="1595164" cy="1744986"/>
          </a:xfrm>
          <a:prstGeom prst="rect">
            <a:avLst/>
          </a:prstGeom>
        </p:spPr>
      </p:pic>
      <p:pic>
        <p:nvPicPr>
          <p:cNvPr id="24" name="Picture 23"/>
          <p:cNvPicPr>
            <a:picLocks noChangeAspect="1"/>
          </p:cNvPicPr>
          <p:nvPr/>
        </p:nvPicPr>
        <p:blipFill>
          <a:blip r:embed="rId5"/>
          <a:stretch>
            <a:fillRect/>
          </a:stretch>
        </p:blipFill>
        <p:spPr>
          <a:xfrm>
            <a:off x="7281974" y="995007"/>
            <a:ext cx="1484750" cy="901811"/>
          </a:xfrm>
          <a:prstGeom prst="rect">
            <a:avLst/>
          </a:prstGeom>
        </p:spPr>
      </p:pic>
      <p:pic>
        <p:nvPicPr>
          <p:cNvPr id="25" name="Picture 24"/>
          <p:cNvPicPr>
            <a:picLocks noChangeAspect="1"/>
          </p:cNvPicPr>
          <p:nvPr/>
        </p:nvPicPr>
        <p:blipFill>
          <a:blip r:embed="rId6"/>
          <a:stretch>
            <a:fillRect/>
          </a:stretch>
        </p:blipFill>
        <p:spPr>
          <a:xfrm>
            <a:off x="7301724" y="2496721"/>
            <a:ext cx="1750267" cy="928614"/>
          </a:xfrm>
          <a:prstGeom prst="rect">
            <a:avLst/>
          </a:prstGeom>
        </p:spPr>
      </p:pic>
    </p:spTree>
    <p:extLst>
      <p:ext uri="{BB962C8B-B14F-4D97-AF65-F5344CB8AC3E}">
        <p14:creationId xmlns:p14="http://schemas.microsoft.com/office/powerpoint/2010/main" val="3536695768"/>
      </p:ext>
    </p:extLst>
  </p:cSld>
  <p:clrMapOvr>
    <a:masterClrMapping/>
  </p:clrMapOvr>
  <p:transition spd="slow" advTm="6353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315" y="1205967"/>
            <a:ext cx="7772400" cy="901094"/>
          </a:xfrm>
        </p:spPr>
        <p:txBody>
          <a:bodyPr>
            <a:noAutofit/>
          </a:bodyPr>
          <a:lstStyle/>
          <a:p>
            <a:r>
              <a:rPr lang="en-GB" sz="3300" dirty="0" smtClean="0"/>
              <a:t>Case 1: Field </a:t>
            </a:r>
            <a:r>
              <a:rPr lang="en-GB" sz="3300" dirty="0"/>
              <a:t>measurements of indoor particle matter concentration affected by indoor occupants’ activities and outdoor conditions</a:t>
            </a:r>
            <a:endParaRPr lang="nb-NO" sz="3300" dirty="0"/>
          </a:p>
        </p:txBody>
      </p:sp>
      <p:sp>
        <p:nvSpPr>
          <p:cNvPr id="3" name="Subtitle 2"/>
          <p:cNvSpPr>
            <a:spLocks noGrp="1"/>
          </p:cNvSpPr>
          <p:nvPr>
            <p:ph type="subTitle" idx="1"/>
          </p:nvPr>
        </p:nvSpPr>
        <p:spPr/>
        <p:txBody>
          <a:bodyPr>
            <a:noAutofit/>
          </a:bodyPr>
          <a:lstStyle/>
          <a:p>
            <a:r>
              <a:rPr lang="en-GB" sz="1350" dirty="0"/>
              <a:t>Maria Justo-Alonso </a:t>
            </a:r>
            <a:r>
              <a:rPr lang="en-GB" sz="1350" baseline="30000" dirty="0"/>
              <a:t>1,*</a:t>
            </a:r>
            <a:r>
              <a:rPr lang="en-GB" sz="1350" dirty="0"/>
              <a:t>, Guangyu Cao</a:t>
            </a:r>
            <a:r>
              <a:rPr lang="en-GB" sz="1350" baseline="30000" dirty="0"/>
              <a:t>2</a:t>
            </a:r>
            <a:r>
              <a:rPr lang="en-GB" sz="1350" dirty="0"/>
              <a:t>, Hans Martin Mathisen</a:t>
            </a:r>
            <a:r>
              <a:rPr lang="en-GB" sz="1350" baseline="30000" dirty="0"/>
              <a:t>2</a:t>
            </a:r>
            <a:endParaRPr lang="nb-NO" sz="1350" dirty="0"/>
          </a:p>
          <a:p>
            <a:r>
              <a:rPr lang="en-GB" sz="1350" baseline="30000" dirty="0"/>
              <a:t> </a:t>
            </a:r>
            <a:endParaRPr lang="nb-NO" sz="1350" dirty="0"/>
          </a:p>
          <a:p>
            <a:r>
              <a:rPr lang="en-GB" sz="1350" baseline="30000" dirty="0"/>
              <a:t>1 </a:t>
            </a:r>
            <a:r>
              <a:rPr lang="en-GB" sz="1350" dirty="0"/>
              <a:t>SINTEF Building and Infrastructure, Trondheim, Norway </a:t>
            </a:r>
            <a:endParaRPr lang="nb-NO" sz="1350" dirty="0"/>
          </a:p>
          <a:p>
            <a:r>
              <a:rPr lang="en-GB" sz="1350" baseline="30000" dirty="0"/>
              <a:t>2 </a:t>
            </a:r>
            <a:r>
              <a:rPr lang="en-GB" sz="1350" dirty="0"/>
              <a:t>Norwegian University of Science and Technology, Trondheim, Norway</a:t>
            </a:r>
            <a:endParaRPr lang="nb-NO" sz="1350" dirty="0"/>
          </a:p>
          <a:p>
            <a:r>
              <a:rPr lang="en-GB" sz="1350" dirty="0"/>
              <a:t> </a:t>
            </a:r>
            <a:endParaRPr lang="nb-NO" sz="1350" dirty="0"/>
          </a:p>
          <a:p>
            <a:r>
              <a:rPr lang="en-GB" sz="1350" i="1" baseline="30000" dirty="0"/>
              <a:t>*</a:t>
            </a:r>
            <a:r>
              <a:rPr lang="en-GB" sz="1350" i="1" dirty="0"/>
              <a:t>Corresponding email: maria.justo.alonso@sintef.no</a:t>
            </a:r>
            <a:endParaRPr lang="nb-NO" sz="1350" dirty="0"/>
          </a:p>
          <a:p>
            <a:endParaRPr lang="nb-NO" sz="1350" dirty="0"/>
          </a:p>
        </p:txBody>
      </p:sp>
    </p:spTree>
    <p:extLst>
      <p:ext uri="{BB962C8B-B14F-4D97-AF65-F5344CB8AC3E}">
        <p14:creationId xmlns:p14="http://schemas.microsoft.com/office/powerpoint/2010/main" val="3582762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Living </a:t>
            </a:r>
            <a:r>
              <a:rPr lang="en-GB" b="1" dirty="0" smtClean="0"/>
              <a:t>Lab</a:t>
            </a:r>
            <a:endParaRPr lang="nb-NO" dirty="0"/>
          </a:p>
        </p:txBody>
      </p:sp>
      <p:pic>
        <p:nvPicPr>
          <p:cNvPr id="1026" name="Picture 8" descr="DSC011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38" y="1580538"/>
            <a:ext cx="4378196" cy="250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zeb kjokke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890" y="1580538"/>
            <a:ext cx="3453910" cy="250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68461888"/>
              </p:ext>
            </p:extLst>
          </p:nvPr>
        </p:nvGraphicFramePr>
        <p:xfrm>
          <a:off x="92838" y="4333222"/>
          <a:ext cx="5314950" cy="2133600"/>
        </p:xfrm>
        <a:graphic>
          <a:graphicData uri="http://schemas.openxmlformats.org/drawingml/2006/table">
            <a:tbl>
              <a:tblPr firstRow="1" firstCol="1" bandRow="1" bandCol="1">
                <a:tableStyleId>{5C22544A-7EE6-4342-B048-85BDC9FD1C3A}</a:tableStyleId>
              </a:tblPr>
              <a:tblGrid>
                <a:gridCol w="2882663"/>
                <a:gridCol w="2432287"/>
              </a:tblGrid>
              <a:tr h="134620">
                <a:tc>
                  <a:txBody>
                    <a:bodyPr/>
                    <a:lstStyle/>
                    <a:p>
                      <a:pPr algn="just">
                        <a:spcAft>
                          <a:spcPts val="0"/>
                        </a:spcAft>
                      </a:pPr>
                      <a:r>
                        <a:rPr lang="en-GB" sz="1400" dirty="0" smtClean="0">
                          <a:effectLst/>
                        </a:rPr>
                        <a:t>Building </a:t>
                      </a:r>
                      <a:r>
                        <a:rPr lang="en-GB" sz="1400" dirty="0">
                          <a:effectLst/>
                        </a:rPr>
                        <a:t>physical properties </a:t>
                      </a:r>
                      <a:endParaRPr lang="nb-NO"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GB" sz="1400">
                          <a:effectLst/>
                        </a:rPr>
                        <a:t> </a:t>
                      </a:r>
                      <a:endParaRPr lang="nb-NO" sz="1600">
                        <a:effectLst/>
                        <a:latin typeface="Times New Roman" panose="02020603050405020304" pitchFamily="18" charset="0"/>
                        <a:ea typeface="Times New Roman" panose="02020603050405020304" pitchFamily="18" charset="0"/>
                      </a:endParaRPr>
                    </a:p>
                  </a:txBody>
                  <a:tcPr marL="68580" marR="68580" marT="0" marB="0"/>
                </a:tc>
              </a:tr>
              <a:tr h="40005">
                <a:tc>
                  <a:txBody>
                    <a:bodyPr/>
                    <a:lstStyle/>
                    <a:p>
                      <a:pPr algn="just">
                        <a:spcAft>
                          <a:spcPts val="0"/>
                        </a:spcAft>
                      </a:pPr>
                      <a:r>
                        <a:rPr lang="en-GB" sz="1400">
                          <a:effectLst/>
                        </a:rPr>
                        <a:t>U-value wall</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just">
                        <a:spcAft>
                          <a:spcPts val="0"/>
                        </a:spcAft>
                      </a:pPr>
                      <a:r>
                        <a:rPr lang="en-GB" sz="1400">
                          <a:effectLst/>
                        </a:rPr>
                        <a:t>0.11 W/m²K</a:t>
                      </a:r>
                      <a:endParaRPr lang="nb-NO" sz="1600">
                        <a:effectLst/>
                      </a:endParaRPr>
                    </a:p>
                    <a:p>
                      <a:pPr algn="just">
                        <a:spcAft>
                          <a:spcPts val="0"/>
                        </a:spcAft>
                      </a:pPr>
                      <a:r>
                        <a:rPr lang="en-GB" sz="1400">
                          <a:effectLst/>
                        </a:rPr>
                        <a:t>0.10 W/ m²K</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r>
              <a:tr h="180340">
                <a:tc>
                  <a:txBody>
                    <a:bodyPr/>
                    <a:lstStyle/>
                    <a:p>
                      <a:pPr algn="just">
                        <a:spcAft>
                          <a:spcPts val="0"/>
                        </a:spcAft>
                      </a:pPr>
                      <a:r>
                        <a:rPr lang="en-GB" sz="1400">
                          <a:effectLst/>
                        </a:rPr>
                        <a:t>U-value floor/roof</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nb-NO"/>
                    </a:p>
                  </a:txBody>
                  <a:tcPr/>
                </a:tc>
              </a:tr>
              <a:tr h="180340">
                <a:tc>
                  <a:txBody>
                    <a:bodyPr/>
                    <a:lstStyle/>
                    <a:p>
                      <a:pPr algn="just">
                        <a:spcAft>
                          <a:spcPts val="0"/>
                        </a:spcAft>
                      </a:pPr>
                      <a:r>
                        <a:rPr lang="en-GB" sz="1400">
                          <a:effectLst/>
                        </a:rPr>
                        <a:t>U-value windows (south façade)</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en-GB" sz="1400">
                          <a:effectLst/>
                        </a:rPr>
                        <a:t>0.65 / 0.69 (when ventilated) W/ m²K</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r>
              <a:tr h="180340">
                <a:tc>
                  <a:txBody>
                    <a:bodyPr/>
                    <a:lstStyle/>
                    <a:p>
                      <a:pPr algn="just">
                        <a:spcAft>
                          <a:spcPts val="0"/>
                        </a:spcAft>
                      </a:pPr>
                      <a:r>
                        <a:rPr lang="en-GB" sz="1400">
                          <a:effectLst/>
                        </a:rPr>
                        <a:t>U-value windows (north façade)</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en-GB" sz="1400">
                          <a:effectLst/>
                        </a:rPr>
                        <a:t>0.97 W/ m²K</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r>
              <a:tr h="180340">
                <a:tc>
                  <a:txBody>
                    <a:bodyPr/>
                    <a:lstStyle/>
                    <a:p>
                      <a:pPr algn="just">
                        <a:spcAft>
                          <a:spcPts val="0"/>
                        </a:spcAft>
                      </a:pPr>
                      <a:r>
                        <a:rPr lang="en-GB" sz="1400">
                          <a:effectLst/>
                        </a:rPr>
                        <a:t>U-value windows (east-west façade)</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en-GB" sz="1400">
                          <a:effectLst/>
                        </a:rPr>
                        <a:t>0.80 W/ m²K</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r>
              <a:tr h="180340">
                <a:tc>
                  <a:txBody>
                    <a:bodyPr/>
                    <a:lstStyle/>
                    <a:p>
                      <a:pPr algn="just">
                        <a:spcAft>
                          <a:spcPts val="0"/>
                        </a:spcAft>
                      </a:pPr>
                      <a:r>
                        <a:rPr lang="en-GB" sz="1400">
                          <a:effectLst/>
                        </a:rPr>
                        <a:t>U-value skylight</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en-GB" sz="1400">
                          <a:effectLst/>
                        </a:rPr>
                        <a:t>1.0 W/ m²K</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r>
              <a:tr h="180340">
                <a:tc>
                  <a:txBody>
                    <a:bodyPr/>
                    <a:lstStyle/>
                    <a:p>
                      <a:pPr algn="just">
                        <a:spcAft>
                          <a:spcPts val="0"/>
                        </a:spcAft>
                      </a:pPr>
                      <a:r>
                        <a:rPr lang="en-GB" sz="1400">
                          <a:effectLst/>
                        </a:rPr>
                        <a:t>g-value for windows</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en-GB" sz="1400">
                          <a:effectLst/>
                        </a:rPr>
                        <a:t>0.5-</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r>
              <a:tr h="180340">
                <a:tc>
                  <a:txBody>
                    <a:bodyPr/>
                    <a:lstStyle/>
                    <a:p>
                      <a:pPr algn="just">
                        <a:spcAft>
                          <a:spcPts val="0"/>
                        </a:spcAft>
                      </a:pPr>
                      <a:r>
                        <a:rPr lang="en-GB" sz="1400">
                          <a:effectLst/>
                        </a:rPr>
                        <a:t>Air tightness, n50</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en-GB" sz="1400" dirty="0">
                          <a:effectLst/>
                        </a:rPr>
                        <a:t>0.5 ach</a:t>
                      </a:r>
                      <a:endParaRPr lang="nb-NO" sz="16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pic>
        <p:nvPicPr>
          <p:cNvPr id="6" name="Picture 5"/>
          <p:cNvPicPr>
            <a:picLocks noChangeAspect="1"/>
          </p:cNvPicPr>
          <p:nvPr/>
        </p:nvPicPr>
        <p:blipFill rotWithShape="1">
          <a:blip r:embed="rId5"/>
          <a:srcRect b="9295"/>
          <a:stretch/>
        </p:blipFill>
        <p:spPr>
          <a:xfrm>
            <a:off x="5618388" y="4544878"/>
            <a:ext cx="3254444" cy="1441610"/>
          </a:xfrm>
          <a:prstGeom prst="rect">
            <a:avLst/>
          </a:prstGeom>
        </p:spPr>
      </p:pic>
    </p:spTree>
    <p:extLst>
      <p:ext uri="{BB962C8B-B14F-4D97-AF65-F5344CB8AC3E}">
        <p14:creationId xmlns:p14="http://schemas.microsoft.com/office/powerpoint/2010/main" val="3877030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RESULTS </a:t>
            </a:r>
            <a:endParaRPr lang="nb-NO" b="1" dirty="0"/>
          </a:p>
        </p:txBody>
      </p:sp>
      <p:sp>
        <p:nvSpPr>
          <p:cNvPr id="3" name="Content Placeholder 2"/>
          <p:cNvSpPr>
            <a:spLocks noGrp="1"/>
          </p:cNvSpPr>
          <p:nvPr>
            <p:ph idx="1"/>
          </p:nvPr>
        </p:nvSpPr>
        <p:spPr>
          <a:xfrm>
            <a:off x="457200" y="5633545"/>
            <a:ext cx="8229600" cy="492618"/>
          </a:xfrm>
        </p:spPr>
        <p:txBody>
          <a:bodyPr>
            <a:normAutofit fontScale="70000" lnSpcReduction="20000"/>
          </a:bodyPr>
          <a:lstStyle/>
          <a:p>
            <a:r>
              <a:rPr lang="en-GB" dirty="0"/>
              <a:t>Comparison of the concentration of fine particles (0.3-1μm) in </a:t>
            </a:r>
            <a:r>
              <a:rPr lang="en-GB" dirty="0" smtClean="0"/>
              <a:t>the extract </a:t>
            </a:r>
            <a:endParaRPr lang="nb-NO" dirty="0"/>
          </a:p>
          <a:p>
            <a:endParaRPr lang="nb-NO" dirty="0"/>
          </a:p>
        </p:txBody>
      </p:sp>
      <p:sp>
        <p:nvSpPr>
          <p:cNvPr id="4" name="Rectangle 2"/>
          <p:cNvSpPr>
            <a:spLocks noChangeArrowheads="1"/>
          </p:cNvSpPr>
          <p:nvPr/>
        </p:nvSpPr>
        <p:spPr bwMode="auto">
          <a:xfrm>
            <a:off x="233314" y="170149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nb-NO" sz="1350"/>
          </a:p>
        </p:txBody>
      </p:sp>
      <p:pic>
        <p:nvPicPr>
          <p:cNvPr id="20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878" y="1202087"/>
            <a:ext cx="8198308" cy="43926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4468306" y="3259922"/>
            <a:ext cx="659195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nb-NO" sz="1350"/>
          </a:p>
        </p:txBody>
      </p:sp>
    </p:spTree>
    <p:extLst>
      <p:ext uri="{BB962C8B-B14F-4D97-AF65-F5344CB8AC3E}">
        <p14:creationId xmlns:p14="http://schemas.microsoft.com/office/powerpoint/2010/main" val="2077246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66675"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 name="Tittel 1"/>
          <p:cNvSpPr>
            <a:spLocks noGrp="1"/>
          </p:cNvSpPr>
          <p:nvPr>
            <p:ph type="ctrTitle"/>
          </p:nvPr>
        </p:nvSpPr>
        <p:spPr>
          <a:xfrm>
            <a:off x="214312" y="1564595"/>
            <a:ext cx="8582025" cy="3017679"/>
          </a:xfrm>
        </p:spPr>
        <p:txBody>
          <a:bodyPr>
            <a:noAutofit/>
          </a:bodyPr>
          <a:lstStyle/>
          <a:p>
            <a:pPr algn="ctr">
              <a:lnSpc>
                <a:spcPct val="150000"/>
              </a:lnSpc>
              <a:spcBef>
                <a:spcPts val="600"/>
              </a:spcBef>
              <a:spcAft>
                <a:spcPts val="600"/>
              </a:spcAft>
            </a:pPr>
            <a:r>
              <a:rPr lang="en-GB" sz="3200" dirty="0" smtClean="0"/>
              <a:t>Case 2: Experimental </a:t>
            </a:r>
            <a:r>
              <a:rPr lang="en-GB" sz="3200" dirty="0"/>
              <a:t>study of indoor air quality in two types of Norwegian houses heated by wood </a:t>
            </a:r>
            <a:r>
              <a:rPr lang="en-GB" sz="3200" dirty="0" smtClean="0"/>
              <a:t>stove</a:t>
            </a:r>
            <a:r>
              <a:rPr lang="nb-NO" sz="2800" dirty="0" smtClean="0"/>
              <a:t/>
            </a:r>
            <a:br>
              <a:rPr lang="nb-NO" sz="2800" dirty="0" smtClean="0"/>
            </a:br>
            <a:endParaRPr lang="nb-NO" sz="2800" dirty="0"/>
          </a:p>
        </p:txBody>
      </p:sp>
      <p:sp>
        <p:nvSpPr>
          <p:cNvPr id="3" name="Undertittel 2"/>
          <p:cNvSpPr>
            <a:spLocks noGrp="1"/>
          </p:cNvSpPr>
          <p:nvPr>
            <p:ph type="subTitle" idx="1"/>
          </p:nvPr>
        </p:nvSpPr>
        <p:spPr>
          <a:xfrm>
            <a:off x="619123" y="4785233"/>
            <a:ext cx="8177213" cy="1374076"/>
          </a:xfrm>
        </p:spPr>
        <p:txBody>
          <a:bodyPr>
            <a:noAutofit/>
          </a:bodyPr>
          <a:lstStyle/>
          <a:p>
            <a:r>
              <a:rPr lang="nb-NO" sz="2000" dirty="0">
                <a:solidFill>
                  <a:schemeClr val="tx1"/>
                </a:solidFill>
              </a:rPr>
              <a:t>Guangyu Cao</a:t>
            </a:r>
            <a:r>
              <a:rPr lang="nb-NO" sz="2000" baseline="30000" dirty="0">
                <a:solidFill>
                  <a:schemeClr val="tx1"/>
                </a:solidFill>
              </a:rPr>
              <a:t>1,*</a:t>
            </a:r>
            <a:r>
              <a:rPr lang="nb-NO" sz="2000" dirty="0">
                <a:solidFill>
                  <a:schemeClr val="tx1"/>
                </a:solidFill>
              </a:rPr>
              <a:t>, Laurent Georges</a:t>
            </a:r>
            <a:r>
              <a:rPr lang="nb-NO" sz="2000" baseline="30000" dirty="0">
                <a:solidFill>
                  <a:schemeClr val="tx1"/>
                </a:solidFill>
              </a:rPr>
              <a:t>1</a:t>
            </a:r>
            <a:r>
              <a:rPr lang="nb-NO" sz="2000" dirty="0">
                <a:solidFill>
                  <a:schemeClr val="tx1"/>
                </a:solidFill>
              </a:rPr>
              <a:t>, Øyvind Skreiberg</a:t>
            </a:r>
            <a:r>
              <a:rPr lang="nb-NO" sz="2000" baseline="30000" dirty="0">
                <a:solidFill>
                  <a:schemeClr val="tx1"/>
                </a:solidFill>
              </a:rPr>
              <a:t>2</a:t>
            </a:r>
            <a:r>
              <a:rPr lang="nb-NO" sz="2000" dirty="0">
                <a:solidFill>
                  <a:schemeClr val="tx1"/>
                </a:solidFill>
              </a:rPr>
              <a:t>, Morten Seljeskog</a:t>
            </a:r>
            <a:r>
              <a:rPr lang="nb-NO" sz="2000" baseline="30000" dirty="0">
                <a:solidFill>
                  <a:schemeClr val="tx1"/>
                </a:solidFill>
              </a:rPr>
              <a:t>2</a:t>
            </a:r>
            <a:endParaRPr lang="nb-NO" sz="2000" dirty="0">
              <a:solidFill>
                <a:schemeClr val="tx1"/>
              </a:solidFill>
            </a:endParaRPr>
          </a:p>
          <a:p>
            <a:r>
              <a:rPr lang="nb-NO" sz="2000" baseline="30000" dirty="0">
                <a:solidFill>
                  <a:schemeClr val="tx1"/>
                </a:solidFill>
              </a:rPr>
              <a:t> </a:t>
            </a:r>
            <a:endParaRPr lang="nb-NO" sz="2000" dirty="0">
              <a:solidFill>
                <a:schemeClr val="tx1"/>
              </a:solidFill>
            </a:endParaRPr>
          </a:p>
          <a:p>
            <a:r>
              <a:rPr lang="en-GB" sz="2000" baseline="30000" dirty="0">
                <a:solidFill>
                  <a:schemeClr val="tx1"/>
                </a:solidFill>
              </a:rPr>
              <a:t>1</a:t>
            </a:r>
            <a:r>
              <a:rPr lang="en-GB" sz="2000" dirty="0">
                <a:solidFill>
                  <a:schemeClr val="tx1"/>
                </a:solidFill>
              </a:rPr>
              <a:t>Norwegian University of Science and Technology, Trondheim, Norway</a:t>
            </a:r>
            <a:endParaRPr lang="nb-NO" sz="2000" dirty="0">
              <a:solidFill>
                <a:schemeClr val="tx1"/>
              </a:solidFill>
            </a:endParaRPr>
          </a:p>
          <a:p>
            <a:r>
              <a:rPr lang="en-GB" sz="2000" baseline="30000" dirty="0">
                <a:solidFill>
                  <a:schemeClr val="tx1"/>
                </a:solidFill>
              </a:rPr>
              <a:t>2</a:t>
            </a:r>
            <a:r>
              <a:rPr lang="en-GB" sz="2000" dirty="0">
                <a:solidFill>
                  <a:schemeClr val="tx1"/>
                </a:solidFill>
              </a:rPr>
              <a:t>SINTEF Energy Research AS, Trondheim, Norway</a:t>
            </a:r>
            <a:endParaRPr lang="nb-NO" sz="2000" dirty="0">
              <a:solidFill>
                <a:schemeClr val="tx1"/>
              </a:solidFill>
            </a:endParaRPr>
          </a:p>
        </p:txBody>
      </p:sp>
      <p:pic>
        <p:nvPicPr>
          <p:cNvPr id="6" name="Bilde 5" descr="eng_logo_n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21" y="615707"/>
            <a:ext cx="3240024" cy="710184"/>
          </a:xfrm>
          <a:prstGeom prst="rect">
            <a:avLst/>
          </a:prstGeom>
        </p:spPr>
      </p:pic>
    </p:spTree>
    <p:extLst>
      <p:ext uri="{BB962C8B-B14F-4D97-AF65-F5344CB8AC3E}">
        <p14:creationId xmlns:p14="http://schemas.microsoft.com/office/powerpoint/2010/main" val="2882980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2752" y="163902"/>
            <a:ext cx="5853205" cy="1200329"/>
          </a:xfrm>
          <a:prstGeom prst="rect">
            <a:avLst/>
          </a:prstGeom>
        </p:spPr>
        <p:txBody>
          <a:bodyPr wrap="none">
            <a:spAutoFit/>
          </a:bodyPr>
          <a:lstStyle/>
          <a:p>
            <a:r>
              <a:rPr lang="nb-NO" sz="3600" b="1" dirty="0"/>
              <a:t>Wood stove and air </a:t>
            </a:r>
            <a:r>
              <a:rPr lang="nb-NO" sz="3600" b="1" dirty="0" err="1" smtClean="0"/>
              <a:t>pollution</a:t>
            </a:r>
            <a:r>
              <a:rPr lang="nb-NO" sz="3600" b="1" dirty="0" smtClean="0"/>
              <a:t> </a:t>
            </a:r>
          </a:p>
          <a:p>
            <a:r>
              <a:rPr lang="nb-NO" sz="3600" b="1" dirty="0" smtClean="0"/>
              <a:t>– </a:t>
            </a:r>
            <a:r>
              <a:rPr lang="nb-NO" sz="3600" b="1" dirty="0" err="1" smtClean="0"/>
              <a:t>smoke</a:t>
            </a:r>
            <a:r>
              <a:rPr lang="nb-NO" sz="3600" b="1" dirty="0" smtClean="0"/>
              <a:t> and </a:t>
            </a:r>
            <a:r>
              <a:rPr lang="nb-NO" sz="3600" b="1" dirty="0" err="1" smtClean="0"/>
              <a:t>wood</a:t>
            </a:r>
            <a:r>
              <a:rPr lang="nb-NO" sz="3600" b="1" dirty="0" smtClean="0"/>
              <a:t> </a:t>
            </a:r>
            <a:r>
              <a:rPr lang="nb-NO" sz="3600" b="1" dirty="0" err="1" smtClean="0"/>
              <a:t>ash</a:t>
            </a:r>
            <a:r>
              <a:rPr lang="nb-NO" sz="3600" b="1" dirty="0" smtClean="0"/>
              <a:t>?</a:t>
            </a:r>
            <a:endParaRPr lang="nb-NO" sz="3600" b="1" dirty="0"/>
          </a:p>
        </p:txBody>
      </p:sp>
      <p:pic>
        <p:nvPicPr>
          <p:cNvPr id="3" name="Picture 2"/>
          <p:cNvPicPr>
            <a:picLocks noChangeAspect="1"/>
          </p:cNvPicPr>
          <p:nvPr/>
        </p:nvPicPr>
        <p:blipFill rotWithShape="1">
          <a:blip r:embed="rId3"/>
          <a:srcRect l="8366"/>
          <a:stretch/>
        </p:blipFill>
        <p:spPr>
          <a:xfrm>
            <a:off x="2766987" y="1456979"/>
            <a:ext cx="3352293" cy="4435904"/>
          </a:xfrm>
          <a:prstGeom prst="rect">
            <a:avLst/>
          </a:prstGeom>
        </p:spPr>
      </p:pic>
      <p:sp>
        <p:nvSpPr>
          <p:cNvPr id="4" name="TextBox 3"/>
          <p:cNvSpPr txBox="1"/>
          <p:nvPr/>
        </p:nvSpPr>
        <p:spPr>
          <a:xfrm>
            <a:off x="474152" y="1743076"/>
            <a:ext cx="2000110" cy="954107"/>
          </a:xfrm>
          <a:prstGeom prst="rect">
            <a:avLst/>
          </a:prstGeom>
          <a:noFill/>
        </p:spPr>
        <p:txBody>
          <a:bodyPr wrap="square" rtlCol="0">
            <a:spAutoFit/>
          </a:bodyPr>
          <a:lstStyle/>
          <a:p>
            <a:r>
              <a:rPr lang="nb-NO" sz="2800" b="1" dirty="0" smtClean="0"/>
              <a:t>Fine </a:t>
            </a:r>
            <a:r>
              <a:rPr lang="nb-NO" sz="2800" b="1" dirty="0" err="1" smtClean="0"/>
              <a:t>particulates</a:t>
            </a:r>
            <a:endParaRPr lang="nb-NO" sz="2800" b="1" dirty="0"/>
          </a:p>
        </p:txBody>
      </p:sp>
      <p:sp>
        <p:nvSpPr>
          <p:cNvPr id="5" name="TextBox 4"/>
          <p:cNvSpPr txBox="1"/>
          <p:nvPr/>
        </p:nvSpPr>
        <p:spPr>
          <a:xfrm>
            <a:off x="474152" y="3100388"/>
            <a:ext cx="2000110" cy="1384995"/>
          </a:xfrm>
          <a:prstGeom prst="rect">
            <a:avLst/>
          </a:prstGeom>
          <a:noFill/>
        </p:spPr>
        <p:txBody>
          <a:bodyPr wrap="square" rtlCol="0">
            <a:spAutoFit/>
          </a:bodyPr>
          <a:lstStyle/>
          <a:p>
            <a:r>
              <a:rPr lang="nb-NO" sz="2800" b="1" dirty="0" smtClean="0"/>
              <a:t>Nitrogen </a:t>
            </a:r>
            <a:r>
              <a:rPr lang="nb-NO" sz="2800" b="1" dirty="0" err="1" smtClean="0"/>
              <a:t>oxides</a:t>
            </a:r>
            <a:r>
              <a:rPr lang="nb-NO" sz="2800" b="1" dirty="0" smtClean="0"/>
              <a:t> (NO, NO</a:t>
            </a:r>
            <a:r>
              <a:rPr lang="nb-NO" sz="2800" b="1" baseline="-25000" dirty="0" smtClean="0"/>
              <a:t>2</a:t>
            </a:r>
            <a:r>
              <a:rPr lang="nb-NO" sz="2800" b="1" dirty="0" smtClean="0"/>
              <a:t>)</a:t>
            </a:r>
            <a:endParaRPr lang="nb-NO" sz="2800" b="1" dirty="0"/>
          </a:p>
        </p:txBody>
      </p:sp>
      <p:sp>
        <p:nvSpPr>
          <p:cNvPr id="6" name="TextBox 5"/>
          <p:cNvSpPr txBox="1"/>
          <p:nvPr/>
        </p:nvSpPr>
        <p:spPr>
          <a:xfrm>
            <a:off x="6832089" y="1446090"/>
            <a:ext cx="2000110" cy="954107"/>
          </a:xfrm>
          <a:prstGeom prst="rect">
            <a:avLst/>
          </a:prstGeom>
          <a:noFill/>
        </p:spPr>
        <p:txBody>
          <a:bodyPr wrap="square" rtlCol="0">
            <a:spAutoFit/>
          </a:bodyPr>
          <a:lstStyle/>
          <a:p>
            <a:r>
              <a:rPr lang="nb-NO" sz="2800" b="1" dirty="0" err="1" smtClean="0"/>
              <a:t>Carbon</a:t>
            </a:r>
            <a:r>
              <a:rPr lang="nb-NO" sz="2800" b="1" dirty="0" smtClean="0"/>
              <a:t> </a:t>
            </a:r>
            <a:r>
              <a:rPr lang="nb-NO" sz="2800" b="1" dirty="0" err="1" smtClean="0"/>
              <a:t>monoxide</a:t>
            </a:r>
            <a:endParaRPr lang="nb-NO" sz="2800" b="1" dirty="0"/>
          </a:p>
        </p:txBody>
      </p:sp>
      <p:sp>
        <p:nvSpPr>
          <p:cNvPr id="7" name="TextBox 6"/>
          <p:cNvSpPr txBox="1"/>
          <p:nvPr/>
        </p:nvSpPr>
        <p:spPr>
          <a:xfrm>
            <a:off x="6890732" y="2646287"/>
            <a:ext cx="2000110" cy="523220"/>
          </a:xfrm>
          <a:prstGeom prst="rect">
            <a:avLst/>
          </a:prstGeom>
          <a:noFill/>
        </p:spPr>
        <p:txBody>
          <a:bodyPr wrap="square" rtlCol="0">
            <a:spAutoFit/>
          </a:bodyPr>
          <a:lstStyle/>
          <a:p>
            <a:r>
              <a:rPr lang="nb-NO" sz="2800" b="1" dirty="0" smtClean="0"/>
              <a:t>VOCs</a:t>
            </a:r>
            <a:endParaRPr lang="nb-NO" sz="2800" b="1" dirty="0"/>
          </a:p>
        </p:txBody>
      </p:sp>
      <p:sp>
        <p:nvSpPr>
          <p:cNvPr id="8" name="TextBox 7"/>
          <p:cNvSpPr txBox="1"/>
          <p:nvPr/>
        </p:nvSpPr>
        <p:spPr>
          <a:xfrm>
            <a:off x="6890732" y="3827484"/>
            <a:ext cx="2000110" cy="954107"/>
          </a:xfrm>
          <a:prstGeom prst="rect">
            <a:avLst/>
          </a:prstGeom>
          <a:noFill/>
        </p:spPr>
        <p:txBody>
          <a:bodyPr wrap="square" rtlCol="0">
            <a:spAutoFit/>
          </a:bodyPr>
          <a:lstStyle/>
          <a:p>
            <a:r>
              <a:rPr lang="nb-NO" sz="2800" b="1" dirty="0" smtClean="0"/>
              <a:t>Sulfur </a:t>
            </a:r>
            <a:r>
              <a:rPr lang="nb-NO" sz="2800" b="1" dirty="0" err="1" smtClean="0"/>
              <a:t>oxides</a:t>
            </a:r>
            <a:r>
              <a:rPr lang="nb-NO" sz="2800" b="1" dirty="0" smtClean="0"/>
              <a:t> (SO</a:t>
            </a:r>
            <a:r>
              <a:rPr lang="nb-NO" sz="2800" b="1" baseline="-25000" dirty="0" smtClean="0"/>
              <a:t>2</a:t>
            </a:r>
            <a:r>
              <a:rPr lang="nb-NO" sz="2800" b="1" dirty="0" smtClean="0"/>
              <a:t>)</a:t>
            </a:r>
            <a:endParaRPr lang="nb-NO" sz="2800" b="1" dirty="0"/>
          </a:p>
        </p:txBody>
      </p:sp>
      <p:sp>
        <p:nvSpPr>
          <p:cNvPr id="9" name="TextBox 8"/>
          <p:cNvSpPr txBox="1"/>
          <p:nvPr/>
        </p:nvSpPr>
        <p:spPr>
          <a:xfrm>
            <a:off x="474152" y="4679745"/>
            <a:ext cx="2000110" cy="954107"/>
          </a:xfrm>
          <a:prstGeom prst="rect">
            <a:avLst/>
          </a:prstGeom>
          <a:noFill/>
        </p:spPr>
        <p:txBody>
          <a:bodyPr wrap="square" rtlCol="0">
            <a:spAutoFit/>
          </a:bodyPr>
          <a:lstStyle/>
          <a:p>
            <a:r>
              <a:rPr lang="nb-NO" sz="2800" b="1" dirty="0" err="1" smtClean="0"/>
              <a:t>Dioxins</a:t>
            </a:r>
            <a:r>
              <a:rPr lang="nb-NO" sz="2800" b="1" dirty="0"/>
              <a:t> (POPs)</a:t>
            </a:r>
          </a:p>
        </p:txBody>
      </p:sp>
      <p:sp>
        <p:nvSpPr>
          <p:cNvPr id="10" name="Rectangle 9"/>
          <p:cNvSpPr/>
          <p:nvPr/>
        </p:nvSpPr>
        <p:spPr>
          <a:xfrm>
            <a:off x="302935" y="5871209"/>
            <a:ext cx="8515350" cy="369332"/>
          </a:xfrm>
          <a:prstGeom prst="rect">
            <a:avLst/>
          </a:prstGeom>
        </p:spPr>
        <p:txBody>
          <a:bodyPr wrap="square">
            <a:spAutoFit/>
          </a:bodyPr>
          <a:lstStyle/>
          <a:p>
            <a:r>
              <a:rPr lang="nb-NO" dirty="0"/>
              <a:t>http://des.nh.gov/organization/commissioner/pip/factsheets/ard/documents/ard-36.pdf</a:t>
            </a:r>
          </a:p>
        </p:txBody>
      </p:sp>
      <p:sp>
        <p:nvSpPr>
          <p:cNvPr id="11" name="TextBox 10"/>
          <p:cNvSpPr txBox="1"/>
          <p:nvPr/>
        </p:nvSpPr>
        <p:spPr>
          <a:xfrm>
            <a:off x="6832089" y="4953014"/>
            <a:ext cx="2000110" cy="954107"/>
          </a:xfrm>
          <a:prstGeom prst="rect">
            <a:avLst/>
          </a:prstGeom>
          <a:noFill/>
        </p:spPr>
        <p:txBody>
          <a:bodyPr wrap="square" rtlCol="0">
            <a:spAutoFit/>
          </a:bodyPr>
          <a:lstStyle/>
          <a:p>
            <a:r>
              <a:rPr lang="nb-NO" sz="2800" b="1" dirty="0" smtClean="0"/>
              <a:t>Furans (C4H4O) </a:t>
            </a:r>
            <a:endParaRPr lang="nb-NO" sz="2800" b="1" dirty="0"/>
          </a:p>
        </p:txBody>
      </p:sp>
      <p:sp>
        <p:nvSpPr>
          <p:cNvPr id="12" name="AutoShape 15"/>
          <p:cNvSpPr>
            <a:spLocks noChangeArrowheads="1"/>
          </p:cNvSpPr>
          <p:nvPr/>
        </p:nvSpPr>
        <p:spPr bwMode="auto">
          <a:xfrm rot="12968542">
            <a:off x="2259967" y="2771146"/>
            <a:ext cx="1220697" cy="299411"/>
          </a:xfrm>
          <a:prstGeom prst="rightArrow">
            <a:avLst>
              <a:gd name="adj1" fmla="val 50000"/>
              <a:gd name="adj2" fmla="val 59912"/>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3" name="AutoShape 15"/>
          <p:cNvSpPr>
            <a:spLocks noChangeArrowheads="1"/>
          </p:cNvSpPr>
          <p:nvPr/>
        </p:nvSpPr>
        <p:spPr bwMode="auto">
          <a:xfrm rot="10800000">
            <a:off x="2258714" y="3725253"/>
            <a:ext cx="1220697" cy="299411"/>
          </a:xfrm>
          <a:prstGeom prst="rightArrow">
            <a:avLst>
              <a:gd name="adj1" fmla="val 50000"/>
              <a:gd name="adj2" fmla="val 59912"/>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4" name="AutoShape 15"/>
          <p:cNvSpPr>
            <a:spLocks noChangeArrowheads="1"/>
          </p:cNvSpPr>
          <p:nvPr/>
        </p:nvSpPr>
        <p:spPr bwMode="auto">
          <a:xfrm rot="8876342">
            <a:off x="2289130" y="4554288"/>
            <a:ext cx="1220697" cy="299411"/>
          </a:xfrm>
          <a:prstGeom prst="rightArrow">
            <a:avLst>
              <a:gd name="adj1" fmla="val 50000"/>
              <a:gd name="adj2" fmla="val 59912"/>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5" name="AutoShape 15"/>
          <p:cNvSpPr>
            <a:spLocks noChangeArrowheads="1"/>
          </p:cNvSpPr>
          <p:nvPr/>
        </p:nvSpPr>
        <p:spPr bwMode="auto">
          <a:xfrm rot="19674141">
            <a:off x="5604245" y="2285963"/>
            <a:ext cx="1220697" cy="299411"/>
          </a:xfrm>
          <a:prstGeom prst="rightArrow">
            <a:avLst>
              <a:gd name="adj1" fmla="val 50000"/>
              <a:gd name="adj2" fmla="val 59912"/>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6" name="AutoShape 15"/>
          <p:cNvSpPr>
            <a:spLocks noChangeArrowheads="1"/>
          </p:cNvSpPr>
          <p:nvPr/>
        </p:nvSpPr>
        <p:spPr bwMode="auto">
          <a:xfrm rot="19674141">
            <a:off x="5727708" y="3145486"/>
            <a:ext cx="1220697" cy="299411"/>
          </a:xfrm>
          <a:prstGeom prst="rightArrow">
            <a:avLst>
              <a:gd name="adj1" fmla="val 50000"/>
              <a:gd name="adj2" fmla="val 59912"/>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7" name="AutoShape 15"/>
          <p:cNvSpPr>
            <a:spLocks noChangeArrowheads="1"/>
          </p:cNvSpPr>
          <p:nvPr/>
        </p:nvSpPr>
        <p:spPr bwMode="auto">
          <a:xfrm>
            <a:off x="5670035" y="4154833"/>
            <a:ext cx="1220697" cy="299411"/>
          </a:xfrm>
          <a:prstGeom prst="rightArrow">
            <a:avLst>
              <a:gd name="adj1" fmla="val 50000"/>
              <a:gd name="adj2" fmla="val 59912"/>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8" name="AutoShape 15"/>
          <p:cNvSpPr>
            <a:spLocks noChangeArrowheads="1"/>
          </p:cNvSpPr>
          <p:nvPr/>
        </p:nvSpPr>
        <p:spPr bwMode="auto">
          <a:xfrm rot="2044162">
            <a:off x="5611393" y="4953014"/>
            <a:ext cx="1220697" cy="299411"/>
          </a:xfrm>
          <a:prstGeom prst="rightArrow">
            <a:avLst>
              <a:gd name="adj1" fmla="val 50000"/>
              <a:gd name="adj2" fmla="val 59912"/>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Tree>
    <p:extLst>
      <p:ext uri="{BB962C8B-B14F-4D97-AF65-F5344CB8AC3E}">
        <p14:creationId xmlns:p14="http://schemas.microsoft.com/office/powerpoint/2010/main" val="129324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P spid="12" grpId="0" animBg="1"/>
      <p:bldP spid="13"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smtClean="0"/>
              <a:t>Measured</a:t>
            </a:r>
            <a:r>
              <a:rPr lang="nb-NO" dirty="0" smtClean="0"/>
              <a:t> </a:t>
            </a:r>
            <a:r>
              <a:rPr lang="nb-NO" dirty="0" err="1" smtClean="0"/>
              <a:t>particle</a:t>
            </a:r>
            <a:r>
              <a:rPr lang="nb-NO" dirty="0" smtClean="0"/>
              <a:t> </a:t>
            </a:r>
            <a:r>
              <a:rPr lang="nb-NO" dirty="0" err="1" smtClean="0"/>
              <a:t>concentration</a:t>
            </a:r>
            <a:r>
              <a:rPr lang="nb-NO" dirty="0" smtClean="0"/>
              <a:t> in a </a:t>
            </a:r>
            <a:r>
              <a:rPr lang="nb-NO" dirty="0" err="1" smtClean="0"/>
              <a:t>row</a:t>
            </a:r>
            <a:r>
              <a:rPr lang="nb-NO" dirty="0" smtClean="0"/>
              <a:t> house</a:t>
            </a:r>
            <a:endParaRPr lang="nb-NO" dirty="0"/>
          </a:p>
        </p:txBody>
      </p:sp>
      <p:pic>
        <p:nvPicPr>
          <p:cNvPr id="1026" name="Picture 2" descr="bakgrunnRekkehus2"/>
          <p:cNvPicPr>
            <a:picLocks noChangeAspect="1" noChangeArrowheads="1"/>
          </p:cNvPicPr>
          <p:nvPr/>
        </p:nvPicPr>
        <p:blipFill>
          <a:blip r:embed="rId2">
            <a:extLst>
              <a:ext uri="{28A0092B-C50C-407E-A947-70E740481C1C}">
                <a14:useLocalDpi xmlns:a14="http://schemas.microsoft.com/office/drawing/2010/main" val="0"/>
              </a:ext>
            </a:extLst>
          </a:blip>
          <a:srcRect t="48862" r="43718"/>
          <a:stretch>
            <a:fillRect/>
          </a:stretch>
        </p:blipFill>
        <p:spPr bwMode="auto">
          <a:xfrm>
            <a:off x="0" y="3407327"/>
            <a:ext cx="4380350" cy="256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558761" y="5977011"/>
            <a:ext cx="2984643" cy="5394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err="1" smtClean="0"/>
              <a:t>Built</a:t>
            </a:r>
            <a:r>
              <a:rPr lang="nb-NO" dirty="0" smtClean="0"/>
              <a:t> in 2013</a:t>
            </a:r>
            <a:endParaRPr lang="nb-NO" dirty="0"/>
          </a:p>
        </p:txBody>
      </p:sp>
      <p:sp>
        <p:nvSpPr>
          <p:cNvPr id="5" name="Content Placeholder 4"/>
          <p:cNvSpPr>
            <a:spLocks noGrp="1"/>
          </p:cNvSpPr>
          <p:nvPr>
            <p:ph idx="1"/>
          </p:nvPr>
        </p:nvSpPr>
        <p:spPr>
          <a:xfrm>
            <a:off x="457200" y="5013434"/>
            <a:ext cx="8229600" cy="1112729"/>
          </a:xfrm>
        </p:spPr>
        <p:txBody>
          <a:bodyPr/>
          <a:lstStyle/>
          <a:p>
            <a:endParaRPr lang="nb-NO" dirty="0"/>
          </a:p>
        </p:txBody>
      </p:sp>
      <p:pic>
        <p:nvPicPr>
          <p:cNvPr id="7" name="Content Placeholder 3"/>
          <p:cNvPicPr>
            <a:picLocks noChangeAspect="1"/>
          </p:cNvPicPr>
          <p:nvPr/>
        </p:nvPicPr>
        <p:blipFill>
          <a:blip r:embed="rId3"/>
          <a:stretch>
            <a:fillRect/>
          </a:stretch>
        </p:blipFill>
        <p:spPr>
          <a:xfrm>
            <a:off x="2785240" y="1622096"/>
            <a:ext cx="6358759" cy="3391338"/>
          </a:xfrm>
          <a:prstGeom prst="rect">
            <a:avLst/>
          </a:prstGeom>
        </p:spPr>
      </p:pic>
    </p:spTree>
    <p:extLst>
      <p:ext uri="{BB962C8B-B14F-4D97-AF65-F5344CB8AC3E}">
        <p14:creationId xmlns:p14="http://schemas.microsoft.com/office/powerpoint/2010/main" val="1303660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TEK’10 – </a:t>
            </a:r>
            <a:r>
              <a:rPr lang="nb-NO" dirty="0" err="1"/>
              <a:t>effective</a:t>
            </a:r>
            <a:r>
              <a:rPr lang="nb-NO" dirty="0"/>
              <a:t> from Jan 1st 2012</a:t>
            </a:r>
          </a:p>
        </p:txBody>
      </p:sp>
      <p:sp>
        <p:nvSpPr>
          <p:cNvPr id="3" name="Content Placeholder 2"/>
          <p:cNvSpPr>
            <a:spLocks noGrp="1"/>
          </p:cNvSpPr>
          <p:nvPr>
            <p:ph idx="1"/>
          </p:nvPr>
        </p:nvSpPr>
        <p:spPr>
          <a:xfrm>
            <a:off x="457199" y="1236945"/>
            <a:ext cx="8411227" cy="5076173"/>
          </a:xfrm>
        </p:spPr>
        <p:txBody>
          <a:bodyPr>
            <a:normAutofit fontScale="92500" lnSpcReduction="20000"/>
          </a:bodyPr>
          <a:lstStyle/>
          <a:p>
            <a:r>
              <a:rPr lang="nb-NO" dirty="0"/>
              <a:t>§ 13-2.Ventilasjon i boenhet</a:t>
            </a:r>
          </a:p>
          <a:p>
            <a:r>
              <a:rPr lang="nb-NO" sz="1900" i="1" dirty="0"/>
              <a:t>(1) Boenhet skal ha ventilasjon som sikrer en gjennomsnittlig frisklufttilførsel på minimum 1,2 m³ pr. time pr. m² gulvareal når rommene eller boenheten er i bruk og minimum 0,7 m³ pr. time pr. m² gulvareal når rommene eller boenheten ikke er i bruk. </a:t>
            </a:r>
            <a:endParaRPr lang="nb-NO" sz="1900" i="1" dirty="0" smtClean="0"/>
          </a:p>
          <a:p>
            <a:r>
              <a:rPr lang="en-US" dirty="0" smtClean="0"/>
              <a:t>(…</a:t>
            </a:r>
            <a:r>
              <a:rPr lang="en-US" dirty="0"/>
              <a:t>minimum fresh air </a:t>
            </a:r>
            <a:r>
              <a:rPr lang="en-US" dirty="0" smtClean="0"/>
              <a:t>1.2 and 0.7 </a:t>
            </a:r>
            <a:r>
              <a:rPr lang="en-US" dirty="0"/>
              <a:t>m</a:t>
            </a:r>
            <a:r>
              <a:rPr lang="en-US" baseline="30000" dirty="0"/>
              <a:t>3</a:t>
            </a:r>
            <a:r>
              <a:rPr lang="en-US" dirty="0"/>
              <a:t>/ hour per m</a:t>
            </a:r>
            <a:r>
              <a:rPr lang="en-US" baseline="30000" dirty="0"/>
              <a:t>2</a:t>
            </a:r>
            <a:r>
              <a:rPr lang="en-US" dirty="0"/>
              <a:t> floor area when the rooms are </a:t>
            </a:r>
            <a:r>
              <a:rPr lang="en-US" dirty="0" smtClean="0"/>
              <a:t>in use and not </a:t>
            </a:r>
            <a:r>
              <a:rPr lang="en-US" dirty="0"/>
              <a:t>in </a:t>
            </a:r>
            <a:r>
              <a:rPr lang="en-US" dirty="0" smtClean="0"/>
              <a:t>use, respectively.)</a:t>
            </a:r>
            <a:endParaRPr lang="nb-NO" dirty="0"/>
          </a:p>
          <a:p>
            <a:pPr marL="0" indent="0">
              <a:buNone/>
            </a:pPr>
            <a:endParaRPr lang="nb-NO" sz="2200" dirty="0" smtClean="0"/>
          </a:p>
          <a:p>
            <a:r>
              <a:rPr lang="nb-NO" sz="1900" i="1" dirty="0" smtClean="0"/>
              <a:t>(</a:t>
            </a:r>
            <a:r>
              <a:rPr lang="nb-NO" sz="1900" i="1" dirty="0"/>
              <a:t>2) Soverom skal tilføres minimum 26 m³ friskluft pr. time pr. sengeplass når rommet eller boenheten er i bruk</a:t>
            </a:r>
            <a:r>
              <a:rPr lang="nb-NO" sz="1900" i="1" dirty="0" smtClean="0"/>
              <a:t>.</a:t>
            </a:r>
          </a:p>
          <a:p>
            <a:r>
              <a:rPr lang="nb-NO" dirty="0" smtClean="0"/>
              <a:t>(A </a:t>
            </a:r>
            <a:r>
              <a:rPr lang="nb-NO" dirty="0" err="1" smtClean="0"/>
              <a:t>bedroom</a:t>
            </a:r>
            <a:r>
              <a:rPr lang="nb-NO" dirty="0" smtClean="0"/>
              <a:t> </a:t>
            </a:r>
            <a:r>
              <a:rPr lang="en-US" dirty="0" smtClean="0"/>
              <a:t>shall </a:t>
            </a:r>
            <a:r>
              <a:rPr lang="en-US" dirty="0"/>
              <a:t>have </a:t>
            </a:r>
            <a:r>
              <a:rPr lang="en-US" dirty="0" smtClean="0"/>
              <a:t>fresh </a:t>
            </a:r>
            <a:r>
              <a:rPr lang="en-US" dirty="0"/>
              <a:t>air </a:t>
            </a:r>
            <a:r>
              <a:rPr lang="en-US" dirty="0" smtClean="0"/>
              <a:t>at </a:t>
            </a:r>
            <a:r>
              <a:rPr lang="en-US" dirty="0"/>
              <a:t>least 26 m</a:t>
            </a:r>
            <a:r>
              <a:rPr lang="en-US" baseline="30000" dirty="0"/>
              <a:t>3</a:t>
            </a:r>
            <a:r>
              <a:rPr lang="en-US" dirty="0"/>
              <a:t> /hour per </a:t>
            </a:r>
            <a:r>
              <a:rPr lang="en-US" dirty="0" smtClean="0"/>
              <a:t>person when in use</a:t>
            </a:r>
            <a:r>
              <a:rPr lang="nb-NO" dirty="0" smtClean="0"/>
              <a:t>)</a:t>
            </a:r>
          </a:p>
          <a:p>
            <a:pPr marL="0" indent="0">
              <a:buNone/>
            </a:pPr>
            <a:endParaRPr lang="nb-NO" dirty="0"/>
          </a:p>
          <a:p>
            <a:r>
              <a:rPr lang="nb-NO" sz="1900" i="1" dirty="0"/>
              <a:t>(3) Rom som ikke er beregnet for varig opphold skal ha ventilasjon som sikrer 0,7 m³ friskluft pr. time pr. m² gulvareal</a:t>
            </a:r>
            <a:r>
              <a:rPr lang="nb-NO" sz="1900" i="1" dirty="0" smtClean="0"/>
              <a:t>.</a:t>
            </a:r>
          </a:p>
          <a:p>
            <a:r>
              <a:rPr lang="en-US" dirty="0" smtClean="0"/>
              <a:t>(…minimum fresh air 0.7 </a:t>
            </a:r>
            <a:r>
              <a:rPr lang="en-US" dirty="0"/>
              <a:t>m</a:t>
            </a:r>
            <a:r>
              <a:rPr lang="en-US" baseline="30000" dirty="0"/>
              <a:t>3</a:t>
            </a:r>
            <a:r>
              <a:rPr lang="en-US" dirty="0"/>
              <a:t>/ hour per m</a:t>
            </a:r>
            <a:r>
              <a:rPr lang="en-US" baseline="30000" dirty="0"/>
              <a:t>2</a:t>
            </a:r>
            <a:r>
              <a:rPr lang="en-US" dirty="0"/>
              <a:t> floor area when the </a:t>
            </a:r>
            <a:r>
              <a:rPr lang="en-US" dirty="0" smtClean="0"/>
              <a:t>rooms </a:t>
            </a:r>
            <a:r>
              <a:rPr lang="en-US" dirty="0"/>
              <a:t>are not in use</a:t>
            </a:r>
            <a:r>
              <a:rPr lang="en-US" dirty="0" smtClean="0"/>
              <a:t>.)</a:t>
            </a:r>
            <a:endParaRPr lang="nb-NO" dirty="0"/>
          </a:p>
        </p:txBody>
      </p:sp>
      <p:sp>
        <p:nvSpPr>
          <p:cNvPr id="10" name="Rectangle 9"/>
          <p:cNvSpPr/>
          <p:nvPr/>
        </p:nvSpPr>
        <p:spPr>
          <a:xfrm>
            <a:off x="724444" y="6057262"/>
            <a:ext cx="7733212" cy="338554"/>
          </a:xfrm>
          <a:prstGeom prst="rect">
            <a:avLst/>
          </a:prstGeom>
        </p:spPr>
        <p:txBody>
          <a:bodyPr wrap="square">
            <a:spAutoFit/>
          </a:bodyPr>
          <a:lstStyle/>
          <a:p>
            <a:r>
              <a:rPr lang="nb-NO" sz="1600" dirty="0"/>
              <a:t>https://lovdata.no/dokument/SF/forskrift/2010-03-26-489</a:t>
            </a:r>
          </a:p>
        </p:txBody>
      </p:sp>
    </p:spTree>
    <p:extLst>
      <p:ext uri="{BB962C8B-B14F-4D97-AF65-F5344CB8AC3E}">
        <p14:creationId xmlns:p14="http://schemas.microsoft.com/office/powerpoint/2010/main" val="36974937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R_PRESENTATION" val="True"/>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F0650E02C4504E9A3D2C8EA268D874" ma:contentTypeVersion="0" ma:contentTypeDescription="Create a new document." ma:contentTypeScope="" ma:versionID="97ce9cb5394284a69ae299386fc3023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6866B8-BA2B-4184-8176-2E57041B7DFC}"/>
</file>

<file path=customXml/itemProps2.xml><?xml version="1.0" encoding="utf-8"?>
<ds:datastoreItem xmlns:ds="http://schemas.openxmlformats.org/officeDocument/2006/customXml" ds:itemID="{674BD488-E0BA-4A54-A46B-DDC311A02673}"/>
</file>

<file path=customXml/itemProps3.xml><?xml version="1.0" encoding="utf-8"?>
<ds:datastoreItem xmlns:ds="http://schemas.openxmlformats.org/officeDocument/2006/customXml" ds:itemID="{A5A88E91-D056-4BD5-A39D-CE41C3A3DFB6}"/>
</file>

<file path=docProps/app.xml><?xml version="1.0" encoding="utf-8"?>
<Properties xmlns="http://schemas.openxmlformats.org/officeDocument/2006/extended-properties" xmlns:vt="http://schemas.openxmlformats.org/officeDocument/2006/docPropsVTypes">
  <TotalTime>14518</TotalTime>
  <Words>793</Words>
  <Application>Microsoft Office PowerPoint</Application>
  <PresentationFormat>On-screen Show (4:3)</PresentationFormat>
  <Paragraphs>107</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Wingdings</vt:lpstr>
      <vt:lpstr>SimSun</vt:lpstr>
      <vt:lpstr>Courier New</vt:lpstr>
      <vt:lpstr>Calibri</vt:lpstr>
      <vt:lpstr>Times New Roman</vt:lpstr>
      <vt:lpstr>Office-tema</vt:lpstr>
      <vt:lpstr>ANNEX 68 ST 4 Indoor air quality based ventilation strategies  </vt:lpstr>
      <vt:lpstr>Indoor air quality and potential pollutants</vt:lpstr>
      <vt:lpstr>Case 1: Field measurements of indoor particle matter concentration affected by indoor occupants’ activities and outdoor conditions</vt:lpstr>
      <vt:lpstr>Living Lab</vt:lpstr>
      <vt:lpstr>RESULTS </vt:lpstr>
      <vt:lpstr>Case 2: Experimental study of indoor air quality in two types of Norwegian houses heated by wood stove </vt:lpstr>
      <vt:lpstr>PowerPoint Presentation</vt:lpstr>
      <vt:lpstr>Measured particle concentration in a row house</vt:lpstr>
      <vt:lpstr>TEK’10 – effective from Jan 1st 2012</vt:lpstr>
      <vt:lpstr>Measurement results</vt:lpstr>
      <vt:lpstr>Trends of future ventilation strategies</vt:lpstr>
      <vt:lpstr>Protected (occupied) zone ventilation (POV/PZV)</vt:lpstr>
      <vt:lpstr>Conclusions of Case 1</vt:lpstr>
      <vt:lpstr>Conclusions</vt:lpstr>
    </vt:vector>
  </TitlesOfParts>
  <Company>NTNU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Guangyu Cao</cp:lastModifiedBy>
  <cp:revision>300</cp:revision>
  <dcterms:created xsi:type="dcterms:W3CDTF">2013-06-10T16:56:09Z</dcterms:created>
  <dcterms:modified xsi:type="dcterms:W3CDTF">2017-03-21T09:40:56Z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0x010100EEF0650E02C4504E9A3D2C8EA268D874</vt:lpwstr>
  </property>
</Properties>
</file>