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09" r:id="rId2"/>
    <p:sldId id="306" r:id="rId3"/>
    <p:sldId id="311" r:id="rId4"/>
    <p:sldId id="307" r:id="rId5"/>
    <p:sldId id="310" r:id="rId6"/>
  </p:sldIdLst>
  <p:sldSz cx="9144000" cy="6858000" type="screen4x3"/>
  <p:notesSz cx="6797675" cy="9925050"/>
  <p:embeddedFontLst>
    <p:embeddedFont>
      <p:font typeface="Verdana" panose="020B0604030504040204" pitchFamily="34" charset="0"/>
      <p:regular r:id="rId9"/>
      <p:bold r:id="rId10"/>
      <p:italic r:id="rId11"/>
      <p:boldItalic r:id="rId12"/>
    </p:embeddedFont>
    <p:embeddedFont>
      <p:font typeface="MS PGothic" panose="020B0600070205080204" pitchFamily="34" charset="-128"/>
      <p:regular r:id="rId13"/>
    </p:embeddedFont>
    <p:embeddedFont>
      <p:font typeface="Tahoma" panose="020B0604030504040204" pitchFamily="3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8FB4"/>
    <a:srgbClr val="669FC6"/>
    <a:srgbClr val="C62247"/>
    <a:srgbClr val="20C89C"/>
    <a:srgbClr val="404040"/>
    <a:srgbClr val="33301F"/>
    <a:srgbClr val="8B8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81" autoAdjust="0"/>
    <p:restoredTop sz="94671" autoAdjust="0"/>
  </p:normalViewPr>
  <p:slideViewPr>
    <p:cSldViewPr>
      <p:cViewPr varScale="1">
        <p:scale>
          <a:sx n="106" d="100"/>
          <a:sy n="106" d="100"/>
        </p:scale>
        <p:origin x="150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FE36B-B33A-4348-909F-6325FE96CA1E}" type="datetimeFigureOut">
              <a:rPr lang="da-DK" smtClean="0"/>
              <a:t>09-09-2016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74A14-3465-4299-9220-5DD9A3B8326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0906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133EF-D5F2-4823-9129-E423D6216A7C}" type="datetimeFigureOut">
              <a:rPr lang="da-DK" smtClean="0"/>
              <a:t>09-09-2016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85900-38D2-48AD-A5C2-41897CFEC84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511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 descr="Bergakungens salar 02cmyk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2" t="-267" r="392" b="4402"/>
          <a:stretch/>
        </p:blipFill>
        <p:spPr bwMode="auto">
          <a:xfrm>
            <a:off x="-36512" y="2708920"/>
            <a:ext cx="9218124" cy="41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lowchart: Manual Input 9"/>
          <p:cNvSpPr/>
          <p:nvPr userDrawn="1"/>
        </p:nvSpPr>
        <p:spPr>
          <a:xfrm rot="10800000">
            <a:off x="0" y="-7326"/>
            <a:ext cx="9177164" cy="4265629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502859"/>
            <a:ext cx="1333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44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opstilling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85852" y="272108"/>
            <a:ext cx="6191919" cy="1224136"/>
          </a:xfrm>
          <a:prstGeom prst="rect">
            <a:avLst/>
          </a:prstGeom>
          <a:noFill/>
        </p:spPr>
        <p:txBody>
          <a:bodyPr lIns="288000" tIns="180000" rIns="252000" bIns="180000">
            <a:noAutofit/>
          </a:bodyPr>
          <a:lstStyle>
            <a:lvl1pPr marL="0" indent="0">
              <a:buNone/>
              <a:defRPr sz="3000" baseline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84522" y="1488930"/>
            <a:ext cx="8535950" cy="1408211"/>
          </a:xfrm>
          <a:prstGeom prst="rect">
            <a:avLst/>
          </a:prstGeom>
          <a:noFill/>
        </p:spPr>
        <p:txBody>
          <a:bodyPr wrap="square" lIns="288000" tIns="144000" rIns="252000" bIns="324000">
            <a:spAutoFit/>
          </a:bodyPr>
          <a:lstStyle>
            <a:lvl1pPr marL="342900" indent="-342900">
              <a:buClr>
                <a:srgbClr val="C6224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Clr>
                <a:srgbClr val="C62247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Clr>
                <a:srgbClr val="C62247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Clr>
                <a:srgbClr val="C62247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Clr>
                <a:srgbClr val="C62247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502859"/>
            <a:ext cx="1333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25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5313" y="908050"/>
            <a:ext cx="7831137" cy="4191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0713" y="1628775"/>
            <a:ext cx="7805737" cy="4105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406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502859"/>
            <a:ext cx="1333500" cy="6667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99" r:id="rId2"/>
    <p:sldLayoutId id="2147483701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/>
          </p:cNvSpPr>
          <p:nvPr/>
        </p:nvSpPr>
        <p:spPr>
          <a:xfrm>
            <a:off x="593725" y="476672"/>
            <a:ext cx="8370763" cy="12984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altLang="da-DK" sz="26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altLang="da-DK" sz="26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altLang="da-DK" sz="2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of </a:t>
            </a:r>
            <a:r>
              <a:rPr lang="en-GB" altLang="da-DK" sz="2600" b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VOC </a:t>
            </a:r>
            <a:r>
              <a:rPr lang="en-GB" altLang="da-DK" sz="2600" b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GB" altLang="da-DK" sz="2600" b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ensors for Monitoring </a:t>
            </a:r>
            <a:r>
              <a:rPr lang="en-GB" altLang="da-DK" sz="2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IAQ</a:t>
            </a:r>
          </a:p>
          <a:p>
            <a:endParaRPr lang="en-GB" altLang="da-DK" sz="10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5"/>
          <p:cNvSpPr txBox="1">
            <a:spLocks/>
          </p:cNvSpPr>
          <p:nvPr/>
        </p:nvSpPr>
        <p:spPr>
          <a:xfrm>
            <a:off x="593725" y="2492896"/>
            <a:ext cx="6196013" cy="431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GB" altLang="da-DK" sz="2000" dirty="0" smtClean="0">
                <a:solidFill>
                  <a:schemeClr val="tx1"/>
                </a:solidFill>
              </a:rPr>
              <a:t>Thomas Witterseh</a:t>
            </a:r>
          </a:p>
          <a:p>
            <a:pPr>
              <a:buFont typeface="Arial" pitchFamily="34" charset="0"/>
              <a:buNone/>
            </a:pPr>
            <a:endParaRPr lang="en-GB" altLang="da-DK" sz="20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None/>
            </a:pPr>
            <a:r>
              <a:rPr lang="en-GB" altLang="da-DK" sz="1600" dirty="0" smtClean="0">
                <a:solidFill>
                  <a:schemeClr val="tx1"/>
                </a:solidFill>
              </a:rPr>
              <a:t>IEA Annex68 Expert Meeting</a:t>
            </a:r>
          </a:p>
          <a:p>
            <a:pPr>
              <a:buFont typeface="Arial" pitchFamily="34" charset="0"/>
              <a:buNone/>
            </a:pPr>
            <a:r>
              <a:rPr lang="en-GB" altLang="da-DK" sz="1600" dirty="0" smtClean="0">
                <a:solidFill>
                  <a:schemeClr val="tx1"/>
                </a:solidFill>
              </a:rPr>
              <a:t>Syracuse, September 8-10 2016</a:t>
            </a:r>
          </a:p>
        </p:txBody>
      </p:sp>
    </p:spTree>
    <p:extLst>
      <p:ext uri="{BB962C8B-B14F-4D97-AF65-F5344CB8AC3E}">
        <p14:creationId xmlns:p14="http://schemas.microsoft.com/office/powerpoint/2010/main" val="32298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77862" y="1604109"/>
            <a:ext cx="69904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Font typeface="Arial" panose="020B0604020202020204" pitchFamily="34" charset="0"/>
              <a:buChar char="•"/>
              <a:defRPr/>
            </a:pPr>
            <a:endParaRPr lang="en-US" sz="2000" dirty="0" smtClean="0"/>
          </a:p>
          <a:p>
            <a:pPr marL="361950" indent="-36195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To evaluate VOC and/or TVOC sensors as a tool for monitoring indoor air quality in dwellings </a:t>
            </a:r>
            <a:r>
              <a:rPr lang="en-US" sz="2000" dirty="0" smtClean="0"/>
              <a:t>- especially </a:t>
            </a:r>
            <a:r>
              <a:rPr lang="en-US" sz="2000" dirty="0" smtClean="0"/>
              <a:t>newly renovated </a:t>
            </a:r>
            <a:r>
              <a:rPr lang="en-US" sz="2000" dirty="0" smtClean="0"/>
              <a:t>dwellings where IAQ is dominated by material emissions</a:t>
            </a:r>
          </a:p>
          <a:p>
            <a:pPr marL="361950" indent="-361950"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marL="361950" indent="-361950"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marL="361950" indent="-361950">
              <a:buFont typeface="Arial" panose="020B0604020202020204" pitchFamily="34" charset="0"/>
              <a:buChar char="•"/>
              <a:defRPr/>
            </a:pPr>
            <a:endParaRPr lang="en-US" sz="2000" dirty="0" smtClean="0"/>
          </a:p>
          <a:p>
            <a:pPr defTabSz="271463">
              <a:defRPr/>
            </a:pPr>
            <a:endParaRPr lang="en-US" sz="2000" dirty="0"/>
          </a:p>
          <a:p>
            <a:pPr marL="342900" indent="-342900" defTabSz="271463">
              <a:buFont typeface="Arial" panose="020B0604020202020204" pitchFamily="34" charset="0"/>
              <a:buChar char="•"/>
              <a:defRPr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77863" y="998165"/>
            <a:ext cx="7818437" cy="4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37" tIns="37869" rIns="75737" bIns="37869">
            <a:spAutoFit/>
          </a:bodyPr>
          <a:lstStyle>
            <a:lvl1pPr defTabSz="7572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572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572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572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572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altLang="da-DK" sz="2600" b="1" dirty="0" smtClean="0">
                <a:solidFill>
                  <a:srgbClr val="C00000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Project </a:t>
            </a:r>
            <a:r>
              <a:rPr lang="da-DK" altLang="da-DK" sz="2600" b="1" dirty="0" err="1" smtClean="0">
                <a:solidFill>
                  <a:srgbClr val="C00000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Objective</a:t>
            </a:r>
            <a:endParaRPr lang="da-DK" altLang="da-DK" sz="2600" b="1" dirty="0">
              <a:solidFill>
                <a:srgbClr val="C00000"/>
              </a:solidFill>
              <a:latin typeface="+mn-lt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7474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77862" y="1604109"/>
            <a:ext cx="69904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Font typeface="Arial" panose="020B0604020202020204" pitchFamily="34" charset="0"/>
              <a:buChar char="•"/>
              <a:defRPr/>
            </a:pPr>
            <a:endParaRPr lang="en-US" sz="2000" dirty="0" smtClean="0"/>
          </a:p>
          <a:p>
            <a:pPr marL="361950" indent="-36195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Research Project funded by GI (The Landowners’ Investment Foundation)</a:t>
            </a:r>
          </a:p>
          <a:p>
            <a:pPr>
              <a:defRPr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Project period: Autumn 2016 – Autumn 2017 (1 year)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 smtClean="0"/>
          </a:p>
          <a:p>
            <a:pPr marL="342900" indent="-342900" defTabSz="862013">
              <a:buFont typeface="Arial" panose="020B0604020202020204" pitchFamily="34" charset="0"/>
              <a:buChar char="•"/>
              <a:tabLst>
                <a:tab pos="2870200" algn="l"/>
              </a:tabLst>
              <a:defRPr/>
            </a:pPr>
            <a:r>
              <a:rPr lang="en-US" sz="2000" dirty="0" smtClean="0"/>
              <a:t>Total budget: Approx.	USD 100,000 (DKK 702,000)</a:t>
            </a:r>
          </a:p>
          <a:p>
            <a:pPr marL="342900" indent="-342900" defTabSz="862013">
              <a:buFont typeface="Arial" panose="020B0604020202020204" pitchFamily="34" charset="0"/>
              <a:buChar char="•"/>
              <a:tabLst>
                <a:tab pos="2870200" algn="l"/>
              </a:tabLst>
              <a:defRPr/>
            </a:pPr>
            <a:r>
              <a:rPr lang="en-US" sz="2000" dirty="0" smtClean="0"/>
              <a:t>GI Funding: 	USD 	 50,000 (DKK 350,000) </a:t>
            </a:r>
          </a:p>
          <a:p>
            <a:pPr defTabSz="271463">
              <a:defRPr/>
            </a:pPr>
            <a:endParaRPr lang="en-US" sz="2000" dirty="0"/>
          </a:p>
          <a:p>
            <a:pPr marL="342900" indent="-342900" defTabSz="271463">
              <a:buFont typeface="Arial" panose="020B0604020202020204" pitchFamily="34" charset="0"/>
              <a:buChar char="•"/>
              <a:defRPr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77863" y="998165"/>
            <a:ext cx="7818437" cy="4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37" tIns="37869" rIns="75737" bIns="37869">
            <a:spAutoFit/>
          </a:bodyPr>
          <a:lstStyle>
            <a:lvl1pPr defTabSz="7572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572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572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572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572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altLang="da-DK" sz="2600" b="1" dirty="0" smtClean="0">
                <a:solidFill>
                  <a:srgbClr val="C00000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Project </a:t>
            </a:r>
            <a:r>
              <a:rPr lang="da-DK" altLang="da-DK" sz="2600" b="1" dirty="0" err="1" smtClean="0">
                <a:solidFill>
                  <a:srgbClr val="C00000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Outline</a:t>
            </a:r>
            <a:endParaRPr lang="da-DK" altLang="da-DK" sz="2600" b="1" dirty="0">
              <a:solidFill>
                <a:srgbClr val="C00000"/>
              </a:solidFill>
              <a:latin typeface="+mn-lt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567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77862" y="1604109"/>
            <a:ext cx="684646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Literature (sensor types, experiences)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Market screening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Based on specifications a limited number of commercially available sensors/instruments are selected for test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Laboratory test (climate chamber)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Controlled exposure in climate chambers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Sensor response to selected volatile compounds typically found in indoor air (aldehydes, glycols, alcohols, acids, </a:t>
            </a:r>
            <a:r>
              <a:rPr lang="en-US" sz="2000" smtClean="0"/>
              <a:t>input from ST1)</a:t>
            </a:r>
            <a:endParaRPr lang="en-US" sz="2000" dirty="0" smtClean="0"/>
          </a:p>
          <a:p>
            <a:pPr>
              <a:defRPr/>
            </a:pPr>
            <a:endParaRPr lang="en-US" sz="2000" dirty="0" smtClean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77863" y="998165"/>
            <a:ext cx="7818437" cy="4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37" tIns="37869" rIns="75737" bIns="37869">
            <a:spAutoFit/>
          </a:bodyPr>
          <a:lstStyle>
            <a:lvl1pPr defTabSz="7572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572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572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572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572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altLang="da-DK" sz="2600" b="1" dirty="0" err="1" smtClean="0">
                <a:solidFill>
                  <a:srgbClr val="C00000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Expected</a:t>
            </a:r>
            <a:r>
              <a:rPr lang="da-DK" altLang="da-DK" sz="2600" b="1" dirty="0" smtClean="0">
                <a:solidFill>
                  <a:srgbClr val="C00000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da-DK" altLang="da-DK" sz="2600" b="1" dirty="0" err="1" smtClean="0">
                <a:solidFill>
                  <a:srgbClr val="C00000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Activities</a:t>
            </a:r>
            <a:r>
              <a:rPr lang="da-DK" altLang="da-DK" sz="2600" b="1" dirty="0" smtClean="0">
                <a:solidFill>
                  <a:srgbClr val="C00000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 – PART 1</a:t>
            </a:r>
            <a:endParaRPr lang="da-DK" altLang="da-DK" sz="2600" b="1" dirty="0">
              <a:solidFill>
                <a:srgbClr val="C00000"/>
              </a:solidFill>
              <a:latin typeface="+mn-lt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6184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77862" y="1604109"/>
            <a:ext cx="684646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PART 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Full scale test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Monitoring of IAQ parameters (including VOC/TVOC,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RH) in single/twin test office setting at </a:t>
            </a:r>
            <a:r>
              <a:rPr lang="en-US" sz="2000" dirty="0" smtClean="0"/>
              <a:t>DTI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Comparison of VOC sensor output with results from ‘classic’ sampling (</a:t>
            </a:r>
            <a:r>
              <a:rPr lang="en-US" sz="2000" dirty="0" err="1" smtClean="0"/>
              <a:t>Tenax</a:t>
            </a:r>
            <a:r>
              <a:rPr lang="en-US" sz="2000" dirty="0" smtClean="0"/>
              <a:t>, DNPH tubes)</a:t>
            </a: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2000" dirty="0" smtClean="0"/>
          </a:p>
          <a:p>
            <a:pPr algn="ctr">
              <a:defRPr/>
            </a:pPr>
            <a:r>
              <a:rPr lang="en-US" sz="2000" dirty="0" smtClean="0"/>
              <a:t>Your input welcome</a:t>
            </a:r>
          </a:p>
          <a:p>
            <a:pPr algn="ctr">
              <a:defRPr/>
            </a:pPr>
            <a:endParaRPr lang="en-US" sz="2000" dirty="0" smtClean="0"/>
          </a:p>
          <a:p>
            <a:pPr algn="ctr">
              <a:defRPr/>
            </a:pPr>
            <a:r>
              <a:rPr lang="en-US" sz="2000" dirty="0" smtClean="0"/>
              <a:t>Email: twi@dti.dk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77863" y="998165"/>
            <a:ext cx="7818437" cy="4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737" tIns="37869" rIns="75737" bIns="37869">
            <a:spAutoFit/>
          </a:bodyPr>
          <a:lstStyle>
            <a:lvl1pPr defTabSz="7572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572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572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572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572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altLang="da-DK" sz="2600" b="1" dirty="0" err="1" smtClean="0">
                <a:solidFill>
                  <a:srgbClr val="C00000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Expected</a:t>
            </a:r>
            <a:r>
              <a:rPr lang="da-DK" altLang="da-DK" sz="2600" b="1" dirty="0" smtClean="0">
                <a:solidFill>
                  <a:srgbClr val="C00000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da-DK" altLang="da-DK" sz="2600" b="1" dirty="0" err="1" smtClean="0">
                <a:solidFill>
                  <a:srgbClr val="C00000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Activities</a:t>
            </a:r>
            <a:r>
              <a:rPr lang="da-DK" altLang="da-DK" sz="2600" b="1" dirty="0" smtClean="0">
                <a:solidFill>
                  <a:srgbClr val="C00000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 – PART 2</a:t>
            </a:r>
            <a:endParaRPr lang="da-DK" altLang="da-DK" sz="2600" b="1" dirty="0">
              <a:solidFill>
                <a:srgbClr val="C00000"/>
              </a:solidFill>
              <a:latin typeface="+mn-lt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957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abelon_PP_teknologisk_v3_dva_klint_trans_b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knologisk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F0650E02C4504E9A3D2C8EA268D874" ma:contentTypeVersion="0" ma:contentTypeDescription="Create a new document." ma:contentTypeScope="" ma:versionID="97ce9cb5394284a69ae299386fc302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A05A0C-559B-4063-916C-F7E3DC7D3787}"/>
</file>

<file path=customXml/itemProps2.xml><?xml version="1.0" encoding="utf-8"?>
<ds:datastoreItem xmlns:ds="http://schemas.openxmlformats.org/officeDocument/2006/customXml" ds:itemID="{0E28DC1F-B7D5-4228-A188-EE69A0EDBFE8}"/>
</file>

<file path=customXml/itemProps3.xml><?xml version="1.0" encoding="utf-8"?>
<ds:datastoreItem xmlns:ds="http://schemas.openxmlformats.org/officeDocument/2006/customXml" ds:itemID="{66A495A6-CDFD-44DD-93EF-782F1580CD3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2863</TotalTime>
  <Words>195</Words>
  <Application>Microsoft Office PowerPoint</Application>
  <PresentationFormat>Skærmshow (4:3)</PresentationFormat>
  <Paragraphs>48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12" baseType="lpstr">
      <vt:lpstr>Verdana</vt:lpstr>
      <vt:lpstr>MS PGothic</vt:lpstr>
      <vt:lpstr>Arial</vt:lpstr>
      <vt:lpstr>Wingdings</vt:lpstr>
      <vt:lpstr>Tahoma</vt:lpstr>
      <vt:lpstr>Calibri</vt:lpstr>
      <vt:lpstr>Skabelon_PP_teknologisk_v3_dva_klint_trans_bg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Acker</dc:creator>
  <cp:lastModifiedBy>Thomas Witterseh</cp:lastModifiedBy>
  <cp:revision>404</cp:revision>
  <cp:lastPrinted>2014-06-26T12:16:09Z</cp:lastPrinted>
  <dcterms:created xsi:type="dcterms:W3CDTF">2012-03-13T12:18:54Z</dcterms:created>
  <dcterms:modified xsi:type="dcterms:W3CDTF">2016-09-09T17:45:55Z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0x010100EEF0650E02C4504E9A3D2C8EA268D874</vt:lpwstr>
  </property>
</Properties>
</file>