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10"/>
  </p:notesMasterIdLst>
  <p:handoutMasterIdLst>
    <p:handoutMasterId r:id="rId11"/>
  </p:handoutMasterIdLst>
  <p:sldIdLst>
    <p:sldId id="400" r:id="rId2"/>
    <p:sldId id="394" r:id="rId3"/>
    <p:sldId id="399" r:id="rId4"/>
    <p:sldId id="401" r:id="rId5"/>
    <p:sldId id="396" r:id="rId6"/>
    <p:sldId id="402" r:id="rId7"/>
    <p:sldId id="404" r:id="rId8"/>
    <p:sldId id="403" r:id="rId9"/>
  </p:sldIdLst>
  <p:sldSz cx="9144000" cy="6858000" type="screen4x3"/>
  <p:notesSz cx="6877050" cy="1000125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41D"/>
    <a:srgbClr val="E59121"/>
    <a:srgbClr val="E24236"/>
    <a:srgbClr val="EE8818"/>
    <a:srgbClr val="FFDD71"/>
    <a:srgbClr val="EFB3BD"/>
    <a:srgbClr val="B8A6F8"/>
    <a:srgbClr val="A6A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3957" autoAdjust="0"/>
  </p:normalViewPr>
  <p:slideViewPr>
    <p:cSldViewPr snapToObjects="1" showGuides="1">
      <p:cViewPr>
        <p:scale>
          <a:sx n="100" d="100"/>
          <a:sy n="100" d="100"/>
        </p:scale>
        <p:origin x="-636" y="-84"/>
      </p:cViewPr>
      <p:guideLst>
        <p:guide orient="horz" pos="3203"/>
        <p:guide pos="10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42" d="100"/>
          <a:sy n="42" d="100"/>
        </p:scale>
        <p:origin x="-2045" y="-77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6DD29E-6535-4D4E-B593-FF9385328AC5}" type="datetimeFigureOut">
              <a:rPr lang="de-AT"/>
              <a:pPr>
                <a:defRPr/>
              </a:pPr>
              <a:t>15.03.2016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4138" y="949960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1B461A-6DEB-4926-B8C6-F5A56D271E6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65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420CB90-E729-4AE4-903A-92A1D459C28E}" type="datetimeFigureOut">
              <a:rPr lang="de-AT"/>
              <a:pPr>
                <a:defRPr/>
              </a:pPr>
              <a:t>15.03.2016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1" tIns="47930" rIns="95861" bIns="4793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49800"/>
            <a:ext cx="5502275" cy="4500563"/>
          </a:xfrm>
          <a:prstGeom prst="rect">
            <a:avLst/>
          </a:prstGeom>
        </p:spPr>
        <p:txBody>
          <a:bodyPr vert="horz" lIns="95861" tIns="47930" rIns="95861" bIns="4793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4138" y="9499600"/>
            <a:ext cx="2981325" cy="500063"/>
          </a:xfrm>
          <a:prstGeom prst="rect">
            <a:avLst/>
          </a:prstGeom>
        </p:spPr>
        <p:txBody>
          <a:bodyPr vert="horz" lIns="95861" tIns="47930" rIns="95861" bIns="47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2D3C5B-7F1C-4A60-9F59-848FA2511FA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564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356 PH apartments -&gt; 3 year monitoring and occupant survey</a:t>
            </a:r>
          </a:p>
          <a:p>
            <a:r>
              <a:rPr lang="en-US" dirty="0" smtClean="0"/>
              <a:t>Low vent rate -&gt; Co2 often in IDA3 -&gt; good user rating (no health issue: HEALTH vent)</a:t>
            </a:r>
          </a:p>
          <a:p>
            <a:r>
              <a:rPr lang="en-US" dirty="0" smtClean="0"/>
              <a:t>But numerous complaints (&gt;30%) about dry air (measurement show levels &lt; 30%)</a:t>
            </a:r>
          </a:p>
          <a:p>
            <a:r>
              <a:rPr lang="en-US" dirty="0" smtClean="0"/>
              <a:t>Results show high indoor air temperatures</a:t>
            </a:r>
          </a:p>
          <a:p>
            <a:r>
              <a:rPr lang="en-US" dirty="0" smtClean="0"/>
              <a:t>? Effect of high temp and low RH on TVOC emissions</a:t>
            </a:r>
          </a:p>
          <a:p>
            <a:r>
              <a:rPr lang="en-US" dirty="0" smtClean="0"/>
              <a:t>? How do VOC concentrations evolve (long term, daily) after move-in (furniture, activities)  -&gt; future project (Teflon tubes installed)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93A24-34E3-47D6-8FD3-82463B8ECA06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08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D3C5B-7F1C-4A60-9F59-848FA2511FAA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073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20.Februar 2013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A1E0-9CCD-4EAA-A9EB-7C6C90FAC8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1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748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13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44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8" descr="PowerPoint_Abfallbehandlung2_beschnitten_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7463"/>
            <a:ext cx="9144001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9525" y="63706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20.Februar 2013</a:t>
            </a:r>
            <a:endParaRPr lang="de-DE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90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24DC8B6-B0E8-48EE-82EA-93DB62DEB6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633413"/>
            <a:ext cx="196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38"/>
            <a:ext cx="20891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12750"/>
            <a:ext cx="657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07963"/>
            <a:ext cx="17097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fortl&#252;ftung.at/" TargetMode="External"/><Relationship Id="rId2" Type="http://schemas.openxmlformats.org/officeDocument/2006/relationships/hyperlink" Target="http://www.passipedia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enerweb.ch/kwl.html" TargetMode="External"/><Relationship Id="rId4" Type="http://schemas.openxmlformats.org/officeDocument/2006/relationships/hyperlink" Target="http://www.phi-ibk.at/luftfuehru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2"/>
          <p:cNvSpPr txBox="1">
            <a:spLocks noChangeArrowheads="1"/>
          </p:cNvSpPr>
          <p:nvPr/>
        </p:nvSpPr>
        <p:spPr bwMode="auto">
          <a:xfrm>
            <a:off x="35496" y="2109331"/>
            <a:ext cx="9108504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 eaLnBrk="1" hangingPunct="1">
              <a:spcAft>
                <a:spcPts val="600"/>
              </a:spcAft>
            </a:pPr>
            <a:r>
              <a:rPr lang="de-AT" altLang="de-DE" sz="2400" u="sng" dirty="0" smtClean="0"/>
              <a:t>Research </a:t>
            </a:r>
            <a:r>
              <a:rPr lang="de-AT" altLang="de-DE" sz="2400" u="sng" dirty="0" err="1" smtClean="0"/>
              <a:t>projects</a:t>
            </a:r>
            <a:r>
              <a:rPr lang="de-AT" altLang="de-DE" sz="2400" u="sng" dirty="0"/>
              <a:t> </a:t>
            </a:r>
            <a:r>
              <a:rPr lang="de-AT" altLang="de-DE" sz="2400" u="sng" dirty="0" err="1" smtClean="0"/>
              <a:t>with</a:t>
            </a:r>
            <a:r>
              <a:rPr lang="de-AT" altLang="de-DE" sz="2400" u="sng" dirty="0" smtClean="0"/>
              <a:t> </a:t>
            </a:r>
            <a:r>
              <a:rPr lang="de-AT" altLang="de-DE" sz="2400" u="sng" dirty="0" err="1" smtClean="0"/>
              <a:t>documented</a:t>
            </a:r>
            <a:r>
              <a:rPr lang="de-AT" altLang="de-DE" sz="2400" u="sng" dirty="0" smtClean="0"/>
              <a:t> </a:t>
            </a:r>
            <a:r>
              <a:rPr lang="de-AT" altLang="de-DE" sz="2400" u="sng" dirty="0" err="1" smtClean="0"/>
              <a:t>results</a:t>
            </a:r>
            <a:r>
              <a:rPr lang="de-AT" altLang="de-DE" sz="2400" u="sng" dirty="0" smtClean="0"/>
              <a:t> </a:t>
            </a:r>
            <a:r>
              <a:rPr lang="de-AT" altLang="de-DE" sz="2400" u="sng" dirty="0" err="1" smtClean="0"/>
              <a:t>for</a:t>
            </a:r>
            <a:r>
              <a:rPr lang="de-AT" altLang="de-DE" sz="2400" u="sng" dirty="0" smtClean="0"/>
              <a:t> </a:t>
            </a:r>
            <a:r>
              <a:rPr lang="de-AT" altLang="de-DE" sz="2400" u="sng" dirty="0" err="1" smtClean="0"/>
              <a:t>planers</a:t>
            </a:r>
            <a:r>
              <a:rPr lang="de-AT" altLang="de-DE" sz="2400" u="sng" dirty="0" smtClean="0"/>
              <a:t>/</a:t>
            </a:r>
            <a:r>
              <a:rPr lang="de-AT" altLang="de-DE" sz="2400" u="sng" dirty="0" err="1" smtClean="0"/>
              <a:t>architects</a:t>
            </a:r>
            <a:endParaRPr lang="de-AT" altLang="de-DE" sz="2400" u="sng" dirty="0" smtClean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/>
              <a:t>Cascade Ventilation: </a:t>
            </a:r>
            <a:r>
              <a:rPr lang="en-US" altLang="de-DE" sz="1600" dirty="0" smtClean="0"/>
              <a:t>Planning guide floor plan, design parameters for overflow elem.</a:t>
            </a:r>
            <a:endParaRPr lang="en-US" altLang="de-DE" sz="1600" dirty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altLang="de-DE" sz="2000" dirty="0" err="1" smtClean="0"/>
              <a:t>Low_vent</a:t>
            </a:r>
            <a:r>
              <a:rPr lang="en-US" altLang="de-DE" sz="2000" dirty="0" smtClean="0"/>
              <a:t>: </a:t>
            </a:r>
            <a:r>
              <a:rPr lang="en-US" altLang="de-DE" sz="1600" dirty="0" smtClean="0"/>
              <a:t>Optimized ventilation concepts, ventilation rates, fire safety measures</a:t>
            </a:r>
            <a:endParaRPr lang="en-US" altLang="de-DE" sz="1600" dirty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altLang="de-DE" sz="2000" dirty="0" smtClean="0"/>
              <a:t>Luna: </a:t>
            </a:r>
            <a:r>
              <a:rPr lang="de-AT" altLang="de-DE" sz="1600" dirty="0" err="1" smtClean="0"/>
              <a:t>Comparison</a:t>
            </a:r>
            <a:r>
              <a:rPr lang="de-AT" altLang="de-DE" sz="1600" dirty="0" smtClean="0"/>
              <a:t> </a:t>
            </a:r>
            <a:r>
              <a:rPr lang="de-AT" altLang="de-DE" sz="1600" dirty="0" err="1"/>
              <a:t>of</a:t>
            </a:r>
            <a:r>
              <a:rPr lang="de-AT" altLang="de-DE" sz="1600" dirty="0"/>
              <a:t> </a:t>
            </a:r>
            <a:r>
              <a:rPr lang="de-AT" altLang="de-DE" sz="1600" dirty="0" smtClean="0"/>
              <a:t>PH-</a:t>
            </a:r>
            <a:r>
              <a:rPr lang="de-AT" altLang="de-DE" sz="1600" dirty="0" err="1" smtClean="0"/>
              <a:t>heating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strategies</a:t>
            </a:r>
            <a:r>
              <a:rPr lang="de-AT" altLang="de-DE" sz="1600" dirty="0" smtClean="0"/>
              <a:t> (</a:t>
            </a:r>
            <a:r>
              <a:rPr lang="de-AT" altLang="de-DE" sz="1600" dirty="0" err="1" smtClean="0"/>
              <a:t>including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air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heating</a:t>
            </a:r>
            <a:r>
              <a:rPr lang="de-AT" altLang="de-DE" sz="1600" dirty="0" smtClean="0"/>
              <a:t>)</a:t>
            </a:r>
            <a:endParaRPr lang="de-AT" altLang="de-DE" sz="1600" dirty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altLang="de-DE" sz="2000" dirty="0" err="1" smtClean="0"/>
              <a:t>Sinfonia</a:t>
            </a:r>
            <a:r>
              <a:rPr lang="de-AT" altLang="de-DE" sz="2000" dirty="0" smtClean="0"/>
              <a:t> and 3EnCult: </a:t>
            </a:r>
            <a:r>
              <a:rPr lang="de-AT" altLang="de-DE" sz="2000" dirty="0" err="1" smtClean="0"/>
              <a:t>A</a:t>
            </a:r>
            <a:r>
              <a:rPr lang="de-AT" altLang="de-DE" sz="1600" dirty="0" err="1" smtClean="0"/>
              <a:t>ctive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overflow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principle</a:t>
            </a:r>
            <a:endParaRPr lang="de-AT" altLang="de-DE" sz="1600" dirty="0" smtClean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alt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</a:t>
            </a:r>
            <a:r>
              <a:rPr lang="de-AT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Project: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efficient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MVHR,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early</a:t>
            </a:r>
            <a:r>
              <a:rPr lang="de-AT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stage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aid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de-AT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designPH</a:t>
            </a:r>
            <a:endParaRPr lang="de-AT" alt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endParaRPr lang="de-AT" altLang="de-DE" dirty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/>
              <a:t>Evaluation of central and semi-central residential ventilation:</a:t>
            </a:r>
            <a:br>
              <a:rPr lang="en-US" altLang="de-DE" sz="2000" dirty="0" smtClean="0"/>
            </a:br>
            <a:r>
              <a:rPr lang="en-US" altLang="de-DE" sz="1600" dirty="0"/>
              <a:t>V</a:t>
            </a:r>
            <a:r>
              <a:rPr lang="en-US" altLang="de-DE" sz="1600" dirty="0" smtClean="0"/>
              <a:t>arious guides and checklists</a:t>
            </a:r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/>
              <a:t>Technical Status of residential MVHR:</a:t>
            </a:r>
            <a:br>
              <a:rPr lang="en-US" altLang="de-DE" sz="2000" dirty="0" smtClean="0"/>
            </a:br>
            <a:r>
              <a:rPr lang="en-US" altLang="de-DE" sz="1600" dirty="0" smtClean="0"/>
              <a:t>Examples and common mistakes in planning/realization</a:t>
            </a:r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altLang="de-DE" dirty="0" smtClean="0"/>
              <a:t>ZUKOLÜ </a:t>
            </a:r>
            <a:r>
              <a:rPr lang="de-AT" altLang="de-DE" sz="1400" dirty="0" smtClean="0"/>
              <a:t>(Guides and </a:t>
            </a:r>
            <a:r>
              <a:rPr lang="de-AT" altLang="de-DE" sz="1400" dirty="0" err="1" smtClean="0"/>
              <a:t>checklist</a:t>
            </a:r>
            <a:r>
              <a:rPr lang="de-AT" altLang="de-DE" sz="1400" dirty="0" smtClean="0"/>
              <a:t> </a:t>
            </a:r>
            <a:r>
              <a:rPr lang="de-AT" altLang="de-DE" sz="1400" dirty="0" err="1" smtClean="0"/>
              <a:t>for</a:t>
            </a:r>
            <a:r>
              <a:rPr lang="de-AT" altLang="de-DE" sz="1400" dirty="0" smtClean="0"/>
              <a:t> proper </a:t>
            </a:r>
            <a:r>
              <a:rPr lang="de-AT" altLang="de-DE" sz="1400" dirty="0" err="1" smtClean="0"/>
              <a:t>hygene</a:t>
            </a:r>
            <a:r>
              <a:rPr lang="de-AT" altLang="de-DE" sz="1400" dirty="0" smtClean="0"/>
              <a:t> in MVHR)</a:t>
            </a:r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altLang="de-DE" dirty="0" smtClean="0"/>
              <a:t>… (a </a:t>
            </a:r>
            <a:r>
              <a:rPr lang="de-AT" altLang="de-DE" dirty="0" err="1" smtClean="0"/>
              <a:t>number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of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monitoring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project</a:t>
            </a:r>
            <a:r>
              <a:rPr lang="de-AT" altLang="de-DE" dirty="0" err="1" smtClean="0"/>
              <a:t>s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including</a:t>
            </a:r>
            <a:r>
              <a:rPr lang="de-AT" altLang="de-DE" dirty="0" smtClean="0"/>
              <a:t> IAQ </a:t>
            </a:r>
            <a:r>
              <a:rPr lang="de-AT" altLang="de-DE" dirty="0" err="1" smtClean="0"/>
              <a:t>aspects</a:t>
            </a:r>
            <a:r>
              <a:rPr lang="de-AT" altLang="de-DE" dirty="0" smtClean="0"/>
              <a:t> and </a:t>
            </a:r>
            <a:r>
              <a:rPr lang="de-AT" altLang="de-DE" dirty="0" err="1" smtClean="0"/>
              <a:t>surveys</a:t>
            </a:r>
            <a:r>
              <a:rPr lang="de-AT" altLang="de-DE" dirty="0" smtClean="0"/>
              <a:t>)</a:t>
            </a:r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AT" altLang="de-DE" sz="1600" dirty="0" smtClean="0"/>
              <a:t>E.g. </a:t>
            </a:r>
            <a:r>
              <a:rPr lang="de-AT" altLang="de-DE" sz="1600" dirty="0" smtClean="0"/>
              <a:t>Detail IAQ </a:t>
            </a:r>
            <a:r>
              <a:rPr lang="de-AT" altLang="de-DE" sz="1600" dirty="0" err="1" smtClean="0"/>
              <a:t>comparison</a:t>
            </a:r>
            <a:r>
              <a:rPr lang="de-AT" altLang="de-DE" sz="1600" dirty="0" smtClean="0"/>
              <a:t> 60 </a:t>
            </a:r>
            <a:r>
              <a:rPr lang="de-AT" altLang="de-DE" sz="1600" dirty="0" err="1" smtClean="0"/>
              <a:t>low-energy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houses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with</a:t>
            </a:r>
            <a:r>
              <a:rPr lang="de-AT" altLang="de-DE" sz="1600" dirty="0" smtClean="0"/>
              <a:t>/</a:t>
            </a:r>
            <a:r>
              <a:rPr lang="de-AT" altLang="de-DE" sz="1600" dirty="0" err="1" smtClean="0"/>
              <a:t>without</a:t>
            </a:r>
            <a:r>
              <a:rPr lang="de-AT" altLang="de-DE" sz="1600" dirty="0" smtClean="0"/>
              <a:t> MVHR</a:t>
            </a:r>
            <a:endParaRPr lang="de-AT" altLang="de-DE" sz="1600" dirty="0" smtClean="0"/>
          </a:p>
          <a:p>
            <a:pPr marL="457200" indent="-457200" algn="l" eaLnBrk="1" hangingPunct="1">
              <a:spcAft>
                <a:spcPts val="0"/>
              </a:spcAft>
              <a:buFont typeface="Symbol" panose="05050102010706020507" pitchFamily="18" charset="2"/>
              <a:buChar char="-"/>
            </a:pPr>
            <a:endParaRPr lang="de-AT" altLang="de-DE" sz="2000" dirty="0" smtClean="0"/>
          </a:p>
        </p:txBody>
      </p:sp>
      <p:sp>
        <p:nvSpPr>
          <p:cNvPr id="4" name="Titel 6"/>
          <p:cNvSpPr txBox="1">
            <a:spLocks/>
          </p:cNvSpPr>
          <p:nvPr/>
        </p:nvSpPr>
        <p:spPr bwMode="auto">
          <a:xfrm>
            <a:off x="0" y="846138"/>
            <a:ext cx="9144000" cy="676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900" b="1" kern="0" dirty="0"/>
              <a:t>Available Information / Guidelines for residential ventilation systems in Austria</a:t>
            </a:r>
          </a:p>
        </p:txBody>
      </p:sp>
    </p:spTree>
    <p:extLst>
      <p:ext uri="{BB962C8B-B14F-4D97-AF65-F5344CB8AC3E}">
        <p14:creationId xmlns:p14="http://schemas.microsoft.com/office/powerpoint/2010/main" val="50764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2"/>
          <p:cNvSpPr txBox="1">
            <a:spLocks noChangeArrowheads="1"/>
          </p:cNvSpPr>
          <p:nvPr/>
        </p:nvSpPr>
        <p:spPr bwMode="auto">
          <a:xfrm>
            <a:off x="35496" y="1700808"/>
            <a:ext cx="9000999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 eaLnBrk="1" hangingPunct="1">
              <a:spcAft>
                <a:spcPts val="600"/>
              </a:spcAft>
            </a:pPr>
            <a:r>
              <a:rPr lang="de-AT" altLang="de-DE" sz="2400" u="sng" dirty="0" smtClean="0"/>
              <a:t>Standards</a:t>
            </a:r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AT" altLang="de-DE" sz="2400" dirty="0" smtClean="0"/>
              <a:t>ÖNORM H 6038</a:t>
            </a:r>
            <a:br>
              <a:rPr lang="de-AT" altLang="de-DE" sz="2400" dirty="0" smtClean="0"/>
            </a:br>
            <a:r>
              <a:rPr lang="de-AT" altLang="de-DE" sz="1600" dirty="0" err="1" smtClean="0"/>
              <a:t>Controlled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mechanical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ventilation</a:t>
            </a:r>
            <a:r>
              <a:rPr lang="de-AT" altLang="de-DE" sz="1600" dirty="0" smtClean="0"/>
              <a:t> </a:t>
            </a:r>
            <a:r>
              <a:rPr lang="de-AT" altLang="de-DE" sz="1600" dirty="0" err="1" smtClean="0"/>
              <a:t>with</a:t>
            </a:r>
            <a:r>
              <a:rPr lang="de-AT" altLang="de-DE" sz="1600" dirty="0" smtClean="0"/>
              <a:t> HR - </a:t>
            </a:r>
            <a:r>
              <a:rPr lang="de-AT" altLang="de-DE" sz="1600" dirty="0" err="1" smtClean="0"/>
              <a:t>Planning</a:t>
            </a:r>
            <a:r>
              <a:rPr lang="de-AT" altLang="de-DE" sz="1600" dirty="0" smtClean="0"/>
              <a:t>, </a:t>
            </a:r>
            <a:r>
              <a:rPr lang="de-AT" altLang="de-DE" sz="1600" dirty="0" err="1" smtClean="0"/>
              <a:t>installation</a:t>
            </a:r>
            <a:r>
              <a:rPr lang="de-AT" altLang="de-DE" sz="1600" dirty="0" smtClean="0"/>
              <a:t>, </a:t>
            </a:r>
            <a:r>
              <a:rPr lang="de-AT" altLang="de-DE" sz="1600" dirty="0" err="1" smtClean="0"/>
              <a:t>operation</a:t>
            </a:r>
            <a:r>
              <a:rPr lang="de-AT" altLang="de-DE" sz="1600" dirty="0" smtClean="0"/>
              <a:t> and </a:t>
            </a:r>
            <a:r>
              <a:rPr lang="en-US" altLang="de-DE" sz="1600" dirty="0" smtClean="0"/>
              <a:t>maintenance</a:t>
            </a:r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AT" altLang="de-DE" sz="2400" dirty="0" smtClean="0"/>
          </a:p>
          <a:p>
            <a:pPr marL="0" indent="0" algn="l" eaLnBrk="1" hangingPunct="1">
              <a:spcAft>
                <a:spcPts val="600"/>
              </a:spcAft>
            </a:pPr>
            <a:r>
              <a:rPr lang="en-US" altLang="de-DE" sz="2400" u="sng" dirty="0" smtClean="0"/>
              <a:t>Guidelines</a:t>
            </a:r>
            <a:r>
              <a:rPr lang="de-AT" altLang="de-DE" sz="2400" u="sng" dirty="0" smtClean="0"/>
              <a:t> / Tools / Information </a:t>
            </a:r>
            <a:r>
              <a:rPr lang="en-US" altLang="de-DE" sz="2400" u="sng" dirty="0" smtClean="0"/>
              <a:t>for</a:t>
            </a:r>
            <a:r>
              <a:rPr lang="de-AT" altLang="de-DE" sz="2400" u="sng" dirty="0" smtClean="0"/>
              <a:t> </a:t>
            </a:r>
            <a:r>
              <a:rPr lang="en-US" altLang="de-DE" sz="2400" u="sng" dirty="0" smtClean="0"/>
              <a:t>Planers</a:t>
            </a:r>
            <a:r>
              <a:rPr lang="de-AT" altLang="de-DE" sz="2400" u="sng" dirty="0" smtClean="0"/>
              <a:t> &amp; </a:t>
            </a:r>
            <a:r>
              <a:rPr lang="en-US" altLang="de-DE" sz="2400" u="sng" dirty="0" smtClean="0"/>
              <a:t>Architects</a:t>
            </a:r>
            <a:r>
              <a:rPr lang="de-AT" altLang="de-DE" sz="2400" dirty="0" smtClean="0"/>
              <a:t>:</a:t>
            </a:r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400" dirty="0" smtClean="0"/>
              <a:t>PH planning guides: </a:t>
            </a:r>
            <a:r>
              <a:rPr lang="en-US" altLang="de-DE" sz="2400" dirty="0" smtClean="0">
                <a:hlinkClick r:id="rId2"/>
              </a:rPr>
              <a:t>www.passipedia.org</a:t>
            </a:r>
            <a:r>
              <a:rPr lang="en-US" altLang="de-DE" sz="2400" dirty="0" smtClean="0"/>
              <a:t> / PHPP</a:t>
            </a:r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400" dirty="0" smtClean="0"/>
              <a:t>Information platform: </a:t>
            </a:r>
            <a:r>
              <a:rPr lang="en-US" altLang="de-DE" sz="2400" dirty="0" smtClean="0">
                <a:hlinkClick r:id="rId3"/>
              </a:rPr>
              <a:t>www.komfortlüftung.at</a:t>
            </a:r>
            <a:endParaRPr lang="en-US" altLang="de-DE" sz="2400" dirty="0" smtClean="0"/>
          </a:p>
          <a:p>
            <a:pPr marL="8572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 smtClean="0"/>
              <a:t>Planning-Guideline for MVHR in MFH</a:t>
            </a:r>
          </a:p>
          <a:p>
            <a:pPr marL="8572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 smtClean="0"/>
              <a:t>60 quality criteria for MVHR systems</a:t>
            </a:r>
          </a:p>
          <a:p>
            <a:pPr marL="8572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 smtClean="0"/>
              <a:t>Tips for tendering (call for bidding)</a:t>
            </a:r>
          </a:p>
          <a:p>
            <a:pPr marL="8572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 smtClean="0"/>
              <a:t>…</a:t>
            </a:r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400" dirty="0" smtClean="0"/>
              <a:t>Cascade ventilation guide: </a:t>
            </a:r>
            <a:r>
              <a:rPr lang="en-US" altLang="de-DE" sz="2400" dirty="0" smtClean="0">
                <a:hlinkClick r:id="rId4"/>
              </a:rPr>
              <a:t>http://www.phi-ibk.at/luftfuehrung/</a:t>
            </a:r>
            <a:endParaRPr lang="en-US" altLang="de-DE" sz="2400" dirty="0" smtClean="0"/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2400" dirty="0" err="1" smtClean="0"/>
              <a:t>Audioguide</a:t>
            </a:r>
            <a:r>
              <a:rPr lang="en-US" altLang="de-DE" sz="2400" dirty="0" err="1"/>
              <a:t>s</a:t>
            </a:r>
            <a:r>
              <a:rPr lang="en-US" altLang="de-DE" sz="2400" dirty="0" smtClean="0"/>
              <a:t>: xxx</a:t>
            </a:r>
            <a:endParaRPr lang="en-US" altLang="de-DE" sz="2400" dirty="0"/>
          </a:p>
        </p:txBody>
      </p:sp>
      <p:sp>
        <p:nvSpPr>
          <p:cNvPr id="4" name="Titel 6"/>
          <p:cNvSpPr txBox="1">
            <a:spLocks/>
          </p:cNvSpPr>
          <p:nvPr/>
        </p:nvSpPr>
        <p:spPr bwMode="auto">
          <a:xfrm>
            <a:off x="0" y="846138"/>
            <a:ext cx="9144000" cy="676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900" b="1" kern="0" dirty="0" smtClean="0">
                <a:latin typeface="+mj-lt"/>
                <a:ea typeface="+mj-ea"/>
              </a:rPr>
              <a:t>Available Information / Guidelines for residential ventilation systems in Austria</a:t>
            </a:r>
            <a:endParaRPr lang="en-GB" sz="2900" b="1" kern="0" dirty="0">
              <a:latin typeface="+mj-lt"/>
              <a:ea typeface="+mj-e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097" y="7038399"/>
            <a:ext cx="84969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KWL Tool: </a:t>
            </a:r>
            <a:r>
              <a:rPr lang="de-DE" u="sng" dirty="0">
                <a:hlinkClick r:id="rId5"/>
              </a:rPr>
              <a:t>https://www.enerweb.ch/kwl.html</a:t>
            </a:r>
            <a:endParaRPr lang="de-DE" u="sng" dirty="0"/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u="sng" dirty="0"/>
              <a:t>(ist kommerzielle SW, oder?</a:t>
            </a:r>
          </a:p>
          <a:p>
            <a:pPr marL="457200" indent="-457200" algn="l" eaLnBrk="1" hangingPunct="1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altLang="de-DE" u="sng" dirty="0" err="1"/>
              <a:t>To</a:t>
            </a:r>
            <a:r>
              <a:rPr lang="de-DE" altLang="de-DE" u="sng" dirty="0"/>
              <a:t> </a:t>
            </a:r>
            <a:r>
              <a:rPr lang="de-DE" altLang="de-DE" u="sng" dirty="0" err="1"/>
              <a:t>come</a:t>
            </a:r>
            <a:r>
              <a:rPr lang="de-DE" altLang="de-DE" u="sng" dirty="0"/>
              <a:t>: 3D </a:t>
            </a:r>
            <a:r>
              <a:rPr lang="de-DE" altLang="de-DE" u="sng" dirty="0" err="1"/>
              <a:t>early</a:t>
            </a:r>
            <a:r>
              <a:rPr lang="de-DE" altLang="de-DE" u="sng" dirty="0"/>
              <a:t> </a:t>
            </a:r>
            <a:r>
              <a:rPr lang="de-DE" altLang="de-DE" u="sng" dirty="0" err="1"/>
              <a:t>stage</a:t>
            </a:r>
            <a:r>
              <a:rPr lang="de-DE" altLang="de-DE" u="sng" dirty="0"/>
              <a:t> </a:t>
            </a:r>
            <a:r>
              <a:rPr lang="de-DE" altLang="de-DE" u="sng" dirty="0" err="1"/>
              <a:t>planning</a:t>
            </a:r>
            <a:r>
              <a:rPr lang="de-DE" altLang="de-DE" u="sng" dirty="0"/>
              <a:t> in </a:t>
            </a:r>
            <a:r>
              <a:rPr lang="de-DE" altLang="de-DE" u="sng" dirty="0" err="1"/>
              <a:t>designPH</a:t>
            </a:r>
            <a:endParaRPr lang="de-AT" altLang="de-DE" dirty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18308" r="32016" b="20573"/>
          <a:stretch/>
        </p:blipFill>
        <p:spPr bwMode="auto">
          <a:xfrm>
            <a:off x="179512" y="1916832"/>
            <a:ext cx="4778103" cy="477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12705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Controlled residential ventilation including heat recovery</a:t>
            </a:r>
            <a:br>
              <a:rPr lang="en-US" dirty="0" smtClean="0"/>
            </a:br>
            <a:r>
              <a:rPr lang="en-US" dirty="0" smtClean="0"/>
              <a:t>Planning, installation, operation and maintenance</a:t>
            </a:r>
            <a:endParaRPr lang="en-US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0" y="846138"/>
            <a:ext cx="9144000" cy="676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900" b="1" kern="0" dirty="0" smtClean="0"/>
              <a:t>Standard ÖNORM H 6038 (2014)</a:t>
            </a:r>
            <a:endParaRPr lang="en-GB" sz="2900" b="1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5220072" y="2405787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Guidelines on: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Planning and dimensioning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Operation (general)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Vent rates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Components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Installation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Commissioning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endParaRPr lang="en-US" dirty="0"/>
          </a:p>
          <a:p>
            <a:pPr algn="l"/>
            <a:r>
              <a:rPr lang="en-US" dirty="0" smtClean="0"/>
              <a:t>&lt;- Input also from UIBK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 txBox="1">
            <a:spLocks/>
          </p:cNvSpPr>
          <p:nvPr/>
        </p:nvSpPr>
        <p:spPr bwMode="auto">
          <a:xfrm>
            <a:off x="0" y="846138"/>
            <a:ext cx="9144000" cy="676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900" b="1" kern="0" dirty="0" smtClean="0"/>
              <a:t>www.komfortlüftung.at</a:t>
            </a:r>
            <a:endParaRPr lang="en-GB" sz="2900" b="1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4499992" y="2405787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Various brochures, e.g.: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Planning guide for MFH (xx pages)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Hints for tendering 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Checklist quality criteria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endParaRPr lang="en-US" dirty="0" smtClean="0"/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dirty="0" smtClean="0"/>
              <a:t>Various informational brochures for developers, home owners or occupants including visualization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15207" r="28061" b="5064"/>
          <a:stretch/>
        </p:blipFill>
        <p:spPr bwMode="auto">
          <a:xfrm>
            <a:off x="395536" y="1484784"/>
            <a:ext cx="24257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13877" r="28944" b="7585"/>
          <a:stretch/>
        </p:blipFill>
        <p:spPr bwMode="auto">
          <a:xfrm>
            <a:off x="1187624" y="2132856"/>
            <a:ext cx="2736304" cy="34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1113" r="13833" b="10571"/>
          <a:stretch/>
        </p:blipFill>
        <p:spPr bwMode="auto">
          <a:xfrm>
            <a:off x="200720" y="3963116"/>
            <a:ext cx="418852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1861" r="15028" b="14937"/>
          <a:stretch/>
        </p:blipFill>
        <p:spPr bwMode="auto">
          <a:xfrm>
            <a:off x="3275856" y="4743033"/>
            <a:ext cx="4048125" cy="26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http://www.phi-ibk.at/media/images/e84a7294a00346e2b4bb19909916722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22413"/>
            <a:ext cx="5400000" cy="4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/>
          </p:cNvSpPr>
          <p:nvPr/>
        </p:nvSpPr>
        <p:spPr bwMode="auto">
          <a:xfrm>
            <a:off x="0" y="846138"/>
            <a:ext cx="9144000" cy="676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2900" b="1" kern="0" dirty="0" smtClean="0"/>
              <a:t>Cascade ventilation online tool</a:t>
            </a:r>
            <a:endParaRPr lang="en-GB" sz="2900" b="1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r="16173" b="8007"/>
          <a:stretch/>
        </p:blipFill>
        <p:spPr bwMode="auto">
          <a:xfrm>
            <a:off x="756176" y="2592609"/>
            <a:ext cx="5400000" cy="33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24746" r="25892" b="15523"/>
          <a:stretch/>
        </p:blipFill>
        <p:spPr bwMode="auto">
          <a:xfrm>
            <a:off x="1187624" y="4149080"/>
            <a:ext cx="4749800" cy="251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580112" y="2405787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Interactive planning/decision guide for extended cascade ventilation principle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Overview and design parameters of simple, cost efficient overflow solutions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Further information for floor plans with potential risk of short-circuit flow</a:t>
            </a:r>
          </a:p>
        </p:txBody>
      </p:sp>
    </p:spTree>
    <p:extLst>
      <p:ext uri="{BB962C8B-B14F-4D97-AF65-F5344CB8AC3E}">
        <p14:creationId xmlns:p14="http://schemas.microsoft.com/office/powerpoint/2010/main" val="8763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Gabriel\Veroeffentlichungen\LA-Kufstein\Submitted-Rev2_ABER_301214\Figure7a_Rev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337" y="1980765"/>
            <a:ext cx="520632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ildergebnis für lodenareal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passiv.de/former_conferences/fuenfzehnte/download/Presse/02_Lodenare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04517"/>
            <a:ext cx="3366020" cy="25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65471" y="4928029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www.passiv.de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151620" y="9807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Regional project “</a:t>
            </a:r>
            <a:r>
              <a:rPr lang="en-US" b="1" dirty="0" err="1" smtClean="0"/>
              <a:t>Lodenareal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Monitoring of large PH apartment complex</a:t>
            </a:r>
            <a:endParaRPr lang="en-US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763688" y="544696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TVOC (</a:t>
            </a:r>
            <a:r>
              <a:rPr lang="en-US" dirty="0" err="1" smtClean="0"/>
              <a:t>Tenax</a:t>
            </a:r>
            <a:r>
              <a:rPr lang="en-US" dirty="0" smtClean="0"/>
              <a:t>) before move-in</a:t>
            </a:r>
          </a:p>
          <a:p>
            <a:pPr algn="l"/>
            <a:r>
              <a:rPr lang="en-US" dirty="0" smtClean="0"/>
              <a:t>CO2, R.H. &amp; temperature long term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3724275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3681413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5631"/>
            <a:ext cx="4320000" cy="42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99" y="1005851"/>
            <a:ext cx="4320000" cy="44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-40604" y="5661248"/>
            <a:ext cx="981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dirty="0" err="1" smtClean="0"/>
              <a:t>Nach</a:t>
            </a:r>
            <a:endParaRPr lang="en-US" altLang="en-US" sz="1400" dirty="0" smtClean="0"/>
          </a:p>
          <a:p>
            <a:r>
              <a:rPr lang="en-US" altLang="en-US" sz="1400" dirty="0" smtClean="0"/>
              <a:t>EN 13779</a:t>
            </a:r>
            <a:endParaRPr lang="de-AT" altLang="en-US" sz="1400" dirty="0"/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924175" y="5412350"/>
            <a:ext cx="345142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1400" b="1" dirty="0">
                <a:latin typeface="Calibri" pitchFamily="34" charset="0"/>
              </a:rPr>
              <a:t>CO</a:t>
            </a:r>
            <a:r>
              <a:rPr lang="de-AT" altLang="de-DE" sz="1400" b="1" baseline="-25000" dirty="0">
                <a:latin typeface="Calibri" pitchFamily="34" charset="0"/>
              </a:rPr>
              <a:t>2</a:t>
            </a:r>
            <a:r>
              <a:rPr lang="de-AT" altLang="de-DE" sz="1400" b="1" dirty="0">
                <a:latin typeface="Calibri" pitchFamily="34" charset="0"/>
              </a:rPr>
              <a:t>-Konzentration über </a:t>
            </a:r>
            <a:r>
              <a:rPr lang="de-AT" altLang="de-DE" sz="1400" b="1" dirty="0" smtClean="0">
                <a:latin typeface="Calibri" pitchFamily="34" charset="0"/>
              </a:rPr>
              <a:t>Außenluft [ppm]</a:t>
            </a:r>
            <a:endParaRPr lang="de-AT" altLang="de-DE" sz="1400" dirty="0"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10577" y="5706130"/>
            <a:ext cx="861060" cy="451229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656344" y="5706130"/>
            <a:ext cx="864096" cy="438854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784008" y="5706130"/>
            <a:ext cx="864096" cy="43885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930072" y="5706130"/>
            <a:ext cx="864096" cy="43796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62062"/>
              </p:ext>
            </p:extLst>
          </p:nvPr>
        </p:nvGraphicFramePr>
        <p:xfrm>
          <a:off x="924175" y="5706130"/>
          <a:ext cx="3451428" cy="44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857"/>
                <a:gridCol w="862857"/>
                <a:gridCol w="862857"/>
                <a:gridCol w="86285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&lt;400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&lt;600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&lt;1000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&gt;1000</a:t>
                      </a:r>
                      <a:endParaRPr 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Hoch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Mittel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Mäßig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Niedrig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hteck 19"/>
          <p:cNvSpPr/>
          <p:nvPr/>
        </p:nvSpPr>
        <p:spPr>
          <a:xfrm>
            <a:off x="5398771" y="4221087"/>
            <a:ext cx="282892" cy="995879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5681663" y="4221087"/>
            <a:ext cx="566737" cy="99588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6248400" y="4221087"/>
            <a:ext cx="1728788" cy="99588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7975228" y="4221086"/>
            <a:ext cx="566737" cy="98980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8541965" y="4221086"/>
            <a:ext cx="282892" cy="98980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812" r="2855" b="85701"/>
          <a:stretch/>
        </p:blipFill>
        <p:spPr bwMode="auto">
          <a:xfrm>
            <a:off x="-3636912" y="3019216"/>
            <a:ext cx="3374278" cy="3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726444" y="1005851"/>
            <a:ext cx="349612" cy="2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36632" y="1295460"/>
            <a:ext cx="349612" cy="24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Textfeld 31"/>
          <p:cNvSpPr txBox="1">
            <a:spLocks noChangeArrowheads="1"/>
          </p:cNvSpPr>
          <p:nvPr/>
        </p:nvSpPr>
        <p:spPr bwMode="auto">
          <a:xfrm>
            <a:off x="0" y="74554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Vgl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Lodenareal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mit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Lüftung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b="1" dirty="0" err="1" smtClean="0">
                <a:solidFill>
                  <a:srgbClr val="000000"/>
                </a:solidFill>
              </a:rPr>
              <a:t>mit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Kufstein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ohne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Lüftung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135758" y="6331246"/>
            <a:ext cx="754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-&gt; </a:t>
            </a:r>
            <a:r>
              <a:rPr lang="en-US" sz="2000" dirty="0" err="1" smtClean="0"/>
              <a:t>Zuluftdilemma</a:t>
            </a:r>
            <a:r>
              <a:rPr lang="en-US" sz="2000" dirty="0" smtClean="0"/>
              <a:t>: </a:t>
            </a:r>
            <a:r>
              <a:rPr lang="en-US" sz="2000" dirty="0" err="1" smtClean="0"/>
              <a:t>niedrige</a:t>
            </a:r>
            <a:r>
              <a:rPr lang="en-US" sz="2000" dirty="0" smtClean="0"/>
              <a:t> CO2 vs. </a:t>
            </a:r>
            <a:r>
              <a:rPr lang="en-US" sz="2000" dirty="0" err="1" smtClean="0"/>
              <a:t>Vermeidung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Trockenheit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9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uppieren 2"/>
          <p:cNvGrpSpPr/>
          <p:nvPr/>
        </p:nvGrpSpPr>
        <p:grpSpPr>
          <a:xfrm>
            <a:off x="193303" y="1988840"/>
            <a:ext cx="5923532" cy="3960440"/>
            <a:chOff x="4355976" y="3645024"/>
            <a:chExt cx="3907308" cy="278319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119" t="3900"/>
            <a:stretch/>
          </p:blipFill>
          <p:spPr bwMode="auto">
            <a:xfrm>
              <a:off x="4355976" y="3645024"/>
              <a:ext cx="3907308" cy="252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4405782" y="6028109"/>
              <a:ext cx="3635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A</a:t>
              </a:r>
              <a:r>
                <a:rPr lang="de-DE" sz="1000" dirty="0"/>
                <a:t>. </a:t>
              </a:r>
              <a:r>
                <a:rPr lang="de-DE" sz="1000" dirty="0" err="1"/>
                <a:t>Tschui</a:t>
              </a:r>
              <a:r>
                <a:rPr lang="de-DE" sz="1000" dirty="0"/>
                <a:t> </a:t>
              </a:r>
              <a:r>
                <a:rPr lang="de-DE" sz="1000" dirty="0" err="1"/>
                <a:t>and</a:t>
              </a:r>
              <a:r>
                <a:rPr lang="de-DE" sz="1000" dirty="0"/>
                <a:t> T. </a:t>
              </a:r>
              <a:r>
                <a:rPr lang="de-DE" sz="1000" dirty="0" err="1"/>
                <a:t>Emmenegger</a:t>
              </a:r>
              <a:r>
                <a:rPr lang="de-DE" sz="1000" dirty="0"/>
                <a:t>, “Im Winter kommt die Trockenheit,” </a:t>
              </a:r>
              <a:r>
                <a:rPr lang="de-DE" sz="1000" i="1" dirty="0" err="1"/>
                <a:t>planer+installateur</a:t>
              </a:r>
              <a:r>
                <a:rPr lang="de-DE" sz="1000" dirty="0"/>
                <a:t>, vol. 4, pp. 74–75, 2005.</a:t>
              </a:r>
              <a:endParaRPr lang="de-A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7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4A0A6-C70F-4DE2-85EE-46B7B655D9D2}"/>
</file>

<file path=customXml/itemProps2.xml><?xml version="1.0" encoding="utf-8"?>
<ds:datastoreItem xmlns:ds="http://schemas.openxmlformats.org/officeDocument/2006/customXml" ds:itemID="{72E676BF-8E5F-4A17-9634-D1B30B64AAEF}"/>
</file>

<file path=customXml/itemProps3.xml><?xml version="1.0" encoding="utf-8"?>
<ds:datastoreItem xmlns:ds="http://schemas.openxmlformats.org/officeDocument/2006/customXml" ds:itemID="{F4D252F3-5E01-4BC8-96B1-3D69B74C5F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</Words>
  <Application>Microsoft Office PowerPoint</Application>
  <PresentationFormat>Bildschirmpräsentation (4:3)</PresentationFormat>
  <Paragraphs>80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3_Standarddesign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Rojas, Gabriel</dc:creator>
  <cp:lastModifiedBy>Gabriel Rojas</cp:lastModifiedBy>
  <cp:revision>467</cp:revision>
  <cp:lastPrinted>2012-09-24T05:58:26Z</cp:lastPrinted>
  <dcterms:created xsi:type="dcterms:W3CDTF">2011-11-13T20:12:50Z</dcterms:created>
  <dcterms:modified xsi:type="dcterms:W3CDTF">2016-03-15T14:47:52Z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