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08" r:id="rId1"/>
  </p:sldMasterIdLst>
  <p:sldIdLst>
    <p:sldId id="256" r:id="rId2"/>
    <p:sldId id="259" r:id="rId3"/>
    <p:sldId id="267" r:id="rId4"/>
    <p:sldId id="258" r:id="rId5"/>
    <p:sldId id="260" r:id="rId6"/>
    <p:sldId id="261" r:id="rId7"/>
    <p:sldId id="262" r:id="rId8"/>
    <p:sldId id="265" r:id="rId9"/>
    <p:sldId id="268" r:id="rId10"/>
    <p:sldId id="266" r:id="rId11"/>
    <p:sldId id="263"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458"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3ABDB18-9F16-4918-8530-40C30CD26AA6}" type="datetimeFigureOut">
              <a:rPr lang="en-GB" smtClean="0"/>
              <a:t>13/03/2016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8C03CC-BA89-42CE-B080-3B2AAA20014F}" type="slidenum">
              <a:rPr lang="en-GB" smtClean="0"/>
              <a:t>‹#›</a:t>
            </a:fld>
            <a:endParaRPr lang="en-GB"/>
          </a:p>
        </p:txBody>
      </p:sp>
    </p:spTree>
    <p:extLst>
      <p:ext uri="{BB962C8B-B14F-4D97-AF65-F5344CB8AC3E}">
        <p14:creationId xmlns:p14="http://schemas.microsoft.com/office/powerpoint/2010/main" val="369319350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3ABDB18-9F16-4918-8530-40C30CD26AA6}" type="datetimeFigureOut">
              <a:rPr lang="en-GB" smtClean="0"/>
              <a:t>13/03/2016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8C03CC-BA89-42CE-B080-3B2AAA20014F}" type="slidenum">
              <a:rPr lang="en-GB" smtClean="0"/>
              <a:t>‹#›</a:t>
            </a:fld>
            <a:endParaRPr lang="en-GB"/>
          </a:p>
        </p:txBody>
      </p:sp>
    </p:spTree>
    <p:extLst>
      <p:ext uri="{BB962C8B-B14F-4D97-AF65-F5344CB8AC3E}">
        <p14:creationId xmlns:p14="http://schemas.microsoft.com/office/powerpoint/2010/main" val="307753219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3ABDB18-9F16-4918-8530-40C30CD26AA6}" type="datetimeFigureOut">
              <a:rPr lang="en-GB" smtClean="0"/>
              <a:t>13/03/2016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8C03CC-BA89-42CE-B080-3B2AAA20014F}" type="slidenum">
              <a:rPr lang="en-GB" smtClean="0"/>
              <a:t>‹#›</a:t>
            </a:fld>
            <a:endParaRPr lang="en-GB"/>
          </a:p>
        </p:txBody>
      </p:sp>
    </p:spTree>
    <p:extLst>
      <p:ext uri="{BB962C8B-B14F-4D97-AF65-F5344CB8AC3E}">
        <p14:creationId xmlns:p14="http://schemas.microsoft.com/office/powerpoint/2010/main" val="303067811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3ABDB18-9F16-4918-8530-40C30CD26AA6}" type="datetimeFigureOut">
              <a:rPr lang="en-GB" smtClean="0"/>
              <a:t>13/03/2016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8C03CC-BA89-42CE-B080-3B2AAA20014F}" type="slidenum">
              <a:rPr lang="en-GB" smtClean="0"/>
              <a:t>‹#›</a:t>
            </a:fld>
            <a:endParaRPr lang="en-GB"/>
          </a:p>
        </p:txBody>
      </p:sp>
    </p:spTree>
    <p:extLst>
      <p:ext uri="{BB962C8B-B14F-4D97-AF65-F5344CB8AC3E}">
        <p14:creationId xmlns:p14="http://schemas.microsoft.com/office/powerpoint/2010/main" val="404080610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ABDB18-9F16-4918-8530-40C30CD26AA6}" type="datetimeFigureOut">
              <a:rPr lang="en-GB" smtClean="0"/>
              <a:t>13/03/2016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8C03CC-BA89-42CE-B080-3B2AAA20014F}" type="slidenum">
              <a:rPr lang="en-GB" smtClean="0"/>
              <a:t>‹#›</a:t>
            </a:fld>
            <a:endParaRPr lang="en-GB"/>
          </a:p>
        </p:txBody>
      </p:sp>
    </p:spTree>
    <p:extLst>
      <p:ext uri="{BB962C8B-B14F-4D97-AF65-F5344CB8AC3E}">
        <p14:creationId xmlns:p14="http://schemas.microsoft.com/office/powerpoint/2010/main" val="108787938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3ABDB18-9F16-4918-8530-40C30CD26AA6}" type="datetimeFigureOut">
              <a:rPr lang="en-GB" smtClean="0"/>
              <a:t>13/03/2016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8C03CC-BA89-42CE-B080-3B2AAA20014F}" type="slidenum">
              <a:rPr lang="en-GB" smtClean="0"/>
              <a:t>‹#›</a:t>
            </a:fld>
            <a:endParaRPr lang="en-GB"/>
          </a:p>
        </p:txBody>
      </p:sp>
    </p:spTree>
    <p:extLst>
      <p:ext uri="{BB962C8B-B14F-4D97-AF65-F5344CB8AC3E}">
        <p14:creationId xmlns:p14="http://schemas.microsoft.com/office/powerpoint/2010/main" val="184822318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3ABDB18-9F16-4918-8530-40C30CD26AA6}" type="datetimeFigureOut">
              <a:rPr lang="en-GB" smtClean="0"/>
              <a:t>13/03/2016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08C03CC-BA89-42CE-B080-3B2AAA20014F}" type="slidenum">
              <a:rPr lang="en-GB" smtClean="0"/>
              <a:t>‹#›</a:t>
            </a:fld>
            <a:endParaRPr lang="en-GB"/>
          </a:p>
        </p:txBody>
      </p:sp>
    </p:spTree>
    <p:extLst>
      <p:ext uri="{BB962C8B-B14F-4D97-AF65-F5344CB8AC3E}">
        <p14:creationId xmlns:p14="http://schemas.microsoft.com/office/powerpoint/2010/main" val="136418897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3ABDB18-9F16-4918-8530-40C30CD26AA6}" type="datetimeFigureOut">
              <a:rPr lang="en-GB" smtClean="0"/>
              <a:t>13/03/2016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08C03CC-BA89-42CE-B080-3B2AAA20014F}" type="slidenum">
              <a:rPr lang="en-GB" smtClean="0"/>
              <a:t>‹#›</a:t>
            </a:fld>
            <a:endParaRPr lang="en-GB"/>
          </a:p>
        </p:txBody>
      </p:sp>
    </p:spTree>
    <p:extLst>
      <p:ext uri="{BB962C8B-B14F-4D97-AF65-F5344CB8AC3E}">
        <p14:creationId xmlns:p14="http://schemas.microsoft.com/office/powerpoint/2010/main" val="190554953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ABDB18-9F16-4918-8530-40C30CD26AA6}" type="datetimeFigureOut">
              <a:rPr lang="en-GB" smtClean="0"/>
              <a:t>13/03/2016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08C03CC-BA89-42CE-B080-3B2AAA20014F}" type="slidenum">
              <a:rPr lang="en-GB" smtClean="0"/>
              <a:t>‹#›</a:t>
            </a:fld>
            <a:endParaRPr lang="en-GB"/>
          </a:p>
        </p:txBody>
      </p:sp>
    </p:spTree>
    <p:extLst>
      <p:ext uri="{BB962C8B-B14F-4D97-AF65-F5344CB8AC3E}">
        <p14:creationId xmlns:p14="http://schemas.microsoft.com/office/powerpoint/2010/main" val="53492085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ABDB18-9F16-4918-8530-40C30CD26AA6}" type="datetimeFigureOut">
              <a:rPr lang="en-GB" smtClean="0"/>
              <a:t>13/03/2016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8C03CC-BA89-42CE-B080-3B2AAA20014F}" type="slidenum">
              <a:rPr lang="en-GB" smtClean="0"/>
              <a:t>‹#›</a:t>
            </a:fld>
            <a:endParaRPr lang="en-GB"/>
          </a:p>
        </p:txBody>
      </p:sp>
    </p:spTree>
    <p:extLst>
      <p:ext uri="{BB962C8B-B14F-4D97-AF65-F5344CB8AC3E}">
        <p14:creationId xmlns:p14="http://schemas.microsoft.com/office/powerpoint/2010/main" val="295425914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ABDB18-9F16-4918-8530-40C30CD26AA6}" type="datetimeFigureOut">
              <a:rPr lang="en-GB" smtClean="0"/>
              <a:t>13/03/2016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8C03CC-BA89-42CE-B080-3B2AAA20014F}" type="slidenum">
              <a:rPr lang="en-GB" smtClean="0"/>
              <a:t>‹#›</a:t>
            </a:fld>
            <a:endParaRPr lang="en-GB"/>
          </a:p>
        </p:txBody>
      </p:sp>
    </p:spTree>
    <p:extLst>
      <p:ext uri="{BB962C8B-B14F-4D97-AF65-F5344CB8AC3E}">
        <p14:creationId xmlns:p14="http://schemas.microsoft.com/office/powerpoint/2010/main" val="174051108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ABDB18-9F16-4918-8530-40C30CD26AA6}" type="datetimeFigureOut">
              <a:rPr lang="en-GB" smtClean="0"/>
              <a:t>13/03/2016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8C03CC-BA89-42CE-B080-3B2AAA20014F}" type="slidenum">
              <a:rPr lang="en-GB" smtClean="0"/>
              <a:t>‹#›</a:t>
            </a:fld>
            <a:endParaRPr lang="en-GB"/>
          </a:p>
        </p:txBody>
      </p:sp>
    </p:spTree>
    <p:extLst>
      <p:ext uri="{BB962C8B-B14F-4D97-AF65-F5344CB8AC3E}">
        <p14:creationId xmlns:p14="http://schemas.microsoft.com/office/powerpoint/2010/main" val="84233382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5434" y="1091669"/>
            <a:ext cx="7772400" cy="3156853"/>
          </a:xfrm>
        </p:spPr>
        <p:txBody>
          <a:bodyPr>
            <a:normAutofit fontScale="90000"/>
          </a:bodyPr>
          <a:lstStyle/>
          <a:p>
            <a:pPr algn="l"/>
            <a:r>
              <a:rPr lang="en-US" b="1" dirty="0"/>
              <a:t>Annex </a:t>
            </a:r>
            <a:r>
              <a:rPr lang="en-US" b="1" dirty="0" smtClean="0"/>
              <a:t>68 - </a:t>
            </a:r>
            <a:r>
              <a:rPr lang="en-US" b="1" dirty="0"/>
              <a:t>Subtask </a:t>
            </a:r>
            <a:r>
              <a:rPr lang="en-US" b="1" dirty="0" smtClean="0"/>
              <a:t>4: </a:t>
            </a:r>
            <a:r>
              <a:rPr lang="en-US" b="1" dirty="0"/>
              <a:t>Strategies for design and control of buildings</a:t>
            </a:r>
            <a:r>
              <a:rPr lang="en-GB" b="1" dirty="0"/>
              <a:t/>
            </a:r>
            <a:br>
              <a:rPr lang="en-GB" b="1" dirty="0"/>
            </a:br>
            <a:r>
              <a:rPr lang="en-GB" b="1" dirty="0" smtClean="0"/>
              <a:t/>
            </a:r>
            <a:br>
              <a:rPr lang="en-GB" b="1" dirty="0" smtClean="0"/>
            </a:br>
            <a:r>
              <a:rPr lang="en-US" sz="3600" dirty="0" smtClean="0"/>
              <a:t>Literature </a:t>
            </a:r>
            <a:r>
              <a:rPr lang="en-US" sz="3600" dirty="0"/>
              <a:t>Review: Design strategies in </a:t>
            </a:r>
            <a:r>
              <a:rPr lang="en-US" sz="3600" dirty="0" smtClean="0"/>
              <a:t>UK</a:t>
            </a:r>
            <a:endParaRPr lang="en-GB" sz="3600" dirty="0"/>
          </a:p>
        </p:txBody>
      </p:sp>
      <p:sp>
        <p:nvSpPr>
          <p:cNvPr id="3" name="Subtitle 2"/>
          <p:cNvSpPr>
            <a:spLocks noGrp="1"/>
          </p:cNvSpPr>
          <p:nvPr>
            <p:ph type="subTitle" idx="1"/>
          </p:nvPr>
        </p:nvSpPr>
        <p:spPr>
          <a:xfrm>
            <a:off x="827584" y="4365104"/>
            <a:ext cx="7632848" cy="1512168"/>
          </a:xfrm>
        </p:spPr>
        <p:txBody>
          <a:bodyPr>
            <a:noAutofit/>
          </a:bodyPr>
          <a:lstStyle/>
          <a:p>
            <a:pPr algn="l"/>
            <a:r>
              <a:rPr lang="es-ES" sz="1800" dirty="0" smtClean="0">
                <a:latin typeface="+mj-lt"/>
                <a:cs typeface="Aparajita" panose="020B0604020202020204" pitchFamily="34" charset="0"/>
              </a:rPr>
              <a:t>Maria del Carmen Bocanegra-Yanez, PhD </a:t>
            </a:r>
            <a:r>
              <a:rPr lang="es-ES" sz="1800" dirty="0" err="1" smtClean="0">
                <a:latin typeface="+mj-lt"/>
                <a:cs typeface="Aparajita" panose="020B0604020202020204" pitchFamily="34" charset="0"/>
              </a:rPr>
              <a:t>Student</a:t>
            </a:r>
            <a:r>
              <a:rPr lang="en-GB" sz="1800" dirty="0" smtClean="0">
                <a:latin typeface="+mj-lt"/>
                <a:cs typeface="Aparajita" panose="020B0604020202020204" pitchFamily="34" charset="0"/>
              </a:rPr>
              <a:t>, University of Strathclyde</a:t>
            </a:r>
          </a:p>
          <a:p>
            <a:pPr algn="l"/>
            <a:r>
              <a:rPr lang="en-GB" sz="1800" dirty="0" smtClean="0">
                <a:latin typeface="+mj-lt"/>
                <a:cs typeface="Aparajita" panose="020B0604020202020204" pitchFamily="34" charset="0"/>
              </a:rPr>
              <a:t>maria.bocanegra-yanez@strath.ac.uk</a:t>
            </a:r>
          </a:p>
          <a:p>
            <a:pPr algn="l"/>
            <a:endParaRPr lang="en-GB" sz="1800" dirty="0">
              <a:latin typeface="+mj-lt"/>
              <a:cs typeface="Aparajita" panose="020B0604020202020204" pitchFamily="34" charset="0"/>
            </a:endParaRPr>
          </a:p>
          <a:p>
            <a:pPr algn="l"/>
            <a:r>
              <a:rPr lang="es-ES" sz="1800" dirty="0">
                <a:cs typeface="Aparajita" panose="020B0604020202020204" pitchFamily="34" charset="0"/>
              </a:rPr>
              <a:t>15</a:t>
            </a:r>
            <a:r>
              <a:rPr lang="es-ES" sz="1800" baseline="30000" dirty="0">
                <a:cs typeface="Aparajita" panose="020B0604020202020204" pitchFamily="34" charset="0"/>
              </a:rPr>
              <a:t>th</a:t>
            </a:r>
            <a:r>
              <a:rPr lang="es-ES" sz="1800" dirty="0">
                <a:cs typeface="Aparajita" panose="020B0604020202020204" pitchFamily="34" charset="0"/>
              </a:rPr>
              <a:t> </a:t>
            </a:r>
            <a:r>
              <a:rPr lang="es-ES" sz="1800" dirty="0" err="1">
                <a:cs typeface="Aparajita" panose="020B0604020202020204" pitchFamily="34" charset="0"/>
              </a:rPr>
              <a:t>March</a:t>
            </a:r>
            <a:r>
              <a:rPr lang="es-ES" sz="1800" dirty="0">
                <a:cs typeface="Aparajita" panose="020B0604020202020204" pitchFamily="34" charset="0"/>
              </a:rPr>
              <a:t> 2016</a:t>
            </a:r>
          </a:p>
          <a:p>
            <a:pPr algn="l"/>
            <a:endParaRPr lang="en-GB" sz="1800" dirty="0">
              <a:latin typeface="+mj-lt"/>
            </a:endParaRPr>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476671"/>
            <a:ext cx="1371600" cy="591820"/>
          </a:xfrm>
          <a:prstGeom prst="rect">
            <a:avLst/>
          </a:prstGeom>
          <a:noFill/>
          <a:ln>
            <a:noFill/>
          </a:ln>
        </p:spPr>
      </p:pic>
      <p:pic>
        <p:nvPicPr>
          <p:cNvPr id="5" name="Picture 4" descr="EBC_Logo_CMYK"/>
          <p:cNvPicPr/>
          <p:nvPr/>
        </p:nvPicPr>
        <p:blipFill>
          <a:blip r:embed="rId3">
            <a:extLst>
              <a:ext uri="{28A0092B-C50C-407E-A947-70E740481C1C}">
                <a14:useLocalDpi xmlns:a14="http://schemas.microsoft.com/office/drawing/2010/main" val="0"/>
              </a:ext>
            </a:extLst>
          </a:blip>
          <a:srcRect b="26329"/>
          <a:stretch>
            <a:fillRect/>
          </a:stretch>
        </p:blipFill>
        <p:spPr bwMode="auto">
          <a:xfrm>
            <a:off x="6948264" y="453494"/>
            <a:ext cx="1639570" cy="638175"/>
          </a:xfrm>
          <a:prstGeom prst="rect">
            <a:avLst/>
          </a:prstGeom>
          <a:noFill/>
          <a:ln>
            <a:noFill/>
          </a:ln>
        </p:spPr>
      </p:pic>
    </p:spTree>
    <p:extLst>
      <p:ext uri="{BB962C8B-B14F-4D97-AF65-F5344CB8AC3E}">
        <p14:creationId xmlns:p14="http://schemas.microsoft.com/office/powerpoint/2010/main" val="2644809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476671"/>
            <a:ext cx="1371600" cy="591820"/>
          </a:xfrm>
          <a:prstGeom prst="rect">
            <a:avLst/>
          </a:prstGeom>
          <a:noFill/>
          <a:ln>
            <a:noFill/>
          </a:ln>
        </p:spPr>
      </p:pic>
      <p:pic>
        <p:nvPicPr>
          <p:cNvPr id="5" name="Picture 4" descr="EBC_Logo_CMYK"/>
          <p:cNvPicPr/>
          <p:nvPr/>
        </p:nvPicPr>
        <p:blipFill>
          <a:blip r:embed="rId3">
            <a:extLst>
              <a:ext uri="{28A0092B-C50C-407E-A947-70E740481C1C}">
                <a14:useLocalDpi xmlns:a14="http://schemas.microsoft.com/office/drawing/2010/main" val="0"/>
              </a:ext>
            </a:extLst>
          </a:blip>
          <a:srcRect b="26329"/>
          <a:stretch>
            <a:fillRect/>
          </a:stretch>
        </p:blipFill>
        <p:spPr bwMode="auto">
          <a:xfrm>
            <a:off x="6948264" y="453494"/>
            <a:ext cx="1639570" cy="638175"/>
          </a:xfrm>
          <a:prstGeom prst="rect">
            <a:avLst/>
          </a:prstGeom>
          <a:noFill/>
          <a:ln>
            <a:noFill/>
          </a:ln>
        </p:spPr>
      </p:pic>
      <p:sp>
        <p:nvSpPr>
          <p:cNvPr id="8" name="Content Placeholder 2"/>
          <p:cNvSpPr txBox="1">
            <a:spLocks/>
          </p:cNvSpPr>
          <p:nvPr/>
        </p:nvSpPr>
        <p:spPr>
          <a:xfrm>
            <a:off x="470923" y="1457400"/>
            <a:ext cx="8435280" cy="5067944"/>
          </a:xfrm>
          <a:prstGeom prst="rect">
            <a:avLst/>
          </a:prstGeom>
        </p:spPr>
        <p:txBody>
          <a:bodyPr vert="horz" lIns="91440" tIns="45720" rIns="91440" bIns="45720" rtlCol="0">
            <a:normAutofit fontScale="40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4200" b="1" dirty="0" smtClean="0">
                <a:solidFill>
                  <a:schemeClr val="tx1"/>
                </a:solidFill>
              </a:rPr>
              <a:t>3. References</a:t>
            </a:r>
            <a:endParaRPr lang="en-GB" sz="4200" b="1" dirty="0">
              <a:solidFill>
                <a:schemeClr val="tx1"/>
              </a:solidFill>
            </a:endParaRPr>
          </a:p>
          <a:p>
            <a:pPr algn="l"/>
            <a:endParaRPr lang="en-GB" dirty="0">
              <a:solidFill>
                <a:schemeClr val="tx1"/>
              </a:solidFill>
            </a:endParaRPr>
          </a:p>
          <a:p>
            <a:pPr algn="l"/>
            <a:r>
              <a:rPr lang="en-GB" sz="3800" dirty="0">
                <a:solidFill>
                  <a:schemeClr val="tx1"/>
                </a:solidFill>
              </a:rPr>
              <a:t>Adam-Smith, B., 2014. Avoiding the Risks of Poor Ventilation. Available at: http://www.houseplanninghelp.com/wp-content/uploads/2014/03/Mark-Siddall.pdf.</a:t>
            </a:r>
          </a:p>
          <a:p>
            <a:pPr algn="l"/>
            <a:endParaRPr lang="en-GB" sz="3800" dirty="0">
              <a:solidFill>
                <a:schemeClr val="tx1"/>
              </a:solidFill>
            </a:endParaRPr>
          </a:p>
          <a:p>
            <a:pPr algn="l"/>
            <a:r>
              <a:rPr lang="en-GB" sz="3800" dirty="0">
                <a:solidFill>
                  <a:schemeClr val="tx1"/>
                </a:solidFill>
              </a:rPr>
              <a:t>Education Funding Agency, 2014. Building Bulletin 101 Ventilation of School Buildings, Available at: https://www.gov.uk/government/publications/building-bulletin-101-ventilation-for-school-buildings.</a:t>
            </a:r>
          </a:p>
          <a:p>
            <a:pPr algn="l"/>
            <a:endParaRPr lang="en-GB" sz="3800" dirty="0">
              <a:solidFill>
                <a:schemeClr val="tx1"/>
              </a:solidFill>
            </a:endParaRPr>
          </a:p>
          <a:p>
            <a:pPr algn="l"/>
            <a:r>
              <a:rPr lang="en-GB" sz="3800" dirty="0">
                <a:solidFill>
                  <a:schemeClr val="tx1"/>
                </a:solidFill>
              </a:rPr>
              <a:t>HM </a:t>
            </a:r>
            <a:r>
              <a:rPr lang="en-GB" sz="3800" dirty="0" err="1">
                <a:solidFill>
                  <a:schemeClr val="tx1"/>
                </a:solidFill>
              </a:rPr>
              <a:t>Goverment</a:t>
            </a:r>
            <a:r>
              <a:rPr lang="en-GB" sz="3800" dirty="0">
                <a:solidFill>
                  <a:schemeClr val="tx1"/>
                </a:solidFill>
              </a:rPr>
              <a:t>, 2010. The Building Regulations 2010 Ventilation APPROVED DOCUMENT F,</a:t>
            </a:r>
          </a:p>
          <a:p>
            <a:pPr algn="l"/>
            <a:r>
              <a:rPr lang="en-GB" sz="3800" dirty="0">
                <a:solidFill>
                  <a:schemeClr val="tx1"/>
                </a:solidFill>
              </a:rPr>
              <a:t>Knights, C. &amp; Gilbert, A., 2015. A BSRIA Guide. Domestic Ventilation Systems.</a:t>
            </a:r>
          </a:p>
          <a:p>
            <a:pPr algn="l"/>
            <a:endParaRPr lang="en-GB" sz="3800" dirty="0">
              <a:solidFill>
                <a:schemeClr val="tx1"/>
              </a:solidFill>
            </a:endParaRPr>
          </a:p>
          <a:p>
            <a:pPr algn="l"/>
            <a:r>
              <a:rPr lang="en-GB" sz="3800" dirty="0">
                <a:solidFill>
                  <a:schemeClr val="tx1"/>
                </a:solidFill>
              </a:rPr>
              <a:t>Sharpe, T. et al., 2015. Occupant Interactions and Effectiveness of Natural Ventilation Strategies in Contemporary New Housing in Scotland, UK. International Journal of Environmental Research and Public Health, 12(7), pp.8480–8497. Available at: http://www.mdpi.com/1660-4601/12/7/8480/.</a:t>
            </a:r>
          </a:p>
          <a:p>
            <a:pPr algn="l"/>
            <a:endParaRPr lang="en-GB" sz="3800" dirty="0">
              <a:solidFill>
                <a:schemeClr val="tx1"/>
              </a:solidFill>
            </a:endParaRPr>
          </a:p>
          <a:p>
            <a:pPr algn="l"/>
            <a:r>
              <a:rPr lang="en-GB" sz="3800" dirty="0">
                <a:solidFill>
                  <a:schemeClr val="tx1"/>
                </a:solidFill>
              </a:rPr>
              <a:t>The Chartered Institution Building Services Engineers London, 2006. Environmental Design. CIBSE Guide A.</a:t>
            </a:r>
          </a:p>
          <a:p>
            <a:pPr algn="l"/>
            <a:endParaRPr lang="en-GB" sz="3800" dirty="0">
              <a:solidFill>
                <a:schemeClr val="tx1"/>
              </a:solidFill>
            </a:endParaRPr>
          </a:p>
          <a:p>
            <a:pPr algn="l"/>
            <a:r>
              <a:rPr lang="en-GB" sz="3800" dirty="0">
                <a:solidFill>
                  <a:schemeClr val="tx1"/>
                </a:solidFill>
              </a:rPr>
              <a:t>The Scottish Government, 2015a. BUILDING STANDARDS SUPPORTING GUIDANCE DOMESTIC VENTILATION, Available at: http://www.gov.scot/Resource/0049/00490250.pdf.</a:t>
            </a:r>
          </a:p>
          <a:p>
            <a:pPr algn="l"/>
            <a:endParaRPr lang="en-GB" sz="3800" dirty="0">
              <a:solidFill>
                <a:schemeClr val="tx1"/>
              </a:solidFill>
            </a:endParaRPr>
          </a:p>
          <a:p>
            <a:pPr algn="l"/>
            <a:r>
              <a:rPr lang="en-GB" sz="3800" dirty="0">
                <a:solidFill>
                  <a:schemeClr val="tx1"/>
                </a:solidFill>
              </a:rPr>
              <a:t>The Scottish Government, 2015b. Technical Handbook, Available at: http://www.gov.scot/Topics/Built-Environment/Building/Building-standards/publications/pubtech/th2015domcomp</a:t>
            </a:r>
            <a:r>
              <a:rPr lang="en-GB" b="1" dirty="0" smtClean="0">
                <a:solidFill>
                  <a:schemeClr val="tx1"/>
                </a:solidFill>
              </a:rPr>
              <a:t>.</a:t>
            </a:r>
            <a:endParaRPr lang="en-GB" b="1" dirty="0">
              <a:solidFill>
                <a:schemeClr val="tx1"/>
              </a:solidFill>
            </a:endParaRPr>
          </a:p>
        </p:txBody>
      </p:sp>
      <p:sp>
        <p:nvSpPr>
          <p:cNvPr id="9" name="Title 1"/>
          <p:cNvSpPr txBox="1">
            <a:spLocks/>
          </p:cNvSpPr>
          <p:nvPr/>
        </p:nvSpPr>
        <p:spPr>
          <a:xfrm>
            <a:off x="1839144" y="476671"/>
            <a:ext cx="5109120" cy="59182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smtClean="0"/>
              <a:t>Literature Review: Design strategies in UK</a:t>
            </a:r>
            <a:endParaRPr lang="en-GB" sz="2000" dirty="0"/>
          </a:p>
        </p:txBody>
      </p:sp>
    </p:spTree>
    <p:extLst>
      <p:ext uri="{BB962C8B-B14F-4D97-AF65-F5344CB8AC3E}">
        <p14:creationId xmlns:p14="http://schemas.microsoft.com/office/powerpoint/2010/main" val="24825465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476671"/>
            <a:ext cx="1371600" cy="591820"/>
          </a:xfrm>
          <a:prstGeom prst="rect">
            <a:avLst/>
          </a:prstGeom>
          <a:noFill/>
          <a:ln>
            <a:noFill/>
          </a:ln>
        </p:spPr>
      </p:pic>
      <p:pic>
        <p:nvPicPr>
          <p:cNvPr id="5" name="Picture 4" descr="EBC_Logo_CMYK"/>
          <p:cNvPicPr/>
          <p:nvPr/>
        </p:nvPicPr>
        <p:blipFill>
          <a:blip r:embed="rId3">
            <a:extLst>
              <a:ext uri="{28A0092B-C50C-407E-A947-70E740481C1C}">
                <a14:useLocalDpi xmlns:a14="http://schemas.microsoft.com/office/drawing/2010/main" val="0"/>
              </a:ext>
            </a:extLst>
          </a:blip>
          <a:srcRect b="26329"/>
          <a:stretch>
            <a:fillRect/>
          </a:stretch>
        </p:blipFill>
        <p:spPr bwMode="auto">
          <a:xfrm>
            <a:off x="6948264" y="453494"/>
            <a:ext cx="1639570" cy="638175"/>
          </a:xfrm>
          <a:prstGeom prst="rect">
            <a:avLst/>
          </a:prstGeom>
          <a:noFill/>
          <a:ln>
            <a:noFill/>
          </a:ln>
        </p:spPr>
      </p:pic>
      <p:sp>
        <p:nvSpPr>
          <p:cNvPr id="9" name="Title 1"/>
          <p:cNvSpPr txBox="1">
            <a:spLocks/>
          </p:cNvSpPr>
          <p:nvPr/>
        </p:nvSpPr>
        <p:spPr>
          <a:xfrm>
            <a:off x="1839144" y="476671"/>
            <a:ext cx="5109120" cy="59182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smtClean="0"/>
              <a:t>Literature Review: Design strategies in UK</a:t>
            </a:r>
            <a:endParaRPr lang="en-GB" sz="2000" dirty="0"/>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5576" y="1772816"/>
            <a:ext cx="7668344" cy="3817994"/>
          </a:xfrm>
          <a:prstGeom prst="rect">
            <a:avLst/>
          </a:prstGeom>
        </p:spPr>
      </p:pic>
    </p:spTree>
    <p:extLst>
      <p:ext uri="{BB962C8B-B14F-4D97-AF65-F5344CB8AC3E}">
        <p14:creationId xmlns:p14="http://schemas.microsoft.com/office/powerpoint/2010/main" val="14032667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476671"/>
            <a:ext cx="1371600" cy="591820"/>
          </a:xfrm>
          <a:prstGeom prst="rect">
            <a:avLst/>
          </a:prstGeom>
          <a:noFill/>
          <a:ln>
            <a:noFill/>
          </a:ln>
        </p:spPr>
      </p:pic>
      <p:pic>
        <p:nvPicPr>
          <p:cNvPr id="5" name="Picture 4" descr="EBC_Logo_CMYK"/>
          <p:cNvPicPr/>
          <p:nvPr/>
        </p:nvPicPr>
        <p:blipFill>
          <a:blip r:embed="rId3">
            <a:extLst>
              <a:ext uri="{28A0092B-C50C-407E-A947-70E740481C1C}">
                <a14:useLocalDpi xmlns:a14="http://schemas.microsoft.com/office/drawing/2010/main" val="0"/>
              </a:ext>
            </a:extLst>
          </a:blip>
          <a:srcRect b="26329"/>
          <a:stretch>
            <a:fillRect/>
          </a:stretch>
        </p:blipFill>
        <p:spPr bwMode="auto">
          <a:xfrm>
            <a:off x="6948264" y="453494"/>
            <a:ext cx="1639570" cy="638175"/>
          </a:xfrm>
          <a:prstGeom prst="rect">
            <a:avLst/>
          </a:prstGeom>
          <a:noFill/>
          <a:ln>
            <a:noFill/>
          </a:ln>
        </p:spPr>
      </p:pic>
      <p:sp>
        <p:nvSpPr>
          <p:cNvPr id="8" name="Content Placeholder 2"/>
          <p:cNvSpPr txBox="1">
            <a:spLocks/>
          </p:cNvSpPr>
          <p:nvPr/>
        </p:nvSpPr>
        <p:spPr>
          <a:xfrm>
            <a:off x="457200" y="1412776"/>
            <a:ext cx="3682752" cy="4608512"/>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lnSpc>
                <a:spcPct val="150000"/>
              </a:lnSpc>
            </a:pPr>
            <a:r>
              <a:rPr lang="en-GB" sz="2400" b="1" dirty="0" smtClean="0">
                <a:solidFill>
                  <a:schemeClr val="tx1"/>
                </a:solidFill>
              </a:rPr>
              <a:t>1. Building Regulations</a:t>
            </a:r>
          </a:p>
          <a:p>
            <a:pPr algn="l">
              <a:lnSpc>
                <a:spcPct val="150000"/>
              </a:lnSpc>
            </a:pPr>
            <a:r>
              <a:rPr lang="en-GB" sz="2400" dirty="0" smtClean="0">
                <a:solidFill>
                  <a:schemeClr val="tx1"/>
                </a:solidFill>
              </a:rPr>
              <a:t>1.1. England and Wales</a:t>
            </a:r>
          </a:p>
          <a:p>
            <a:pPr marL="800100" lvl="1" indent="-342900" algn="l">
              <a:lnSpc>
                <a:spcPct val="150000"/>
              </a:lnSpc>
              <a:buFont typeface="Arial" panose="020B0604020202020204" pitchFamily="34" charset="0"/>
              <a:buChar char="•"/>
            </a:pPr>
            <a:r>
              <a:rPr lang="en-GB" sz="2400" dirty="0">
                <a:solidFill>
                  <a:schemeClr val="tx1"/>
                </a:solidFill>
              </a:rPr>
              <a:t>Performance Criterion</a:t>
            </a:r>
          </a:p>
          <a:p>
            <a:pPr marL="800100" lvl="1" indent="-342900" algn="l">
              <a:lnSpc>
                <a:spcPct val="150000"/>
              </a:lnSpc>
              <a:buFont typeface="Arial" panose="020B0604020202020204" pitchFamily="34" charset="0"/>
              <a:buChar char="•"/>
            </a:pPr>
            <a:r>
              <a:rPr lang="en-GB" sz="2400" dirty="0" smtClean="0">
                <a:solidFill>
                  <a:schemeClr val="tx1"/>
                </a:solidFill>
              </a:rPr>
              <a:t>Ventilation strategies</a:t>
            </a:r>
          </a:p>
          <a:p>
            <a:pPr marL="800100" lvl="1" indent="-342900" algn="l">
              <a:lnSpc>
                <a:spcPct val="150000"/>
              </a:lnSpc>
              <a:buFont typeface="Arial" panose="020B0604020202020204" pitchFamily="34" charset="0"/>
              <a:buChar char="•"/>
            </a:pPr>
            <a:r>
              <a:rPr lang="en-GB" sz="2400" dirty="0" smtClean="0">
                <a:solidFill>
                  <a:schemeClr val="tx1"/>
                </a:solidFill>
              </a:rPr>
              <a:t>Ventilation </a:t>
            </a:r>
            <a:r>
              <a:rPr lang="en-GB" sz="2400" dirty="0">
                <a:solidFill>
                  <a:schemeClr val="tx1"/>
                </a:solidFill>
              </a:rPr>
              <a:t>systems </a:t>
            </a:r>
            <a:endParaRPr lang="en-GB" sz="2400" dirty="0" smtClean="0">
              <a:solidFill>
                <a:schemeClr val="tx1"/>
              </a:solidFill>
            </a:endParaRPr>
          </a:p>
          <a:p>
            <a:pPr algn="l">
              <a:lnSpc>
                <a:spcPct val="150000"/>
              </a:lnSpc>
            </a:pPr>
            <a:r>
              <a:rPr lang="en-GB" sz="2400" dirty="0" smtClean="0">
                <a:solidFill>
                  <a:schemeClr val="tx1"/>
                </a:solidFill>
              </a:rPr>
              <a:t>1.2. Scotland</a:t>
            </a:r>
          </a:p>
          <a:p>
            <a:pPr marL="800100" lvl="1" indent="-342900" algn="l">
              <a:lnSpc>
                <a:spcPct val="150000"/>
              </a:lnSpc>
              <a:buFont typeface="Arial" panose="020B0604020202020204" pitchFamily="34" charset="0"/>
              <a:buChar char="•"/>
            </a:pPr>
            <a:r>
              <a:rPr lang="en-GB" sz="2400" dirty="0" smtClean="0">
                <a:solidFill>
                  <a:schemeClr val="tx1"/>
                </a:solidFill>
              </a:rPr>
              <a:t>Ventilation strategies</a:t>
            </a:r>
          </a:p>
          <a:p>
            <a:pPr marL="800100" lvl="1" indent="-342900" algn="l">
              <a:lnSpc>
                <a:spcPct val="150000"/>
              </a:lnSpc>
              <a:buFont typeface="Arial" panose="020B0604020202020204" pitchFamily="34" charset="0"/>
              <a:buChar char="•"/>
            </a:pPr>
            <a:r>
              <a:rPr lang="en-GB" sz="2400" dirty="0">
                <a:solidFill>
                  <a:schemeClr val="tx1"/>
                </a:solidFill>
              </a:rPr>
              <a:t>V</a:t>
            </a:r>
            <a:r>
              <a:rPr lang="en-GB" sz="2400" dirty="0" smtClean="0">
                <a:solidFill>
                  <a:schemeClr val="tx1"/>
                </a:solidFill>
              </a:rPr>
              <a:t>entilation systems </a:t>
            </a:r>
          </a:p>
        </p:txBody>
      </p:sp>
      <p:sp>
        <p:nvSpPr>
          <p:cNvPr id="9" name="Title 1"/>
          <p:cNvSpPr txBox="1">
            <a:spLocks/>
          </p:cNvSpPr>
          <p:nvPr/>
        </p:nvSpPr>
        <p:spPr>
          <a:xfrm>
            <a:off x="1839144" y="476671"/>
            <a:ext cx="5109120" cy="59182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smtClean="0"/>
              <a:t>Literature Review: Design strategies in UK</a:t>
            </a:r>
            <a:endParaRPr lang="en-GB" sz="2000" dirty="0"/>
          </a:p>
        </p:txBody>
      </p:sp>
      <p:sp>
        <p:nvSpPr>
          <p:cNvPr id="2" name="TextBox 1"/>
          <p:cNvSpPr txBox="1"/>
          <p:nvPr/>
        </p:nvSpPr>
        <p:spPr>
          <a:xfrm>
            <a:off x="4788024" y="1393359"/>
            <a:ext cx="4104456" cy="3477875"/>
          </a:xfrm>
          <a:prstGeom prst="rect">
            <a:avLst/>
          </a:prstGeom>
          <a:noFill/>
        </p:spPr>
        <p:txBody>
          <a:bodyPr wrap="square" rtlCol="0">
            <a:spAutoFit/>
          </a:bodyPr>
          <a:lstStyle/>
          <a:p>
            <a:pPr>
              <a:lnSpc>
                <a:spcPct val="150000"/>
              </a:lnSpc>
            </a:pPr>
            <a:r>
              <a:rPr lang="en-GB" sz="2200" b="1" dirty="0" smtClean="0"/>
              <a:t>2. Design Guides</a:t>
            </a:r>
          </a:p>
          <a:p>
            <a:pPr>
              <a:lnSpc>
                <a:spcPct val="150000"/>
              </a:lnSpc>
            </a:pPr>
            <a:r>
              <a:rPr lang="en-GB" sz="2200" dirty="0" smtClean="0"/>
              <a:t>2.1. CIBSE Guide A – Environmental design </a:t>
            </a:r>
          </a:p>
          <a:p>
            <a:pPr>
              <a:lnSpc>
                <a:spcPct val="150000"/>
              </a:lnSpc>
            </a:pPr>
            <a:r>
              <a:rPr lang="en-GB" sz="2200" dirty="0" smtClean="0"/>
              <a:t>2.2. Building Bulletin 101: ventilation for school buildings</a:t>
            </a:r>
          </a:p>
          <a:p>
            <a:pPr>
              <a:lnSpc>
                <a:spcPct val="150000"/>
              </a:lnSpc>
            </a:pPr>
            <a:r>
              <a:rPr lang="en-GB" sz="2200" b="1" dirty="0" smtClean="0"/>
              <a:t>3. References</a:t>
            </a:r>
          </a:p>
          <a:p>
            <a:endParaRPr lang="en-GB" sz="2200" dirty="0"/>
          </a:p>
        </p:txBody>
      </p:sp>
    </p:spTree>
    <p:extLst>
      <p:ext uri="{BB962C8B-B14F-4D97-AF65-F5344CB8AC3E}">
        <p14:creationId xmlns:p14="http://schemas.microsoft.com/office/powerpoint/2010/main" val="7791384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476671"/>
            <a:ext cx="1371600" cy="591820"/>
          </a:xfrm>
          <a:prstGeom prst="rect">
            <a:avLst/>
          </a:prstGeom>
          <a:noFill/>
          <a:ln>
            <a:noFill/>
          </a:ln>
        </p:spPr>
      </p:pic>
      <p:pic>
        <p:nvPicPr>
          <p:cNvPr id="5" name="Picture 4" descr="EBC_Logo_CMYK"/>
          <p:cNvPicPr/>
          <p:nvPr/>
        </p:nvPicPr>
        <p:blipFill>
          <a:blip r:embed="rId3">
            <a:extLst>
              <a:ext uri="{28A0092B-C50C-407E-A947-70E740481C1C}">
                <a14:useLocalDpi xmlns:a14="http://schemas.microsoft.com/office/drawing/2010/main" val="0"/>
              </a:ext>
            </a:extLst>
          </a:blip>
          <a:srcRect b="26329"/>
          <a:stretch>
            <a:fillRect/>
          </a:stretch>
        </p:blipFill>
        <p:spPr bwMode="auto">
          <a:xfrm>
            <a:off x="6948264" y="453494"/>
            <a:ext cx="1639570" cy="638175"/>
          </a:xfrm>
          <a:prstGeom prst="rect">
            <a:avLst/>
          </a:prstGeom>
          <a:noFill/>
          <a:ln>
            <a:noFill/>
          </a:ln>
        </p:spPr>
      </p:pic>
      <p:sp>
        <p:nvSpPr>
          <p:cNvPr id="8" name="Content Placeholder 2"/>
          <p:cNvSpPr txBox="1">
            <a:spLocks/>
          </p:cNvSpPr>
          <p:nvPr/>
        </p:nvSpPr>
        <p:spPr>
          <a:xfrm>
            <a:off x="375625" y="1268760"/>
            <a:ext cx="8229600" cy="1944216"/>
          </a:xfrm>
          <a:prstGeom prst="rect">
            <a:avLst/>
          </a:prstGeom>
        </p:spPr>
        <p:txBody>
          <a:bodyPr vert="horz" lIns="91440" tIns="45720" rIns="91440" bIns="45720" rtlCol="0">
            <a:normAutofit fontScale="325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6200" b="1" dirty="0" smtClean="0">
                <a:solidFill>
                  <a:schemeClr val="tx1"/>
                </a:solidFill>
              </a:rPr>
              <a:t>1. Building Regulations</a:t>
            </a:r>
          </a:p>
          <a:p>
            <a:pPr algn="l"/>
            <a:r>
              <a:rPr lang="en-GB" sz="5500" b="1" dirty="0" smtClean="0">
                <a:solidFill>
                  <a:schemeClr val="tx1"/>
                </a:solidFill>
              </a:rPr>
              <a:t>1.1</a:t>
            </a:r>
            <a:r>
              <a:rPr lang="en-GB" sz="5500" b="1" dirty="0">
                <a:solidFill>
                  <a:schemeClr val="tx1"/>
                </a:solidFill>
              </a:rPr>
              <a:t>. England and Wales:</a:t>
            </a:r>
          </a:p>
          <a:p>
            <a:pPr algn="l"/>
            <a:r>
              <a:rPr lang="en-GB" sz="5500" dirty="0" smtClean="0">
                <a:solidFill>
                  <a:schemeClr val="tx1"/>
                </a:solidFill>
              </a:rPr>
              <a:t>The building regulations in the UK are geared to prescriptive measures to ensure “adequate ventilation” but there are currently no mandatory standards covering IAQ with respect to specific CO</a:t>
            </a:r>
            <a:r>
              <a:rPr lang="en-GB" sz="5500" baseline="-25000" dirty="0" smtClean="0">
                <a:solidFill>
                  <a:schemeClr val="tx1"/>
                </a:solidFill>
              </a:rPr>
              <a:t>2</a:t>
            </a:r>
            <a:r>
              <a:rPr lang="en-GB" sz="5500" dirty="0" smtClean="0">
                <a:solidFill>
                  <a:schemeClr val="tx1"/>
                </a:solidFill>
              </a:rPr>
              <a:t> levels or toxic pollutants (Sharpe et al. 2015</a:t>
            </a:r>
            <a:r>
              <a:rPr lang="en-GB" sz="5500" dirty="0">
                <a:solidFill>
                  <a:schemeClr val="tx1"/>
                </a:solidFill>
              </a:rPr>
              <a:t>). </a:t>
            </a:r>
            <a:r>
              <a:rPr lang="en-GB" sz="5500" dirty="0" smtClean="0">
                <a:solidFill>
                  <a:schemeClr val="tx1"/>
                </a:solidFill>
              </a:rPr>
              <a:t>However</a:t>
            </a:r>
            <a:r>
              <a:rPr lang="en-GB" sz="5500" dirty="0">
                <a:solidFill>
                  <a:schemeClr val="tx1"/>
                </a:solidFill>
              </a:rPr>
              <a:t>, Appendix A for Approved Document F (HM </a:t>
            </a:r>
            <a:r>
              <a:rPr lang="en-GB" sz="5500" dirty="0" err="1">
                <a:solidFill>
                  <a:schemeClr val="tx1"/>
                </a:solidFill>
              </a:rPr>
              <a:t>Goverment</a:t>
            </a:r>
            <a:r>
              <a:rPr lang="en-GB" sz="5500" dirty="0">
                <a:solidFill>
                  <a:schemeClr val="tx1"/>
                </a:solidFill>
              </a:rPr>
              <a:t> 2010) does list a number of maximum exposures to particular </a:t>
            </a:r>
            <a:r>
              <a:rPr lang="en-GB" sz="5500" dirty="0" smtClean="0">
                <a:solidFill>
                  <a:schemeClr val="tx1"/>
                </a:solidFill>
              </a:rPr>
              <a:t>pollutants.</a:t>
            </a:r>
          </a:p>
        </p:txBody>
      </p:sp>
      <p:sp>
        <p:nvSpPr>
          <p:cNvPr id="9" name="Title 1"/>
          <p:cNvSpPr txBox="1">
            <a:spLocks/>
          </p:cNvSpPr>
          <p:nvPr/>
        </p:nvSpPr>
        <p:spPr>
          <a:xfrm>
            <a:off x="1839144" y="476671"/>
            <a:ext cx="5109120" cy="59182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smtClean="0"/>
              <a:t>Literature Review: Design strategies in UK</a:t>
            </a:r>
            <a:endParaRPr lang="en-GB" sz="2000" dirty="0"/>
          </a:p>
        </p:txBody>
      </p:sp>
      <p:graphicFrame>
        <p:nvGraphicFramePr>
          <p:cNvPr id="2" name="Table 1"/>
          <p:cNvGraphicFramePr>
            <a:graphicFrameLocks noGrp="1"/>
          </p:cNvGraphicFramePr>
          <p:nvPr>
            <p:extLst>
              <p:ext uri="{D42A27DB-BD31-4B8C-83A1-F6EECF244321}">
                <p14:modId xmlns:p14="http://schemas.microsoft.com/office/powerpoint/2010/main" val="3700571778"/>
              </p:ext>
            </p:extLst>
          </p:nvPr>
        </p:nvGraphicFramePr>
        <p:xfrm>
          <a:off x="478231" y="3212976"/>
          <a:ext cx="7944507" cy="3246684"/>
        </p:xfrm>
        <a:graphic>
          <a:graphicData uri="http://schemas.openxmlformats.org/drawingml/2006/table">
            <a:tbl>
              <a:tblPr firstRow="1" firstCol="1" bandRow="1">
                <a:tableStyleId>{073A0DAA-6AF3-43AB-8588-CEC1D06C72B9}</a:tableStyleId>
              </a:tblPr>
              <a:tblGrid>
                <a:gridCol w="1224966"/>
                <a:gridCol w="6719541"/>
              </a:tblGrid>
              <a:tr h="234997">
                <a:tc>
                  <a:txBody>
                    <a:bodyPr/>
                    <a:lstStyle/>
                    <a:p>
                      <a:pPr>
                        <a:spcAft>
                          <a:spcPts val="0"/>
                        </a:spcAft>
                      </a:pPr>
                      <a:r>
                        <a:rPr lang="en-GB" sz="1400" dirty="0">
                          <a:effectLst/>
                        </a:rPr>
                        <a:t>Indoor Air Pollutant</a:t>
                      </a:r>
                      <a:endParaRPr lang="en-GB" sz="1400" dirty="0">
                        <a:effectLst/>
                        <a:latin typeface="Calibri"/>
                        <a:ea typeface="Calibri"/>
                        <a:cs typeface="Times New Roman"/>
                      </a:endParaRPr>
                    </a:p>
                  </a:txBody>
                  <a:tcPr marL="68580" marR="68580" marT="0" marB="0"/>
                </a:tc>
                <a:tc>
                  <a:txBody>
                    <a:bodyPr/>
                    <a:lstStyle/>
                    <a:p>
                      <a:pPr>
                        <a:spcAft>
                          <a:spcPts val="0"/>
                        </a:spcAft>
                      </a:pPr>
                      <a:r>
                        <a:rPr lang="en-GB" sz="1400" dirty="0">
                          <a:effectLst/>
                        </a:rPr>
                        <a:t>Performance Criterion</a:t>
                      </a:r>
                      <a:endParaRPr lang="en-GB" sz="1400" dirty="0">
                        <a:effectLst/>
                        <a:latin typeface="Calibri"/>
                        <a:ea typeface="Calibri"/>
                        <a:cs typeface="Times New Roman"/>
                      </a:endParaRPr>
                    </a:p>
                  </a:txBody>
                  <a:tcPr marL="68580" marR="68580" marT="0" marB="0"/>
                </a:tc>
              </a:tr>
              <a:tr h="469994">
                <a:tc>
                  <a:txBody>
                    <a:bodyPr/>
                    <a:lstStyle/>
                    <a:p>
                      <a:pPr>
                        <a:spcAft>
                          <a:spcPts val="0"/>
                        </a:spcAft>
                      </a:pPr>
                      <a:r>
                        <a:rPr lang="en-GB" sz="1400" dirty="0">
                          <a:effectLst/>
                        </a:rPr>
                        <a:t>Moisture</a:t>
                      </a:r>
                      <a:endParaRPr lang="en-GB" sz="1400" dirty="0">
                        <a:effectLst/>
                        <a:latin typeface="Calibri"/>
                        <a:ea typeface="Calibri"/>
                        <a:cs typeface="Times New Roman"/>
                      </a:endParaRPr>
                    </a:p>
                  </a:txBody>
                  <a:tcPr marL="68580" marR="68580" marT="0" marB="0"/>
                </a:tc>
                <a:tc>
                  <a:txBody>
                    <a:bodyPr/>
                    <a:lstStyle/>
                    <a:p>
                      <a:pPr>
                        <a:spcAft>
                          <a:spcPts val="0"/>
                        </a:spcAft>
                      </a:pPr>
                      <a:r>
                        <a:rPr lang="en-GB" sz="1400" dirty="0">
                          <a:effectLst/>
                        </a:rPr>
                        <a:t>There should be no visible mould on external walls in a properly heated dwelling with typical moisture generation.</a:t>
                      </a:r>
                      <a:endParaRPr lang="en-GB" sz="1400" dirty="0">
                        <a:effectLst/>
                        <a:latin typeface="Calibri"/>
                        <a:ea typeface="Calibri"/>
                        <a:cs typeface="Times New Roman"/>
                      </a:endParaRPr>
                    </a:p>
                  </a:txBody>
                  <a:tcPr marL="68580" marR="68580" marT="0" marB="0"/>
                </a:tc>
              </a:tr>
              <a:tr h="704991">
                <a:tc>
                  <a:txBody>
                    <a:bodyPr/>
                    <a:lstStyle/>
                    <a:p>
                      <a:pPr>
                        <a:spcAft>
                          <a:spcPts val="0"/>
                        </a:spcAft>
                      </a:pPr>
                      <a:r>
                        <a:rPr lang="en-GB" sz="1400">
                          <a:effectLst/>
                        </a:rPr>
                        <a:t>NO</a:t>
                      </a:r>
                      <a:r>
                        <a:rPr lang="en-GB" sz="1400" baseline="-25000">
                          <a:effectLst/>
                        </a:rPr>
                        <a:t>2</a:t>
                      </a:r>
                      <a:endParaRPr lang="en-GB" sz="1400">
                        <a:effectLst/>
                        <a:latin typeface="Calibri"/>
                        <a:ea typeface="Calibri"/>
                        <a:cs typeface="Times New Roman"/>
                      </a:endParaRPr>
                    </a:p>
                  </a:txBody>
                  <a:tcPr marL="68580" marR="68580" marT="0" marB="0"/>
                </a:tc>
                <a:tc>
                  <a:txBody>
                    <a:bodyPr/>
                    <a:lstStyle/>
                    <a:p>
                      <a:pPr>
                        <a:spcAft>
                          <a:spcPts val="0"/>
                        </a:spcAft>
                      </a:pPr>
                      <a:r>
                        <a:rPr lang="en-GB" sz="1400" dirty="0">
                          <a:effectLst/>
                        </a:rPr>
                        <a:t>Limit exposure level:</a:t>
                      </a:r>
                    </a:p>
                    <a:p>
                      <a:pPr marL="342900" lvl="0" indent="-342900">
                        <a:spcAft>
                          <a:spcPts val="0"/>
                        </a:spcAft>
                        <a:buFont typeface="Symbol"/>
                        <a:buChar char=""/>
                      </a:pPr>
                      <a:r>
                        <a:rPr lang="en-GB" sz="1400" dirty="0">
                          <a:effectLst/>
                        </a:rPr>
                        <a:t>288 µg/m</a:t>
                      </a:r>
                      <a:r>
                        <a:rPr lang="en-GB" sz="1400" baseline="30000" dirty="0">
                          <a:effectLst/>
                        </a:rPr>
                        <a:t>3</a:t>
                      </a:r>
                      <a:r>
                        <a:rPr lang="en-GB" sz="1400" dirty="0">
                          <a:effectLst/>
                        </a:rPr>
                        <a:t> (150 ppb) – 1 hour average</a:t>
                      </a:r>
                    </a:p>
                    <a:p>
                      <a:pPr marL="342900" lvl="0" indent="-342900">
                        <a:spcAft>
                          <a:spcPts val="0"/>
                        </a:spcAft>
                        <a:buFont typeface="Symbol"/>
                        <a:buChar char=""/>
                      </a:pPr>
                      <a:r>
                        <a:rPr lang="en-GB" sz="1400" dirty="0">
                          <a:effectLst/>
                        </a:rPr>
                        <a:t>40 µg/m</a:t>
                      </a:r>
                      <a:r>
                        <a:rPr lang="en-GB" sz="1400" baseline="30000" dirty="0">
                          <a:effectLst/>
                        </a:rPr>
                        <a:t>3</a:t>
                      </a:r>
                      <a:r>
                        <a:rPr lang="en-GB" sz="1400" dirty="0">
                          <a:effectLst/>
                        </a:rPr>
                        <a:t> (20 ppb) – long-term average</a:t>
                      </a:r>
                      <a:endParaRPr lang="en-GB" sz="1400" dirty="0">
                        <a:effectLst/>
                        <a:latin typeface="Calibri"/>
                        <a:ea typeface="Calibri"/>
                        <a:cs typeface="Times New Roman"/>
                      </a:endParaRPr>
                    </a:p>
                  </a:txBody>
                  <a:tcPr marL="68580" marR="68580" marT="0" marB="0"/>
                </a:tc>
              </a:tr>
              <a:tr h="1174985">
                <a:tc>
                  <a:txBody>
                    <a:bodyPr/>
                    <a:lstStyle/>
                    <a:p>
                      <a:pPr>
                        <a:spcAft>
                          <a:spcPts val="0"/>
                        </a:spcAft>
                      </a:pPr>
                      <a:r>
                        <a:rPr lang="en-GB" sz="1400" dirty="0">
                          <a:effectLst/>
                        </a:rPr>
                        <a:t>CO</a:t>
                      </a:r>
                      <a:endParaRPr lang="en-GB" sz="1400" dirty="0">
                        <a:effectLst/>
                        <a:latin typeface="Calibri"/>
                        <a:ea typeface="Calibri"/>
                        <a:cs typeface="Times New Roman"/>
                      </a:endParaRPr>
                    </a:p>
                  </a:txBody>
                  <a:tcPr marL="68580" marR="68580" marT="0" marB="0"/>
                </a:tc>
                <a:tc>
                  <a:txBody>
                    <a:bodyPr/>
                    <a:lstStyle/>
                    <a:p>
                      <a:pPr>
                        <a:spcAft>
                          <a:spcPts val="0"/>
                        </a:spcAft>
                      </a:pPr>
                      <a:r>
                        <a:rPr lang="en-GB" sz="1400" dirty="0">
                          <a:effectLst/>
                        </a:rPr>
                        <a:t>Limit exposure level:</a:t>
                      </a:r>
                    </a:p>
                    <a:p>
                      <a:pPr marL="342900" lvl="0" indent="-342900">
                        <a:spcAft>
                          <a:spcPts val="0"/>
                        </a:spcAft>
                        <a:buFont typeface="Symbol"/>
                        <a:buChar char=""/>
                      </a:pPr>
                      <a:r>
                        <a:rPr lang="en-GB" sz="1400" dirty="0">
                          <a:effectLst/>
                        </a:rPr>
                        <a:t>100 mg/ m</a:t>
                      </a:r>
                      <a:r>
                        <a:rPr lang="en-GB" sz="1400" baseline="30000" dirty="0">
                          <a:effectLst/>
                        </a:rPr>
                        <a:t>3</a:t>
                      </a:r>
                      <a:r>
                        <a:rPr lang="en-GB" sz="1400" dirty="0">
                          <a:effectLst/>
                        </a:rPr>
                        <a:t> (90 ppm) – 15 minute averaging time</a:t>
                      </a:r>
                    </a:p>
                    <a:p>
                      <a:pPr marL="342900" lvl="0" indent="-342900">
                        <a:spcAft>
                          <a:spcPts val="0"/>
                        </a:spcAft>
                        <a:buFont typeface="Symbol"/>
                        <a:buChar char=""/>
                      </a:pPr>
                      <a:r>
                        <a:rPr lang="en-GB" sz="1400" dirty="0">
                          <a:effectLst/>
                        </a:rPr>
                        <a:t>60 mg/ m</a:t>
                      </a:r>
                      <a:r>
                        <a:rPr lang="en-GB" sz="1400" baseline="30000" dirty="0">
                          <a:effectLst/>
                        </a:rPr>
                        <a:t>3</a:t>
                      </a:r>
                      <a:r>
                        <a:rPr lang="en-GB" sz="1400" dirty="0">
                          <a:effectLst/>
                        </a:rPr>
                        <a:t> (50 ppm) – 30 minute averaging time</a:t>
                      </a:r>
                    </a:p>
                    <a:p>
                      <a:pPr marL="342900" lvl="0" indent="-342900">
                        <a:spcAft>
                          <a:spcPts val="0"/>
                        </a:spcAft>
                        <a:buFont typeface="Symbol"/>
                        <a:buChar char=""/>
                      </a:pPr>
                      <a:r>
                        <a:rPr lang="en-GB" sz="1400" dirty="0">
                          <a:effectLst/>
                        </a:rPr>
                        <a:t>30 mg/ m</a:t>
                      </a:r>
                      <a:r>
                        <a:rPr lang="en-GB" sz="1400" baseline="30000" dirty="0">
                          <a:effectLst/>
                        </a:rPr>
                        <a:t>3</a:t>
                      </a:r>
                      <a:r>
                        <a:rPr lang="en-GB" sz="1400" dirty="0">
                          <a:effectLst/>
                        </a:rPr>
                        <a:t> (25 ppm) – 1 hour averaging time</a:t>
                      </a:r>
                    </a:p>
                    <a:p>
                      <a:pPr marL="342900" lvl="0" indent="-342900">
                        <a:spcAft>
                          <a:spcPts val="0"/>
                        </a:spcAft>
                        <a:buFont typeface="Symbol"/>
                        <a:buChar char=""/>
                      </a:pPr>
                      <a:r>
                        <a:rPr lang="en-GB" sz="1400" dirty="0">
                          <a:effectLst/>
                        </a:rPr>
                        <a:t>10 mg/ m</a:t>
                      </a:r>
                      <a:r>
                        <a:rPr lang="en-GB" sz="1400" baseline="30000" dirty="0">
                          <a:effectLst/>
                        </a:rPr>
                        <a:t>3</a:t>
                      </a:r>
                      <a:r>
                        <a:rPr lang="en-GB" sz="1400" dirty="0">
                          <a:effectLst/>
                        </a:rPr>
                        <a:t> (10 ppm) – 8 hours averaging time</a:t>
                      </a:r>
                      <a:endParaRPr lang="en-GB" sz="1400" dirty="0">
                        <a:effectLst/>
                        <a:latin typeface="Calibri"/>
                        <a:ea typeface="Calibri"/>
                        <a:cs typeface="Times New Roman"/>
                      </a:endParaRPr>
                    </a:p>
                  </a:txBody>
                  <a:tcPr marL="68580" marR="68580" marT="0" marB="0"/>
                </a:tc>
              </a:tr>
              <a:tr h="469994">
                <a:tc>
                  <a:txBody>
                    <a:bodyPr/>
                    <a:lstStyle/>
                    <a:p>
                      <a:pPr>
                        <a:spcAft>
                          <a:spcPts val="0"/>
                        </a:spcAft>
                      </a:pPr>
                      <a:r>
                        <a:rPr lang="en-GB" sz="1400" dirty="0">
                          <a:effectLst/>
                        </a:rPr>
                        <a:t>TVOC</a:t>
                      </a:r>
                      <a:endParaRPr lang="en-GB" sz="1400" dirty="0">
                        <a:effectLst/>
                        <a:latin typeface="Calibri"/>
                        <a:ea typeface="Calibri"/>
                        <a:cs typeface="Times New Roman"/>
                      </a:endParaRPr>
                    </a:p>
                  </a:txBody>
                  <a:tcPr marL="68580" marR="68580" marT="0" marB="0"/>
                </a:tc>
                <a:tc>
                  <a:txBody>
                    <a:bodyPr/>
                    <a:lstStyle/>
                    <a:p>
                      <a:pPr>
                        <a:spcAft>
                          <a:spcPts val="0"/>
                        </a:spcAft>
                      </a:pPr>
                      <a:r>
                        <a:rPr lang="en-GB" sz="1400" dirty="0">
                          <a:effectLst/>
                        </a:rPr>
                        <a:t>Limit exposure level:</a:t>
                      </a:r>
                    </a:p>
                    <a:p>
                      <a:pPr marL="342900" lvl="0" indent="-342900">
                        <a:spcAft>
                          <a:spcPts val="0"/>
                        </a:spcAft>
                        <a:buFont typeface="Symbol"/>
                        <a:buChar char=""/>
                      </a:pPr>
                      <a:r>
                        <a:rPr lang="en-GB" sz="1400" dirty="0">
                          <a:effectLst/>
                        </a:rPr>
                        <a:t>300 µg/m</a:t>
                      </a:r>
                      <a:r>
                        <a:rPr lang="en-GB" sz="1400" baseline="30000" dirty="0">
                          <a:effectLst/>
                        </a:rPr>
                        <a:t>3</a:t>
                      </a:r>
                      <a:r>
                        <a:rPr lang="en-GB" sz="1400" dirty="0">
                          <a:effectLst/>
                        </a:rPr>
                        <a:t>  – 8 hours average</a:t>
                      </a:r>
                      <a:endParaRPr lang="en-GB" sz="14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20819706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476671"/>
            <a:ext cx="1371600" cy="591820"/>
          </a:xfrm>
          <a:prstGeom prst="rect">
            <a:avLst/>
          </a:prstGeom>
          <a:noFill/>
          <a:ln>
            <a:noFill/>
          </a:ln>
        </p:spPr>
      </p:pic>
      <p:pic>
        <p:nvPicPr>
          <p:cNvPr id="5" name="Picture 4" descr="EBC_Logo_CMYK"/>
          <p:cNvPicPr/>
          <p:nvPr/>
        </p:nvPicPr>
        <p:blipFill>
          <a:blip r:embed="rId3">
            <a:extLst>
              <a:ext uri="{28A0092B-C50C-407E-A947-70E740481C1C}">
                <a14:useLocalDpi xmlns:a14="http://schemas.microsoft.com/office/drawing/2010/main" val="0"/>
              </a:ext>
            </a:extLst>
          </a:blip>
          <a:srcRect b="26329"/>
          <a:stretch>
            <a:fillRect/>
          </a:stretch>
        </p:blipFill>
        <p:spPr bwMode="auto">
          <a:xfrm>
            <a:off x="6948264" y="453494"/>
            <a:ext cx="1639570" cy="638175"/>
          </a:xfrm>
          <a:prstGeom prst="rect">
            <a:avLst/>
          </a:prstGeom>
          <a:noFill/>
          <a:ln>
            <a:noFill/>
          </a:ln>
        </p:spPr>
      </p:pic>
      <p:sp>
        <p:nvSpPr>
          <p:cNvPr id="8" name="Content Placeholder 2"/>
          <p:cNvSpPr txBox="1">
            <a:spLocks/>
          </p:cNvSpPr>
          <p:nvPr/>
        </p:nvSpPr>
        <p:spPr>
          <a:xfrm>
            <a:off x="457200" y="1412776"/>
            <a:ext cx="8229600" cy="3816424"/>
          </a:xfrm>
          <a:prstGeom prst="rect">
            <a:avLst/>
          </a:prstGeom>
        </p:spPr>
        <p:txBody>
          <a:bodyPr vert="horz" lIns="91440" tIns="45720" rIns="91440" bIns="45720" rtlCol="0">
            <a:normAutofit fontScale="40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4500" dirty="0" smtClean="0">
                <a:solidFill>
                  <a:schemeClr val="tx1"/>
                </a:solidFill>
              </a:rPr>
              <a:t>Approved Document F (HM </a:t>
            </a:r>
            <a:r>
              <a:rPr lang="en-GB" sz="4500" dirty="0" err="1" smtClean="0">
                <a:solidFill>
                  <a:schemeClr val="tx1"/>
                </a:solidFill>
              </a:rPr>
              <a:t>Goverment</a:t>
            </a:r>
            <a:r>
              <a:rPr lang="en-GB" sz="4500" dirty="0" smtClean="0">
                <a:solidFill>
                  <a:schemeClr val="tx1"/>
                </a:solidFill>
              </a:rPr>
              <a:t> 2010) adopts the following </a:t>
            </a:r>
            <a:r>
              <a:rPr lang="en-GB" sz="4500" b="1" u="sng" dirty="0" smtClean="0">
                <a:solidFill>
                  <a:schemeClr val="tx1"/>
                </a:solidFill>
              </a:rPr>
              <a:t>strategies</a:t>
            </a:r>
            <a:r>
              <a:rPr lang="en-GB" sz="4500" dirty="0" smtClean="0">
                <a:solidFill>
                  <a:schemeClr val="tx1"/>
                </a:solidFill>
              </a:rPr>
              <a:t>:</a:t>
            </a:r>
          </a:p>
          <a:p>
            <a:pPr algn="l"/>
            <a:endParaRPr lang="en-GB" sz="4500" dirty="0" smtClean="0">
              <a:solidFill>
                <a:schemeClr val="tx1"/>
              </a:solidFill>
            </a:endParaRPr>
          </a:p>
          <a:p>
            <a:pPr marL="457200" indent="-457200" algn="l">
              <a:buFont typeface="Arial" panose="020B0604020202020204" pitchFamily="34" charset="0"/>
              <a:buChar char="•"/>
            </a:pPr>
            <a:r>
              <a:rPr lang="en-GB" sz="4500" b="1" dirty="0" smtClean="0">
                <a:solidFill>
                  <a:schemeClr val="tx1"/>
                </a:solidFill>
              </a:rPr>
              <a:t>Extract ventilation</a:t>
            </a:r>
            <a:r>
              <a:rPr lang="en-GB" sz="4500" dirty="0" smtClean="0">
                <a:solidFill>
                  <a:schemeClr val="tx1"/>
                </a:solidFill>
              </a:rPr>
              <a:t> either intermittent or continuous.</a:t>
            </a:r>
          </a:p>
          <a:p>
            <a:pPr algn="l"/>
            <a:endParaRPr lang="en-GB" sz="4500" dirty="0" smtClean="0">
              <a:solidFill>
                <a:schemeClr val="tx1"/>
              </a:solidFill>
            </a:endParaRPr>
          </a:p>
          <a:p>
            <a:pPr marL="457200" indent="-457200" algn="l">
              <a:buFont typeface="Arial" panose="020B0604020202020204" pitchFamily="34" charset="0"/>
              <a:buChar char="•"/>
            </a:pPr>
            <a:r>
              <a:rPr lang="en-GB" sz="4500" b="1" dirty="0" smtClean="0">
                <a:solidFill>
                  <a:schemeClr val="tx1"/>
                </a:solidFill>
              </a:rPr>
              <a:t>Whole building/dwelling ventilation</a:t>
            </a:r>
            <a:r>
              <a:rPr lang="en-GB" sz="4500" dirty="0" smtClean="0">
                <a:solidFill>
                  <a:schemeClr val="tx1"/>
                </a:solidFill>
              </a:rPr>
              <a:t> provides continuous air exchange. </a:t>
            </a:r>
          </a:p>
          <a:p>
            <a:pPr algn="l"/>
            <a:endParaRPr lang="en-GB" sz="4500" dirty="0" smtClean="0">
              <a:solidFill>
                <a:schemeClr val="tx1"/>
              </a:solidFill>
            </a:endParaRPr>
          </a:p>
          <a:p>
            <a:pPr marL="457200" indent="-457200" algn="l">
              <a:buFont typeface="Arial" panose="020B0604020202020204" pitchFamily="34" charset="0"/>
              <a:buChar char="•"/>
            </a:pPr>
            <a:r>
              <a:rPr lang="en-GB" sz="4500" b="1" dirty="0" smtClean="0">
                <a:solidFill>
                  <a:schemeClr val="tx1"/>
                </a:solidFill>
              </a:rPr>
              <a:t>Purge ventilation</a:t>
            </a:r>
            <a:r>
              <a:rPr lang="en-GB" sz="4500" dirty="0" smtClean="0">
                <a:solidFill>
                  <a:schemeClr val="tx1"/>
                </a:solidFill>
              </a:rPr>
              <a:t> to aid the removal of high concentrations of pollutants and water vapour released from occasional activities such as painting and decorating or accidental releases such as smoke from burnt food or spillage of water. It is intermittent. There is guidance in AD-F for the dimension of opening windows so as to allow for purge ventilation at a rate of 4 air changes/hour (ach).</a:t>
            </a:r>
          </a:p>
          <a:p>
            <a:pPr algn="l"/>
            <a:endParaRPr lang="en-GB" dirty="0"/>
          </a:p>
        </p:txBody>
      </p:sp>
      <p:sp>
        <p:nvSpPr>
          <p:cNvPr id="9" name="Title 1"/>
          <p:cNvSpPr txBox="1">
            <a:spLocks/>
          </p:cNvSpPr>
          <p:nvPr/>
        </p:nvSpPr>
        <p:spPr>
          <a:xfrm>
            <a:off x="1839144" y="476671"/>
            <a:ext cx="5109120" cy="59182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smtClean="0"/>
              <a:t>Literature Review: Design strategies in UK</a:t>
            </a:r>
            <a:endParaRPr lang="en-GB" sz="2000" dirty="0"/>
          </a:p>
        </p:txBody>
      </p:sp>
    </p:spTree>
    <p:extLst>
      <p:ext uri="{BB962C8B-B14F-4D97-AF65-F5344CB8AC3E}">
        <p14:creationId xmlns:p14="http://schemas.microsoft.com/office/powerpoint/2010/main" val="31561287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476671"/>
            <a:ext cx="1371600" cy="591820"/>
          </a:xfrm>
          <a:prstGeom prst="rect">
            <a:avLst/>
          </a:prstGeom>
          <a:noFill/>
          <a:ln>
            <a:noFill/>
          </a:ln>
        </p:spPr>
      </p:pic>
      <p:pic>
        <p:nvPicPr>
          <p:cNvPr id="5" name="Picture 4" descr="EBC_Logo_CMYK"/>
          <p:cNvPicPr/>
          <p:nvPr/>
        </p:nvPicPr>
        <p:blipFill>
          <a:blip r:embed="rId3">
            <a:extLst>
              <a:ext uri="{28A0092B-C50C-407E-A947-70E740481C1C}">
                <a14:useLocalDpi xmlns:a14="http://schemas.microsoft.com/office/drawing/2010/main" val="0"/>
              </a:ext>
            </a:extLst>
          </a:blip>
          <a:srcRect b="26329"/>
          <a:stretch>
            <a:fillRect/>
          </a:stretch>
        </p:blipFill>
        <p:spPr bwMode="auto">
          <a:xfrm>
            <a:off x="6948264" y="453494"/>
            <a:ext cx="1639570" cy="638175"/>
          </a:xfrm>
          <a:prstGeom prst="rect">
            <a:avLst/>
          </a:prstGeom>
          <a:noFill/>
          <a:ln>
            <a:noFill/>
          </a:ln>
        </p:spPr>
      </p:pic>
      <p:sp>
        <p:nvSpPr>
          <p:cNvPr id="8" name="Content Placeholder 2"/>
          <p:cNvSpPr txBox="1">
            <a:spLocks/>
          </p:cNvSpPr>
          <p:nvPr/>
        </p:nvSpPr>
        <p:spPr>
          <a:xfrm>
            <a:off x="618446" y="1412776"/>
            <a:ext cx="3394720" cy="4104456"/>
          </a:xfrm>
          <a:prstGeom prst="rect">
            <a:avLst/>
          </a:prstGeom>
        </p:spPr>
        <p:txBody>
          <a:bodyPr vert="horz" lIns="91440" tIns="45720" rIns="91440" bIns="45720" rtlCol="0">
            <a:normAutofit fontScale="475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3800" dirty="0" smtClean="0">
                <a:solidFill>
                  <a:schemeClr val="tx1"/>
                </a:solidFill>
              </a:rPr>
              <a:t>There are four different </a:t>
            </a:r>
            <a:r>
              <a:rPr lang="en-GB" sz="3800" b="1" u="sng" dirty="0" smtClean="0">
                <a:solidFill>
                  <a:schemeClr val="tx1"/>
                </a:solidFill>
              </a:rPr>
              <a:t>ventilation systems</a:t>
            </a:r>
            <a:r>
              <a:rPr lang="en-GB" sz="3800" b="1" dirty="0" smtClean="0">
                <a:solidFill>
                  <a:schemeClr val="tx1"/>
                </a:solidFill>
              </a:rPr>
              <a:t> </a:t>
            </a:r>
            <a:r>
              <a:rPr lang="en-GB" sz="3800" dirty="0" smtClean="0">
                <a:solidFill>
                  <a:schemeClr val="tx1"/>
                </a:solidFill>
              </a:rPr>
              <a:t>for dwellings without basements within the UK building regulations:</a:t>
            </a:r>
          </a:p>
          <a:p>
            <a:pPr algn="l"/>
            <a:endParaRPr lang="en-GB" sz="3800" dirty="0" smtClean="0">
              <a:solidFill>
                <a:schemeClr val="tx1"/>
              </a:solidFill>
            </a:endParaRPr>
          </a:p>
          <a:p>
            <a:pPr algn="l"/>
            <a:r>
              <a:rPr lang="en-GB" sz="3800" dirty="0" smtClean="0">
                <a:solidFill>
                  <a:schemeClr val="tx1"/>
                </a:solidFill>
              </a:rPr>
              <a:t>1. Background ventilators and intermittent extract fans</a:t>
            </a:r>
          </a:p>
          <a:p>
            <a:pPr algn="l"/>
            <a:endParaRPr lang="en-GB" sz="3800" dirty="0" smtClean="0">
              <a:solidFill>
                <a:schemeClr val="tx1"/>
              </a:solidFill>
            </a:endParaRPr>
          </a:p>
          <a:p>
            <a:pPr algn="l"/>
            <a:r>
              <a:rPr lang="en-GB" sz="3800" dirty="0" smtClean="0">
                <a:solidFill>
                  <a:schemeClr val="tx1"/>
                </a:solidFill>
              </a:rPr>
              <a:t>2. Passive stack ventilation (PSV)</a:t>
            </a:r>
          </a:p>
          <a:p>
            <a:pPr algn="l"/>
            <a:endParaRPr lang="en-GB" sz="3800" dirty="0" smtClean="0">
              <a:solidFill>
                <a:schemeClr val="tx1"/>
              </a:solidFill>
            </a:endParaRPr>
          </a:p>
          <a:p>
            <a:pPr algn="l"/>
            <a:r>
              <a:rPr lang="en-GB" sz="3800" dirty="0" smtClean="0">
                <a:solidFill>
                  <a:schemeClr val="tx1"/>
                </a:solidFill>
              </a:rPr>
              <a:t>3. Continuous mechanical extract (MEV)</a:t>
            </a:r>
          </a:p>
          <a:p>
            <a:pPr algn="l"/>
            <a:endParaRPr lang="en-GB" sz="3800" dirty="0" smtClean="0">
              <a:solidFill>
                <a:schemeClr val="tx1"/>
              </a:solidFill>
            </a:endParaRPr>
          </a:p>
          <a:p>
            <a:pPr algn="l"/>
            <a:r>
              <a:rPr lang="en-GB" sz="3800" dirty="0" smtClean="0">
                <a:solidFill>
                  <a:schemeClr val="tx1"/>
                </a:solidFill>
              </a:rPr>
              <a:t>4. Continuous mechanical supply and extract with heat recovery (MVHR)</a:t>
            </a:r>
          </a:p>
          <a:p>
            <a:pPr algn="l"/>
            <a:endParaRPr lang="en-GB" dirty="0"/>
          </a:p>
        </p:txBody>
      </p:sp>
      <p:sp>
        <p:nvSpPr>
          <p:cNvPr id="9" name="Title 1"/>
          <p:cNvSpPr txBox="1">
            <a:spLocks/>
          </p:cNvSpPr>
          <p:nvPr/>
        </p:nvSpPr>
        <p:spPr>
          <a:xfrm>
            <a:off x="1839144" y="476671"/>
            <a:ext cx="5109120" cy="59182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smtClean="0"/>
              <a:t>Literature Review: Design strategies in UK</a:t>
            </a:r>
            <a:endParaRPr lang="en-GB" sz="2000" dirty="0"/>
          </a:p>
        </p:txBody>
      </p:sp>
      <p:pic>
        <p:nvPicPr>
          <p:cNvPr id="6" name="Picture 5"/>
          <p:cNvPicPr/>
          <p:nvPr/>
        </p:nvPicPr>
        <p:blipFill rotWithShape="1">
          <a:blip r:embed="rId4"/>
          <a:srcRect l="32653" t="7945" r="30485" b="8163"/>
          <a:stretch/>
        </p:blipFill>
        <p:spPr bwMode="auto">
          <a:xfrm>
            <a:off x="4393704" y="1121385"/>
            <a:ext cx="4392290" cy="5517232"/>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0745317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476671"/>
            <a:ext cx="1371600" cy="591820"/>
          </a:xfrm>
          <a:prstGeom prst="rect">
            <a:avLst/>
          </a:prstGeom>
          <a:noFill/>
          <a:ln>
            <a:noFill/>
          </a:ln>
        </p:spPr>
      </p:pic>
      <p:pic>
        <p:nvPicPr>
          <p:cNvPr id="5" name="Picture 4" descr="EBC_Logo_CMYK"/>
          <p:cNvPicPr/>
          <p:nvPr/>
        </p:nvPicPr>
        <p:blipFill>
          <a:blip r:embed="rId3">
            <a:extLst>
              <a:ext uri="{28A0092B-C50C-407E-A947-70E740481C1C}">
                <a14:useLocalDpi xmlns:a14="http://schemas.microsoft.com/office/drawing/2010/main" val="0"/>
              </a:ext>
            </a:extLst>
          </a:blip>
          <a:srcRect b="26329"/>
          <a:stretch>
            <a:fillRect/>
          </a:stretch>
        </p:blipFill>
        <p:spPr bwMode="auto">
          <a:xfrm>
            <a:off x="6948264" y="453494"/>
            <a:ext cx="1639570" cy="638175"/>
          </a:xfrm>
          <a:prstGeom prst="rect">
            <a:avLst/>
          </a:prstGeom>
          <a:noFill/>
          <a:ln>
            <a:noFill/>
          </a:ln>
        </p:spPr>
      </p:pic>
      <p:sp>
        <p:nvSpPr>
          <p:cNvPr id="8" name="Content Placeholder 2"/>
          <p:cNvSpPr txBox="1">
            <a:spLocks/>
          </p:cNvSpPr>
          <p:nvPr/>
        </p:nvSpPr>
        <p:spPr>
          <a:xfrm>
            <a:off x="445800" y="1772816"/>
            <a:ext cx="8229600" cy="3024336"/>
          </a:xfrm>
          <a:prstGeom prst="rect">
            <a:avLst/>
          </a:prstGeom>
        </p:spPr>
        <p:txBody>
          <a:bodyPr vert="horz" lIns="91440" tIns="45720" rIns="91440" bIns="45720" rtlCol="0">
            <a:normAutofit fontScale="70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en-GB" sz="2600" dirty="0" smtClean="0">
                <a:solidFill>
                  <a:schemeClr val="tx1"/>
                </a:solidFill>
              </a:rPr>
              <a:t>According to a BSRIA survey of dwellings constructed in 2011 to the 2010 Part F requirements, approximately equal numbers of dwellings used systems 1, 3, and 4, with less than 1% using system </a:t>
            </a:r>
            <a:r>
              <a:rPr lang="en-GB" sz="2600" dirty="0">
                <a:solidFill>
                  <a:schemeClr val="tx1"/>
                </a:solidFill>
              </a:rPr>
              <a:t>2 (Adam-Smith 2014</a:t>
            </a:r>
            <a:r>
              <a:rPr lang="en-GB" sz="2600" dirty="0" smtClean="0">
                <a:solidFill>
                  <a:schemeClr val="tx1"/>
                </a:solidFill>
              </a:rPr>
              <a:t>).</a:t>
            </a:r>
          </a:p>
          <a:p>
            <a:pPr marL="457200" indent="-457200" algn="l">
              <a:buFont typeface="Arial" panose="020B0604020202020204" pitchFamily="34" charset="0"/>
              <a:buChar char="•"/>
            </a:pPr>
            <a:endParaRPr lang="en-GB" sz="2600" dirty="0" smtClean="0">
              <a:solidFill>
                <a:schemeClr val="tx1"/>
              </a:solidFill>
            </a:endParaRPr>
          </a:p>
          <a:p>
            <a:pPr marL="457200" indent="-457200" algn="l">
              <a:buFont typeface="Arial" panose="020B0604020202020204" pitchFamily="34" charset="0"/>
              <a:buChar char="•"/>
            </a:pPr>
            <a:r>
              <a:rPr lang="en-GB" sz="2600" dirty="0" smtClean="0">
                <a:solidFill>
                  <a:schemeClr val="tx1"/>
                </a:solidFill>
              </a:rPr>
              <a:t>Mechanical extract ventilation with trickle vents</a:t>
            </a:r>
            <a:r>
              <a:rPr lang="en-GB" sz="2600" i="1" dirty="0" smtClean="0">
                <a:solidFill>
                  <a:schemeClr val="tx1"/>
                </a:solidFill>
              </a:rPr>
              <a:t> </a:t>
            </a:r>
            <a:r>
              <a:rPr lang="en-GB" sz="2600" dirty="0" smtClean="0">
                <a:solidFill>
                  <a:schemeClr val="tx1"/>
                </a:solidFill>
              </a:rPr>
              <a:t>is by far the most common ventilation strategy in the UK but with a focus on lower energy buildings there is a move towards mechanical ventilation with heat recovery (Adam-Smith 2014).</a:t>
            </a:r>
          </a:p>
          <a:p>
            <a:pPr marL="457200" indent="-457200" algn="l">
              <a:buFont typeface="Arial" panose="020B0604020202020204" pitchFamily="34" charset="0"/>
              <a:buChar char="•"/>
            </a:pPr>
            <a:endParaRPr lang="en-GB" sz="2600" dirty="0" smtClean="0">
              <a:solidFill>
                <a:schemeClr val="tx1"/>
              </a:solidFill>
            </a:endParaRPr>
          </a:p>
          <a:p>
            <a:pPr marL="457200" indent="-457200" algn="l">
              <a:buFont typeface="Arial" panose="020B0604020202020204" pitchFamily="34" charset="0"/>
              <a:buChar char="•"/>
            </a:pPr>
            <a:r>
              <a:rPr lang="en-GB" sz="2600" dirty="0" smtClean="0">
                <a:solidFill>
                  <a:schemeClr val="tx1"/>
                </a:solidFill>
              </a:rPr>
              <a:t>Other types of ventilation systems, such as demand controlled ventilation (DCV) and positive input ventilation (PIV) are allowed to be used in the UK. These systems must be shown to achieve certain performance criteria (Knights &amp; Gilbert 2015).</a:t>
            </a:r>
          </a:p>
        </p:txBody>
      </p:sp>
      <p:sp>
        <p:nvSpPr>
          <p:cNvPr id="9" name="Title 1"/>
          <p:cNvSpPr txBox="1">
            <a:spLocks/>
          </p:cNvSpPr>
          <p:nvPr/>
        </p:nvSpPr>
        <p:spPr>
          <a:xfrm>
            <a:off x="1839144" y="476671"/>
            <a:ext cx="5109120" cy="59182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smtClean="0"/>
              <a:t>Literature Review: Design strategies in UK</a:t>
            </a:r>
            <a:endParaRPr lang="en-GB" sz="2000" dirty="0"/>
          </a:p>
        </p:txBody>
      </p:sp>
    </p:spTree>
    <p:extLst>
      <p:ext uri="{BB962C8B-B14F-4D97-AF65-F5344CB8AC3E}">
        <p14:creationId xmlns:p14="http://schemas.microsoft.com/office/powerpoint/2010/main" val="9926662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476671"/>
            <a:ext cx="1371600" cy="591820"/>
          </a:xfrm>
          <a:prstGeom prst="rect">
            <a:avLst/>
          </a:prstGeom>
          <a:noFill/>
          <a:ln>
            <a:noFill/>
          </a:ln>
        </p:spPr>
      </p:pic>
      <p:pic>
        <p:nvPicPr>
          <p:cNvPr id="5" name="Picture 4" descr="EBC_Logo_CMYK"/>
          <p:cNvPicPr/>
          <p:nvPr/>
        </p:nvPicPr>
        <p:blipFill>
          <a:blip r:embed="rId3">
            <a:extLst>
              <a:ext uri="{28A0092B-C50C-407E-A947-70E740481C1C}">
                <a14:useLocalDpi xmlns:a14="http://schemas.microsoft.com/office/drawing/2010/main" val="0"/>
              </a:ext>
            </a:extLst>
          </a:blip>
          <a:srcRect b="26329"/>
          <a:stretch>
            <a:fillRect/>
          </a:stretch>
        </p:blipFill>
        <p:spPr bwMode="auto">
          <a:xfrm>
            <a:off x="6948264" y="453494"/>
            <a:ext cx="1639570" cy="638175"/>
          </a:xfrm>
          <a:prstGeom prst="rect">
            <a:avLst/>
          </a:prstGeom>
          <a:noFill/>
          <a:ln>
            <a:noFill/>
          </a:ln>
        </p:spPr>
      </p:pic>
      <p:sp>
        <p:nvSpPr>
          <p:cNvPr id="8" name="Content Placeholder 2"/>
          <p:cNvSpPr txBox="1">
            <a:spLocks/>
          </p:cNvSpPr>
          <p:nvPr/>
        </p:nvSpPr>
        <p:spPr>
          <a:xfrm>
            <a:off x="457200" y="1412776"/>
            <a:ext cx="8229600" cy="4968552"/>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900" b="1" dirty="0" smtClean="0">
                <a:solidFill>
                  <a:schemeClr val="tx1"/>
                </a:solidFill>
              </a:rPr>
              <a:t>1.2. Scotland</a:t>
            </a:r>
          </a:p>
          <a:p>
            <a:pPr algn="l"/>
            <a:r>
              <a:rPr lang="en-GB" sz="1900" dirty="0" smtClean="0">
                <a:solidFill>
                  <a:schemeClr val="tx1"/>
                </a:solidFill>
              </a:rPr>
              <a:t>According to the Scottish Building Standards 2015 (The Scottish Government 2015b), there are three </a:t>
            </a:r>
            <a:r>
              <a:rPr lang="en-GB" sz="1900" b="1" u="sng" dirty="0" smtClean="0">
                <a:solidFill>
                  <a:schemeClr val="tx1"/>
                </a:solidFill>
              </a:rPr>
              <a:t>ventilation strategies</a:t>
            </a:r>
            <a:r>
              <a:rPr lang="en-GB" sz="1900" dirty="0" smtClean="0">
                <a:solidFill>
                  <a:schemeClr val="tx1"/>
                </a:solidFill>
              </a:rPr>
              <a:t>:</a:t>
            </a:r>
          </a:p>
          <a:p>
            <a:pPr marL="457200" indent="-457200" algn="l">
              <a:buFont typeface="Arial" panose="020B0604020202020204" pitchFamily="34" charset="0"/>
              <a:buChar char="•"/>
            </a:pPr>
            <a:r>
              <a:rPr lang="en-GB" sz="1900" dirty="0" smtClean="0">
                <a:solidFill>
                  <a:schemeClr val="tx1"/>
                </a:solidFill>
              </a:rPr>
              <a:t>Natural Ventilation</a:t>
            </a:r>
          </a:p>
          <a:p>
            <a:pPr marL="457200" indent="-457200" algn="l">
              <a:buFont typeface="Arial" panose="020B0604020202020204" pitchFamily="34" charset="0"/>
              <a:buChar char="•"/>
            </a:pPr>
            <a:r>
              <a:rPr lang="en-GB" sz="1900" dirty="0" smtClean="0">
                <a:solidFill>
                  <a:schemeClr val="tx1"/>
                </a:solidFill>
              </a:rPr>
              <a:t>Mechanical Ventilation</a:t>
            </a:r>
          </a:p>
          <a:p>
            <a:pPr marL="457200" indent="-457200" algn="l">
              <a:buFont typeface="Arial" panose="020B0604020202020204" pitchFamily="34" charset="0"/>
              <a:buChar char="•"/>
            </a:pPr>
            <a:r>
              <a:rPr lang="en-GB" sz="1900" dirty="0" smtClean="0">
                <a:solidFill>
                  <a:schemeClr val="tx1"/>
                </a:solidFill>
              </a:rPr>
              <a:t>Combined Natural and Mechanical Ventilation</a:t>
            </a:r>
          </a:p>
          <a:p>
            <a:pPr marL="457200" indent="-457200" algn="l">
              <a:buFont typeface="Arial" panose="020B0604020202020204" pitchFamily="34" charset="0"/>
              <a:buChar char="•"/>
            </a:pPr>
            <a:endParaRPr lang="en-GB" sz="1900" dirty="0" smtClean="0">
              <a:solidFill>
                <a:schemeClr val="tx1"/>
              </a:solidFill>
            </a:endParaRPr>
          </a:p>
          <a:p>
            <a:pPr algn="l"/>
            <a:r>
              <a:rPr lang="en-GB" sz="1900" dirty="0" smtClean="0">
                <a:solidFill>
                  <a:schemeClr val="tx1"/>
                </a:solidFill>
              </a:rPr>
              <a:t>These strategies can be implemented by the following </a:t>
            </a:r>
            <a:r>
              <a:rPr lang="en-GB" sz="1900" b="1" u="sng" dirty="0" smtClean="0">
                <a:solidFill>
                  <a:schemeClr val="tx1"/>
                </a:solidFill>
              </a:rPr>
              <a:t>ventilation systems</a:t>
            </a:r>
            <a:r>
              <a:rPr lang="en-GB" sz="1900" dirty="0" smtClean="0">
                <a:solidFill>
                  <a:schemeClr val="tx1"/>
                </a:solidFill>
              </a:rPr>
              <a:t> (The Scottish Government 2015a):</a:t>
            </a:r>
          </a:p>
          <a:p>
            <a:pPr marL="457200" indent="-457200" algn="l">
              <a:buFont typeface="Arial" panose="020B0604020202020204" pitchFamily="34" charset="0"/>
              <a:buChar char="•"/>
            </a:pPr>
            <a:endParaRPr lang="en-GB" sz="1900" dirty="0" smtClean="0">
              <a:solidFill>
                <a:schemeClr val="tx1"/>
              </a:solidFill>
            </a:endParaRPr>
          </a:p>
          <a:p>
            <a:pPr marL="514350" indent="-514350" algn="l">
              <a:buFont typeface="+mj-lt"/>
              <a:buAutoNum type="arabicPeriod"/>
            </a:pPr>
            <a:r>
              <a:rPr lang="en-GB" sz="1900" dirty="0" smtClean="0">
                <a:solidFill>
                  <a:schemeClr val="tx1"/>
                </a:solidFill>
              </a:rPr>
              <a:t>Natural ventilation – windows, doors and trickle ventilators</a:t>
            </a:r>
          </a:p>
          <a:p>
            <a:pPr marL="514350" indent="-514350" algn="l">
              <a:buFont typeface="+mj-lt"/>
              <a:buAutoNum type="arabicPeriod"/>
            </a:pPr>
            <a:r>
              <a:rPr lang="en-GB" sz="1900" dirty="0" smtClean="0">
                <a:solidFill>
                  <a:schemeClr val="tx1"/>
                </a:solidFill>
              </a:rPr>
              <a:t>Natural Ventilation - Passive stack ventilators</a:t>
            </a:r>
          </a:p>
          <a:p>
            <a:pPr marL="514350" indent="-514350" algn="l">
              <a:buFont typeface="+mj-lt"/>
              <a:buAutoNum type="arabicPeriod"/>
            </a:pPr>
            <a:r>
              <a:rPr lang="en-GB" sz="1900" dirty="0" smtClean="0">
                <a:solidFill>
                  <a:schemeClr val="tx1"/>
                </a:solidFill>
              </a:rPr>
              <a:t>Mechanical extract – intermittent extract fans</a:t>
            </a:r>
          </a:p>
          <a:p>
            <a:pPr marL="514350" indent="-514350" algn="l">
              <a:buFont typeface="+mj-lt"/>
              <a:buAutoNum type="arabicPeriod"/>
            </a:pPr>
            <a:r>
              <a:rPr lang="en-GB" sz="1900" dirty="0" smtClean="0">
                <a:solidFill>
                  <a:schemeClr val="tx1"/>
                </a:solidFill>
              </a:rPr>
              <a:t>Mechanical Ventilation – decentralised mechanical extract ventilation (</a:t>
            </a:r>
            <a:r>
              <a:rPr lang="en-GB" sz="1900" dirty="0" err="1" smtClean="0">
                <a:solidFill>
                  <a:schemeClr val="tx1"/>
                </a:solidFill>
              </a:rPr>
              <a:t>dMEV</a:t>
            </a:r>
            <a:r>
              <a:rPr lang="en-GB" sz="1900" dirty="0" smtClean="0">
                <a:solidFill>
                  <a:schemeClr val="tx1"/>
                </a:solidFill>
              </a:rPr>
              <a:t>)</a:t>
            </a:r>
          </a:p>
          <a:p>
            <a:pPr marL="514350" indent="-514350" algn="l">
              <a:buFont typeface="+mj-lt"/>
              <a:buAutoNum type="arabicPeriod"/>
            </a:pPr>
            <a:r>
              <a:rPr lang="en-GB" sz="1900" dirty="0" smtClean="0">
                <a:solidFill>
                  <a:schemeClr val="tx1"/>
                </a:solidFill>
              </a:rPr>
              <a:t>Mechanical Ventilation - centralised mechanical extract ventilation (MEV)</a:t>
            </a:r>
          </a:p>
          <a:p>
            <a:pPr marL="514350" indent="-514350" algn="l">
              <a:buFont typeface="+mj-lt"/>
              <a:buAutoNum type="arabicPeriod"/>
            </a:pPr>
            <a:r>
              <a:rPr lang="en-GB" sz="1900" dirty="0" smtClean="0">
                <a:solidFill>
                  <a:schemeClr val="tx1"/>
                </a:solidFill>
              </a:rPr>
              <a:t>Mechanical Ventilation – continuously balanced supply and extract ventilation (with or without heat recovery).</a:t>
            </a:r>
            <a:endParaRPr lang="en-GB" sz="1800" b="1" dirty="0" smtClean="0">
              <a:solidFill>
                <a:schemeClr val="tx1"/>
              </a:solidFill>
            </a:endParaRPr>
          </a:p>
          <a:p>
            <a:pPr marL="514350" indent="-514350" algn="l">
              <a:buFont typeface="+mj-lt"/>
              <a:buAutoNum type="arabicPeriod"/>
            </a:pPr>
            <a:endParaRPr lang="en-GB" sz="1800" dirty="0" smtClean="0">
              <a:solidFill>
                <a:schemeClr val="tx1"/>
              </a:solidFill>
            </a:endParaRPr>
          </a:p>
        </p:txBody>
      </p:sp>
      <p:sp>
        <p:nvSpPr>
          <p:cNvPr id="9" name="Title 1"/>
          <p:cNvSpPr txBox="1">
            <a:spLocks/>
          </p:cNvSpPr>
          <p:nvPr/>
        </p:nvSpPr>
        <p:spPr>
          <a:xfrm>
            <a:off x="1839144" y="476671"/>
            <a:ext cx="5109120" cy="59182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smtClean="0"/>
              <a:t>Literature Review: Design strategies in UK</a:t>
            </a:r>
            <a:endParaRPr lang="en-GB" sz="2000" dirty="0"/>
          </a:p>
        </p:txBody>
      </p:sp>
    </p:spTree>
    <p:extLst>
      <p:ext uri="{BB962C8B-B14F-4D97-AF65-F5344CB8AC3E}">
        <p14:creationId xmlns:p14="http://schemas.microsoft.com/office/powerpoint/2010/main" val="38905138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476671"/>
            <a:ext cx="1371600" cy="591820"/>
          </a:xfrm>
          <a:prstGeom prst="rect">
            <a:avLst/>
          </a:prstGeom>
          <a:noFill/>
          <a:ln>
            <a:noFill/>
          </a:ln>
        </p:spPr>
      </p:pic>
      <p:pic>
        <p:nvPicPr>
          <p:cNvPr id="5" name="Picture 4" descr="EBC_Logo_CMYK"/>
          <p:cNvPicPr/>
          <p:nvPr/>
        </p:nvPicPr>
        <p:blipFill>
          <a:blip r:embed="rId3">
            <a:extLst>
              <a:ext uri="{28A0092B-C50C-407E-A947-70E740481C1C}">
                <a14:useLocalDpi xmlns:a14="http://schemas.microsoft.com/office/drawing/2010/main" val="0"/>
              </a:ext>
            </a:extLst>
          </a:blip>
          <a:srcRect b="26329"/>
          <a:stretch>
            <a:fillRect/>
          </a:stretch>
        </p:blipFill>
        <p:spPr bwMode="auto">
          <a:xfrm>
            <a:off x="6948264" y="453494"/>
            <a:ext cx="1639570" cy="638175"/>
          </a:xfrm>
          <a:prstGeom prst="rect">
            <a:avLst/>
          </a:prstGeom>
          <a:noFill/>
          <a:ln>
            <a:noFill/>
          </a:ln>
        </p:spPr>
      </p:pic>
      <p:sp>
        <p:nvSpPr>
          <p:cNvPr id="8" name="Content Placeholder 2"/>
          <p:cNvSpPr txBox="1">
            <a:spLocks/>
          </p:cNvSpPr>
          <p:nvPr/>
        </p:nvSpPr>
        <p:spPr>
          <a:xfrm>
            <a:off x="457200" y="1412776"/>
            <a:ext cx="8229600" cy="5328592"/>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2000" b="1" dirty="0" smtClean="0">
                <a:solidFill>
                  <a:schemeClr val="tx1"/>
                </a:solidFill>
              </a:rPr>
              <a:t>2. Design Guides</a:t>
            </a:r>
          </a:p>
          <a:p>
            <a:pPr algn="l"/>
            <a:r>
              <a:rPr lang="en-GB" sz="1800" b="1" dirty="0" smtClean="0">
                <a:solidFill>
                  <a:schemeClr val="tx1"/>
                </a:solidFill>
              </a:rPr>
              <a:t>2.1. CIBSE Guide A – Environmental design (The Chartered Institution Building Services Engineers London 2006)</a:t>
            </a:r>
          </a:p>
          <a:p>
            <a:pPr algn="l"/>
            <a:r>
              <a:rPr lang="en-GB" sz="1800" dirty="0" smtClean="0">
                <a:solidFill>
                  <a:schemeClr val="tx1"/>
                </a:solidFill>
              </a:rPr>
              <a:t>It summarizes the fundamentals of the </a:t>
            </a:r>
            <a:r>
              <a:rPr lang="en-GB" sz="1800" b="1" u="sng" dirty="0" smtClean="0">
                <a:solidFill>
                  <a:schemeClr val="tx1"/>
                </a:solidFill>
              </a:rPr>
              <a:t>ventilation techniques </a:t>
            </a:r>
            <a:r>
              <a:rPr lang="en-GB" sz="1800" dirty="0" smtClean="0">
                <a:solidFill>
                  <a:schemeClr val="tx1"/>
                </a:solidFill>
              </a:rPr>
              <a:t>as follows:</a:t>
            </a:r>
          </a:p>
          <a:p>
            <a:pPr algn="l"/>
            <a:r>
              <a:rPr lang="en-GB" sz="1800" dirty="0" smtClean="0">
                <a:solidFill>
                  <a:schemeClr val="tx1"/>
                </a:solidFill>
              </a:rPr>
              <a:t>• Natural ventilation:</a:t>
            </a:r>
          </a:p>
          <a:p>
            <a:pPr marL="800100" lvl="1" indent="-342900" algn="l">
              <a:buFont typeface="+mj-lt"/>
              <a:buAutoNum type="arabicPeriod"/>
            </a:pPr>
            <a:r>
              <a:rPr lang="en-GB" sz="1400" dirty="0" smtClean="0">
                <a:solidFill>
                  <a:schemeClr val="tx1"/>
                </a:solidFill>
              </a:rPr>
              <a:t>Wind effect</a:t>
            </a:r>
          </a:p>
          <a:p>
            <a:pPr marL="800100" lvl="1" indent="-342900" algn="l">
              <a:buFont typeface="+mj-lt"/>
              <a:buAutoNum type="arabicPeriod"/>
            </a:pPr>
            <a:r>
              <a:rPr lang="en-GB" sz="1400" dirty="0" smtClean="0">
                <a:solidFill>
                  <a:schemeClr val="tx1"/>
                </a:solidFill>
              </a:rPr>
              <a:t>Stack effect</a:t>
            </a:r>
          </a:p>
          <a:p>
            <a:pPr algn="l"/>
            <a:r>
              <a:rPr lang="en-GB" sz="1800" dirty="0" smtClean="0">
                <a:solidFill>
                  <a:schemeClr val="tx1"/>
                </a:solidFill>
              </a:rPr>
              <a:t>• Mechanical ventilation:</a:t>
            </a:r>
          </a:p>
          <a:p>
            <a:pPr marL="800100" lvl="1" indent="-342900" algn="l">
              <a:buFont typeface="+mj-lt"/>
              <a:buAutoNum type="arabicPeriod"/>
            </a:pPr>
            <a:r>
              <a:rPr lang="en-GB" sz="1400" dirty="0" smtClean="0">
                <a:solidFill>
                  <a:schemeClr val="tx1"/>
                </a:solidFill>
              </a:rPr>
              <a:t>Supply-only ventilation</a:t>
            </a:r>
          </a:p>
          <a:p>
            <a:pPr marL="800100" lvl="1" indent="-342900" algn="l">
              <a:buFont typeface="+mj-lt"/>
              <a:buAutoNum type="arabicPeriod"/>
            </a:pPr>
            <a:r>
              <a:rPr lang="en-GB" sz="1400" dirty="0" smtClean="0">
                <a:solidFill>
                  <a:schemeClr val="tx1"/>
                </a:solidFill>
              </a:rPr>
              <a:t>Extract-only ventilation</a:t>
            </a:r>
          </a:p>
          <a:p>
            <a:pPr marL="800100" lvl="1" indent="-342900" algn="l">
              <a:buFont typeface="+mj-lt"/>
              <a:buAutoNum type="arabicPeriod"/>
            </a:pPr>
            <a:r>
              <a:rPr lang="en-GB" sz="1400" dirty="0" smtClean="0">
                <a:solidFill>
                  <a:schemeClr val="tx1"/>
                </a:solidFill>
              </a:rPr>
              <a:t>Balanced mechanical ventilation</a:t>
            </a:r>
          </a:p>
          <a:p>
            <a:pPr algn="l"/>
            <a:r>
              <a:rPr lang="en-GB" sz="1800" dirty="0" smtClean="0">
                <a:solidFill>
                  <a:schemeClr val="tx1"/>
                </a:solidFill>
              </a:rPr>
              <a:t>• Mixed mode ventilation:</a:t>
            </a:r>
          </a:p>
          <a:p>
            <a:pPr marL="800100" lvl="1" indent="-342900" algn="l">
              <a:buFont typeface="+mj-lt"/>
              <a:buAutoNum type="arabicPeriod"/>
            </a:pPr>
            <a:r>
              <a:rPr lang="en-GB" sz="1400" i="1" dirty="0" smtClean="0">
                <a:solidFill>
                  <a:schemeClr val="tx1"/>
                </a:solidFill>
              </a:rPr>
              <a:t>Supplementary:</a:t>
            </a:r>
            <a:r>
              <a:rPr lang="en-GB" sz="1400" dirty="0" smtClean="0">
                <a:solidFill>
                  <a:schemeClr val="tx1"/>
                </a:solidFill>
              </a:rPr>
              <a:t> mechanical ventilation is applied when natural driving forces are inadequate to meet ventilation need.</a:t>
            </a:r>
          </a:p>
          <a:p>
            <a:pPr marL="800100" lvl="1" indent="-342900" algn="l">
              <a:buFont typeface="+mj-lt"/>
              <a:buAutoNum type="arabicPeriod"/>
            </a:pPr>
            <a:r>
              <a:rPr lang="en-GB" sz="1400" i="1" dirty="0" smtClean="0">
                <a:solidFill>
                  <a:schemeClr val="tx1"/>
                </a:solidFill>
              </a:rPr>
              <a:t>Complementary: </a:t>
            </a:r>
            <a:r>
              <a:rPr lang="en-GB" sz="1400" dirty="0" smtClean="0">
                <a:solidFill>
                  <a:schemeClr val="tx1"/>
                </a:solidFill>
              </a:rPr>
              <a:t>natural and mechanical ventilation work together to meet the ventilation needs of a building.</a:t>
            </a:r>
          </a:p>
          <a:p>
            <a:pPr marL="800100" lvl="1" indent="-342900" algn="l">
              <a:buFont typeface="+mj-lt"/>
              <a:buAutoNum type="arabicPeriod"/>
            </a:pPr>
            <a:r>
              <a:rPr lang="en-GB" sz="1400" i="1" dirty="0" smtClean="0">
                <a:solidFill>
                  <a:schemeClr val="tx1"/>
                </a:solidFill>
              </a:rPr>
              <a:t>Alternate:</a:t>
            </a:r>
            <a:r>
              <a:rPr lang="en-GB" sz="1400" dirty="0" smtClean="0">
                <a:solidFill>
                  <a:schemeClr val="tx1"/>
                </a:solidFill>
              </a:rPr>
              <a:t> both natural and mechanical ventilation systems are separately incorporated into the building. The actual system used at any time is dependent on current climate conditions and ventilation need.</a:t>
            </a:r>
          </a:p>
        </p:txBody>
      </p:sp>
      <p:sp>
        <p:nvSpPr>
          <p:cNvPr id="9" name="Title 1"/>
          <p:cNvSpPr txBox="1">
            <a:spLocks/>
          </p:cNvSpPr>
          <p:nvPr/>
        </p:nvSpPr>
        <p:spPr>
          <a:xfrm>
            <a:off x="1839144" y="476671"/>
            <a:ext cx="5109120" cy="59182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smtClean="0"/>
              <a:t>Literature Review: Design strategies in UK</a:t>
            </a:r>
            <a:endParaRPr lang="en-GB" sz="2000" dirty="0"/>
          </a:p>
        </p:txBody>
      </p:sp>
    </p:spTree>
    <p:extLst>
      <p:ext uri="{BB962C8B-B14F-4D97-AF65-F5344CB8AC3E}">
        <p14:creationId xmlns:p14="http://schemas.microsoft.com/office/powerpoint/2010/main" val="8696174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476671"/>
            <a:ext cx="1371600" cy="591820"/>
          </a:xfrm>
          <a:prstGeom prst="rect">
            <a:avLst/>
          </a:prstGeom>
          <a:noFill/>
          <a:ln>
            <a:noFill/>
          </a:ln>
        </p:spPr>
      </p:pic>
      <p:pic>
        <p:nvPicPr>
          <p:cNvPr id="5" name="Picture 4" descr="EBC_Logo_CMYK"/>
          <p:cNvPicPr/>
          <p:nvPr/>
        </p:nvPicPr>
        <p:blipFill>
          <a:blip r:embed="rId3">
            <a:extLst>
              <a:ext uri="{28A0092B-C50C-407E-A947-70E740481C1C}">
                <a14:useLocalDpi xmlns:a14="http://schemas.microsoft.com/office/drawing/2010/main" val="0"/>
              </a:ext>
            </a:extLst>
          </a:blip>
          <a:srcRect b="26329"/>
          <a:stretch>
            <a:fillRect/>
          </a:stretch>
        </p:blipFill>
        <p:spPr bwMode="auto">
          <a:xfrm>
            <a:off x="6948264" y="453494"/>
            <a:ext cx="1639570" cy="638175"/>
          </a:xfrm>
          <a:prstGeom prst="rect">
            <a:avLst/>
          </a:prstGeom>
          <a:noFill/>
          <a:ln>
            <a:noFill/>
          </a:ln>
        </p:spPr>
      </p:pic>
      <p:sp>
        <p:nvSpPr>
          <p:cNvPr id="8" name="Content Placeholder 2"/>
          <p:cNvSpPr txBox="1">
            <a:spLocks/>
          </p:cNvSpPr>
          <p:nvPr/>
        </p:nvSpPr>
        <p:spPr>
          <a:xfrm>
            <a:off x="457200" y="1412776"/>
            <a:ext cx="8229600" cy="5328592"/>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800" b="1" dirty="0" smtClean="0">
                <a:solidFill>
                  <a:schemeClr val="tx1"/>
                </a:solidFill>
              </a:rPr>
              <a:t>2.2. Building </a:t>
            </a:r>
            <a:r>
              <a:rPr lang="en-GB" sz="1800" b="1" dirty="0">
                <a:solidFill>
                  <a:schemeClr val="tx1"/>
                </a:solidFill>
              </a:rPr>
              <a:t>Bulletin 101: ventilation for school </a:t>
            </a:r>
            <a:r>
              <a:rPr lang="en-GB" sz="1800" b="1" dirty="0" smtClean="0">
                <a:solidFill>
                  <a:schemeClr val="tx1"/>
                </a:solidFill>
              </a:rPr>
              <a:t>buildings (Education </a:t>
            </a:r>
            <a:r>
              <a:rPr lang="en-GB" sz="1800" b="1" dirty="0">
                <a:solidFill>
                  <a:schemeClr val="tx1"/>
                </a:solidFill>
              </a:rPr>
              <a:t>Funding Agency </a:t>
            </a:r>
            <a:r>
              <a:rPr lang="en-GB" sz="1800" b="1" dirty="0" smtClean="0">
                <a:solidFill>
                  <a:schemeClr val="tx1"/>
                </a:solidFill>
              </a:rPr>
              <a:t>2014)</a:t>
            </a:r>
          </a:p>
          <a:p>
            <a:pPr algn="l"/>
            <a:r>
              <a:rPr lang="en-GB" sz="1800" dirty="0" smtClean="0">
                <a:solidFill>
                  <a:schemeClr val="tx1"/>
                </a:solidFill>
              </a:rPr>
              <a:t>It is </a:t>
            </a:r>
            <a:r>
              <a:rPr lang="en-GB" sz="1800" dirty="0">
                <a:solidFill>
                  <a:schemeClr val="tx1"/>
                </a:solidFill>
              </a:rPr>
              <a:t>intended to give information about ventilation for school buildings, which has received more attention than </a:t>
            </a:r>
            <a:r>
              <a:rPr lang="en-GB" sz="1800" dirty="0" smtClean="0">
                <a:solidFill>
                  <a:schemeClr val="tx1"/>
                </a:solidFill>
              </a:rPr>
              <a:t>dwellings.</a:t>
            </a:r>
          </a:p>
          <a:p>
            <a:pPr algn="l"/>
            <a:r>
              <a:rPr lang="en-GB" sz="1800" b="1" u="sng" dirty="0" smtClean="0">
                <a:solidFill>
                  <a:schemeClr val="tx1"/>
                </a:solidFill>
              </a:rPr>
              <a:t>Ventilation </a:t>
            </a:r>
            <a:r>
              <a:rPr lang="en-GB" sz="1800" b="1" u="sng" dirty="0">
                <a:solidFill>
                  <a:schemeClr val="tx1"/>
                </a:solidFill>
              </a:rPr>
              <a:t>strategies </a:t>
            </a:r>
            <a:r>
              <a:rPr lang="en-GB" sz="1800" dirty="0">
                <a:solidFill>
                  <a:schemeClr val="tx1"/>
                </a:solidFill>
              </a:rPr>
              <a:t>include:</a:t>
            </a:r>
          </a:p>
          <a:p>
            <a:pPr algn="l"/>
            <a:r>
              <a:rPr lang="en-GB" sz="1800" dirty="0" smtClean="0">
                <a:solidFill>
                  <a:schemeClr val="tx1"/>
                </a:solidFill>
              </a:rPr>
              <a:t>• Natural </a:t>
            </a:r>
            <a:r>
              <a:rPr lang="en-GB" sz="1800" dirty="0">
                <a:solidFill>
                  <a:schemeClr val="tx1"/>
                </a:solidFill>
              </a:rPr>
              <a:t>ventilation	</a:t>
            </a:r>
          </a:p>
          <a:p>
            <a:pPr algn="l"/>
            <a:r>
              <a:rPr lang="en-GB" sz="1800" dirty="0" smtClean="0">
                <a:solidFill>
                  <a:schemeClr val="tx1"/>
                </a:solidFill>
              </a:rPr>
              <a:t>• Hybrid ventilation</a:t>
            </a:r>
            <a:endParaRPr lang="en-GB" sz="1800" dirty="0">
              <a:solidFill>
                <a:schemeClr val="tx1"/>
              </a:solidFill>
            </a:endParaRPr>
          </a:p>
          <a:p>
            <a:pPr algn="l"/>
            <a:r>
              <a:rPr lang="en-GB" sz="1800" dirty="0" smtClean="0">
                <a:solidFill>
                  <a:schemeClr val="tx1"/>
                </a:solidFill>
              </a:rPr>
              <a:t>• Mechanical </a:t>
            </a:r>
            <a:r>
              <a:rPr lang="en-GB" sz="1800" dirty="0">
                <a:solidFill>
                  <a:schemeClr val="tx1"/>
                </a:solidFill>
              </a:rPr>
              <a:t>ventilation	</a:t>
            </a:r>
          </a:p>
          <a:p>
            <a:pPr algn="l"/>
            <a:r>
              <a:rPr lang="en-GB" sz="1800" dirty="0" smtClean="0">
                <a:solidFill>
                  <a:schemeClr val="tx1"/>
                </a:solidFill>
              </a:rPr>
              <a:t>• Local ventilation</a:t>
            </a:r>
            <a:r>
              <a:rPr lang="en-GB" sz="1800" dirty="0">
                <a:solidFill>
                  <a:schemeClr val="tx1"/>
                </a:solidFill>
              </a:rPr>
              <a:t>	</a:t>
            </a:r>
          </a:p>
          <a:p>
            <a:pPr algn="l"/>
            <a:endParaRPr lang="en-GB" sz="1800" dirty="0" smtClean="0">
              <a:solidFill>
                <a:schemeClr val="tx1"/>
              </a:solidFill>
            </a:endParaRPr>
          </a:p>
          <a:p>
            <a:pPr algn="l"/>
            <a:r>
              <a:rPr lang="en-GB" sz="1800" dirty="0" smtClean="0">
                <a:solidFill>
                  <a:schemeClr val="tx1"/>
                </a:solidFill>
              </a:rPr>
              <a:t>Natural </a:t>
            </a:r>
            <a:r>
              <a:rPr lang="en-GB" sz="1800" dirty="0">
                <a:solidFill>
                  <a:schemeClr val="tx1"/>
                </a:solidFill>
              </a:rPr>
              <a:t>ventilation design receives more attention with one chapter </a:t>
            </a:r>
            <a:r>
              <a:rPr lang="en-GB" sz="1800" dirty="0" smtClean="0">
                <a:solidFill>
                  <a:schemeClr val="tx1"/>
                </a:solidFill>
              </a:rPr>
              <a:t>focusing </a:t>
            </a:r>
            <a:r>
              <a:rPr lang="en-GB" sz="1800" dirty="0">
                <a:solidFill>
                  <a:schemeClr val="tx1"/>
                </a:solidFill>
              </a:rPr>
              <a:t>on design guidance and another one </a:t>
            </a:r>
            <a:r>
              <a:rPr lang="en-GB" sz="1800" dirty="0" smtClean="0">
                <a:solidFill>
                  <a:schemeClr val="tx1"/>
                </a:solidFill>
              </a:rPr>
              <a:t>focusing </a:t>
            </a:r>
            <a:r>
              <a:rPr lang="en-GB" sz="1800" dirty="0">
                <a:solidFill>
                  <a:schemeClr val="tx1"/>
                </a:solidFill>
              </a:rPr>
              <a:t>on the </a:t>
            </a:r>
            <a:r>
              <a:rPr lang="en-GB" sz="1800" dirty="0" err="1">
                <a:solidFill>
                  <a:schemeClr val="tx1"/>
                </a:solidFill>
              </a:rPr>
              <a:t>ClassVent</a:t>
            </a:r>
            <a:r>
              <a:rPr lang="en-GB" sz="1800" dirty="0">
                <a:solidFill>
                  <a:schemeClr val="tx1"/>
                </a:solidFill>
              </a:rPr>
              <a:t> calculator, which provides a means of sizing ventilation openings for natural ventilation design</a:t>
            </a:r>
            <a:r>
              <a:rPr lang="en-GB" sz="1800" dirty="0" smtClean="0">
                <a:solidFill>
                  <a:schemeClr val="tx1"/>
                </a:solidFill>
              </a:rPr>
              <a:t>.</a:t>
            </a:r>
            <a:endParaRPr lang="en-GB" sz="1800" dirty="0">
              <a:solidFill>
                <a:schemeClr val="tx1"/>
              </a:solidFill>
            </a:endParaRPr>
          </a:p>
        </p:txBody>
      </p:sp>
      <p:sp>
        <p:nvSpPr>
          <p:cNvPr id="9" name="Title 1"/>
          <p:cNvSpPr txBox="1">
            <a:spLocks/>
          </p:cNvSpPr>
          <p:nvPr/>
        </p:nvSpPr>
        <p:spPr>
          <a:xfrm>
            <a:off x="1839144" y="476671"/>
            <a:ext cx="5109120" cy="59182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smtClean="0"/>
              <a:t>Literature Review: Design strategies in UK</a:t>
            </a:r>
            <a:endParaRPr lang="en-GB" sz="2000" dirty="0"/>
          </a:p>
        </p:txBody>
      </p:sp>
    </p:spTree>
    <p:extLst>
      <p:ext uri="{BB962C8B-B14F-4D97-AF65-F5344CB8AC3E}">
        <p14:creationId xmlns:p14="http://schemas.microsoft.com/office/powerpoint/2010/main" val="29033537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EF0650E02C4504E9A3D2C8EA268D874" ma:contentTypeVersion="0" ma:contentTypeDescription="Create a new document." ma:contentTypeScope="" ma:versionID="97ce9cb5394284a69ae299386fc3023a">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0FAE425-CD9D-4D60-B70C-7D73EA182031}"/>
</file>

<file path=customXml/itemProps2.xml><?xml version="1.0" encoding="utf-8"?>
<ds:datastoreItem xmlns:ds="http://schemas.openxmlformats.org/officeDocument/2006/customXml" ds:itemID="{31153C63-C4E7-4E92-8C20-C8E03A342BCA}"/>
</file>

<file path=customXml/itemProps3.xml><?xml version="1.0" encoding="utf-8"?>
<ds:datastoreItem xmlns:ds="http://schemas.openxmlformats.org/officeDocument/2006/customXml" ds:itemID="{3057C86C-6A39-4173-83FD-5017D110E314}"/>
</file>

<file path=docProps/app.xml><?xml version="1.0" encoding="utf-8"?>
<Properties xmlns="http://schemas.openxmlformats.org/officeDocument/2006/extended-properties" xmlns:vt="http://schemas.openxmlformats.org/officeDocument/2006/docPropsVTypes">
  <Template/>
  <TotalTime>282</TotalTime>
  <Words>1062</Words>
  <Application>Microsoft Office PowerPoint</Application>
  <PresentationFormat>On-screen Show (4:3)</PresentationFormat>
  <Paragraphs>121</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Annex 68 - Subtask 4: Strategies for design and control of buildings  Literature Review: Design strategies in UK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Annex 68 - Subtask 4: Strategies for design and control of buildings  Literature Review: Design strategies in UK</dc:title>
  <dc:creator>Maria Bocanegra-Yanez</dc:creator>
  <cp:lastModifiedBy>Jakub Kolarik</cp:lastModifiedBy>
  <cp:revision>21</cp:revision>
  <dcterms:created xsi:type="dcterms:W3CDTF">2016-03-09T09:16:19Z</dcterms:created>
  <dcterms:modified xsi:type="dcterms:W3CDTF">2016-03-13T19:38:03Z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0x010100EEF0650E02C4504E9A3D2C8EA268D874</vt:lpwstr>
  </property>
</Properties>
</file>