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280" r:id="rId3"/>
    <p:sldId id="327" r:id="rId4"/>
    <p:sldId id="282" r:id="rId5"/>
    <p:sldId id="332" r:id="rId6"/>
    <p:sldId id="342" r:id="rId7"/>
    <p:sldId id="294" r:id="rId8"/>
    <p:sldId id="296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23" r:id="rId17"/>
    <p:sldId id="344" r:id="rId18"/>
    <p:sldId id="343" r:id="rId19"/>
    <p:sldId id="312" r:id="rId20"/>
    <p:sldId id="305" r:id="rId21"/>
    <p:sldId id="315" r:id="rId22"/>
    <p:sldId id="316" r:id="rId23"/>
    <p:sldId id="319" r:id="rId2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 Bekö" initials="GB" lastIdx="21" clrIdx="0">
    <p:extLst>
      <p:ext uri="{19B8F6BF-5375-455C-9EA6-DF929625EA0E}">
        <p15:presenceInfo xmlns:p15="http://schemas.microsoft.com/office/powerpoint/2012/main" userId="S-1-5-21-4207196655-1284807994-987816898-783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EA4"/>
    <a:srgbClr val="F91C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72" autoAdjust="0"/>
    <p:restoredTop sz="95411" autoAdjust="0"/>
  </p:normalViewPr>
  <p:slideViewPr>
    <p:cSldViewPr>
      <p:cViewPr varScale="1">
        <p:scale>
          <a:sx n="89" d="100"/>
          <a:sy n="89" d="100"/>
        </p:scale>
        <p:origin x="1334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9A49D-39AC-4431-AAB6-718CAF8B971C}" type="datetimeFigureOut">
              <a:rPr lang="en-US" smtClean="0"/>
              <a:t>9/9/2016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997BC-B142-4A2A-8318-35228DC54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349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5CA8E-17FB-4B9E-9C0F-8E7B3ED2143E}" type="datetimeFigureOut">
              <a:rPr lang="sk-SK" smtClean="0"/>
              <a:t>9.9.2016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D4D52-AB77-48A0-9827-1217BB79888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24901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D4D52-AB77-48A0-9827-1217BB798883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2298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86D8-4E17-465E-9612-1709F73D47C8}" type="datetime1">
              <a:rPr lang="sk-SK" smtClean="0"/>
              <a:t>9.9.2016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46575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925A-66B7-4AD6-AFD4-69E24E46335A}" type="datetime1">
              <a:rPr lang="sk-SK" smtClean="0"/>
              <a:t>9.9.2016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36420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9B0E-210B-4518-BBAF-9CD11B24F416}" type="datetime1">
              <a:rPr lang="sk-SK" smtClean="0"/>
              <a:t>9.9.2016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9655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85A1-93D1-4EE6-A444-2A5E4DDA438E}" type="datetime1">
              <a:rPr lang="sk-SK" smtClean="0"/>
              <a:t>9.9.2016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184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684D-8061-4E57-B2B7-38BE252477A6}" type="datetime1">
              <a:rPr lang="sk-SK" smtClean="0"/>
              <a:t>9.9.2016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2032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5BE1A-0717-4140-A253-0F07462B1C22}" type="datetime1">
              <a:rPr lang="sk-SK" smtClean="0"/>
              <a:t>9.9.2016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1894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DD79-8C2E-4EB9-B6E1-952E93DD1314}" type="datetime1">
              <a:rPr lang="sk-SK" smtClean="0"/>
              <a:t>9.9.2016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3335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53C74-B48A-4E1E-BD54-DBDEC1049341}" type="datetime1">
              <a:rPr lang="sk-SK" smtClean="0"/>
              <a:t>9.9.2016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3774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62C97-282E-4FA7-A200-AF888DDB2939}" type="datetime1">
              <a:rPr lang="sk-SK" smtClean="0"/>
              <a:t>9.9.2016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54395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5F93-7A22-4110-9DA5-62E089E2D6C8}" type="datetime1">
              <a:rPr lang="sk-SK" smtClean="0"/>
              <a:t>9.9.2016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14806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8570-AB2F-4829-BB0A-5FFE426A89E6}" type="datetime1">
              <a:rPr lang="sk-SK" smtClean="0"/>
              <a:t>9.9.2016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2113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B00A6-5718-4BCF-945E-10EC32A96499}" type="datetime1">
              <a:rPr lang="sk-SK" smtClean="0"/>
              <a:t>9.9.2016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FF724-A593-4BB5-8898-23EB649B2A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702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2933423"/>
            <a:ext cx="7772400" cy="2526965"/>
          </a:xfrm>
        </p:spPr>
        <p:txBody>
          <a:bodyPr>
            <a:normAutofit/>
          </a:bodyPr>
          <a:lstStyle/>
          <a:p>
            <a:r>
              <a:rPr lang="en-US" sz="2800" b="1" dirty="0"/>
              <a:t> </a:t>
            </a:r>
            <a:r>
              <a:rPr lang="en-US" sz="2800" b="1" dirty="0" smtClean="0"/>
              <a:t>Assessment </a:t>
            </a:r>
            <a:r>
              <a:rPr lang="en-US" sz="2800" b="1" dirty="0"/>
              <a:t>of indoor environmental quality in residential </a:t>
            </a:r>
            <a:r>
              <a:rPr lang="en-US" sz="2800" b="1" dirty="0" smtClean="0"/>
              <a:t>buildings</a:t>
            </a:r>
            <a:r>
              <a:rPr lang="sk-SK" sz="2800" b="1" dirty="0" smtClean="0"/>
              <a:t> </a:t>
            </a:r>
            <a:r>
              <a:rPr lang="en-US" sz="2800" b="1" dirty="0" smtClean="0"/>
              <a:t>before </a:t>
            </a:r>
            <a:r>
              <a:rPr lang="en-US" sz="2800" b="1" dirty="0"/>
              <a:t>and after </a:t>
            </a:r>
            <a:r>
              <a:rPr lang="en-US" sz="2800" b="1" dirty="0" smtClean="0"/>
              <a:t>renovation</a:t>
            </a:r>
            <a:r>
              <a:rPr lang="sk-SK" sz="2800" b="1" dirty="0" smtClean="0"/>
              <a:t/>
            </a:r>
            <a:br>
              <a:rPr lang="sk-SK" sz="2800" b="1" dirty="0" smtClean="0"/>
            </a:br>
            <a:r>
              <a:rPr lang="sk-SK" sz="2800" b="1" dirty="0" smtClean="0"/>
              <a:t/>
            </a:r>
            <a:br>
              <a:rPr lang="sk-SK" sz="2800" b="1" dirty="0" smtClean="0"/>
            </a:br>
            <a:endParaRPr lang="en-US" sz="2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96144" y="5261038"/>
            <a:ext cx="6400800" cy="1224136"/>
          </a:xfrm>
        </p:spPr>
        <p:txBody>
          <a:bodyPr>
            <a:normAutofit/>
          </a:bodyPr>
          <a:lstStyle/>
          <a:p>
            <a:r>
              <a:rPr lang="en-GB" sz="2000" dirty="0" smtClean="0">
                <a:solidFill>
                  <a:schemeClr val="tx1"/>
                </a:solidFill>
              </a:rPr>
              <a:t>   Veronika </a:t>
            </a:r>
            <a:r>
              <a:rPr lang="en-GB" sz="2000" dirty="0" err="1" smtClean="0">
                <a:solidFill>
                  <a:schemeClr val="tx1"/>
                </a:solidFill>
              </a:rPr>
              <a:t>Földváry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GB" sz="2000" dirty="0" smtClean="0">
                <a:solidFill>
                  <a:schemeClr val="tx1"/>
                </a:solidFill>
              </a:rPr>
              <a:t>	</a:t>
            </a:r>
            <a:r>
              <a:rPr lang="sk-SK" sz="2000" dirty="0" smtClean="0">
                <a:solidFill>
                  <a:schemeClr val="tx1"/>
                </a:solidFill>
              </a:rPr>
              <a:t>      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 smtClean="0">
                <a:solidFill>
                  <a:schemeClr val="tx1"/>
                </a:solidFill>
              </a:rPr>
              <a:t>	</a:t>
            </a:r>
            <a:r>
              <a:rPr lang="sk-SK" sz="2000" dirty="0" smtClean="0">
                <a:solidFill>
                  <a:schemeClr val="tx1"/>
                </a:solidFill>
              </a:rPr>
              <a:t> </a:t>
            </a:r>
            <a:r>
              <a:rPr lang="sk-SK" sz="1400" dirty="0" smtClean="0"/>
              <a:t>	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1" t="9921" r="75373" b="80357"/>
          <a:stretch/>
        </p:blipFill>
        <p:spPr bwMode="auto">
          <a:xfrm>
            <a:off x="0" y="6187449"/>
            <a:ext cx="1296144" cy="67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9" t="32836" r="13640" b="45969"/>
          <a:stretch/>
        </p:blipFill>
        <p:spPr bwMode="auto">
          <a:xfrm>
            <a:off x="1296144" y="6191419"/>
            <a:ext cx="671398" cy="66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/>
          <a:srcRect l="17320" t="24100" r="2750" b="40900"/>
          <a:stretch/>
        </p:blipFill>
        <p:spPr>
          <a:xfrm>
            <a:off x="515508" y="402195"/>
            <a:ext cx="7889047" cy="1943115"/>
          </a:xfrm>
          <a:prstGeom prst="rect">
            <a:avLst/>
          </a:prstGeom>
        </p:spPr>
      </p:pic>
      <p:sp>
        <p:nvSpPr>
          <p:cNvPr id="15" name="Podnadpis 2"/>
          <p:cNvSpPr txBox="1">
            <a:spLocks/>
          </p:cNvSpPr>
          <p:nvPr/>
        </p:nvSpPr>
        <p:spPr>
          <a:xfrm>
            <a:off x="7558207" y="6558384"/>
            <a:ext cx="1692696" cy="39153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tx1"/>
                </a:solidFill>
              </a:rPr>
              <a:t>9</a:t>
            </a:r>
            <a:r>
              <a:rPr lang="sk-SK" sz="1600" baseline="30000" dirty="0" err="1" smtClean="0">
                <a:solidFill>
                  <a:schemeClr val="tx1"/>
                </a:solidFill>
              </a:rPr>
              <a:t>th</a:t>
            </a:r>
            <a:r>
              <a:rPr lang="sk-SK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September</a:t>
            </a:r>
            <a:r>
              <a:rPr lang="sk-SK" sz="1600" dirty="0" smtClean="0">
                <a:solidFill>
                  <a:schemeClr val="tx1"/>
                </a:solidFill>
              </a:rPr>
              <a:t> 2016</a:t>
            </a:r>
            <a:endParaRPr lang="sk-SK" sz="1600" dirty="0" smtClean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1</a:t>
            </a:fld>
            <a:endParaRPr lang="sk-SK" dirty="0"/>
          </a:p>
        </p:txBody>
      </p:sp>
      <p:sp>
        <p:nvSpPr>
          <p:cNvPr id="10" name="Zástupný symbol pro číslo snímku 5"/>
          <p:cNvSpPr txBox="1">
            <a:spLocks/>
          </p:cNvSpPr>
          <p:nvPr/>
        </p:nvSpPr>
        <p:spPr>
          <a:xfrm>
            <a:off x="6787864" y="6251235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DFF724-A593-4BB5-8898-23EB649B2A70}" type="slidenum">
              <a:rPr lang="sk-SK" smtClean="0">
                <a:solidFill>
                  <a:schemeClr val="bg1"/>
                </a:solidFill>
              </a:rPr>
              <a:pPr/>
              <a:t>1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4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1" y="0"/>
            <a:ext cx="2195737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ea typeface="+mj-ea"/>
                <a:cs typeface="+mj-cs"/>
              </a:rPr>
              <a:t>INTRODUCTION</a:t>
            </a:r>
            <a:endParaRPr lang="sk-SK" sz="2000" b="1" dirty="0"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195736" y="0"/>
            <a:ext cx="3225852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/>
              <a:t>MATERIALS AND METHODS</a:t>
            </a:r>
            <a:endParaRPr lang="sk-SK" sz="2000" b="1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421588" y="0"/>
            <a:ext cx="1667244" cy="359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RESULTS </a:t>
            </a:r>
            <a:endParaRPr lang="sk-SK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092280" y="0"/>
            <a:ext cx="2051721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CONCLUSIONS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pic>
        <p:nvPicPr>
          <p:cNvPr id="11" name="Obrázek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76562"/>
            <a:ext cx="3613779" cy="2827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17713" t="33201" r="12200" b="10800"/>
          <a:stretch/>
        </p:blipFill>
        <p:spPr>
          <a:xfrm>
            <a:off x="1259632" y="3804018"/>
            <a:ext cx="6615120" cy="3131956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218760" y="365452"/>
            <a:ext cx="456926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k-SK" sz="2200" b="1" dirty="0" smtClean="0"/>
              <a:t>N</a:t>
            </a:r>
            <a:r>
              <a:rPr lang="en-US" sz="2200" b="1" dirty="0" smtClean="0"/>
              <a:t>O</a:t>
            </a:r>
            <a:r>
              <a:rPr lang="en-US" sz="2200" b="1" baseline="-25000" dirty="0" smtClean="0"/>
              <a:t>2</a:t>
            </a:r>
            <a:r>
              <a:rPr lang="en-US" sz="2200" b="1" dirty="0" smtClean="0"/>
              <a:t> concentration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4298338" y="1072712"/>
            <a:ext cx="979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b="1" dirty="0"/>
              <a:t>p</a:t>
            </a:r>
            <a:r>
              <a:rPr lang="sk-SK" b="1" dirty="0" smtClean="0"/>
              <a:t> &gt; 0.1</a:t>
            </a:r>
            <a:endParaRPr lang="sk-SK" dirty="0" smtClean="0"/>
          </a:p>
        </p:txBody>
      </p:sp>
      <p:cxnSp>
        <p:nvCxnSpPr>
          <p:cNvPr id="10" name="Přímá spojnice 9"/>
          <p:cNvCxnSpPr/>
          <p:nvPr/>
        </p:nvCxnSpPr>
        <p:spPr>
          <a:xfrm>
            <a:off x="2015715" y="5589240"/>
            <a:ext cx="56526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10</a:t>
            </a:fld>
            <a:r>
              <a:rPr lang="sk-SK" dirty="0" smtClean="0"/>
              <a:t>/43</a:t>
            </a:r>
            <a:endParaRPr lang="sk-SK" dirty="0"/>
          </a:p>
        </p:txBody>
      </p:sp>
      <p:sp>
        <p:nvSpPr>
          <p:cNvPr id="13" name="Obdélník 12"/>
          <p:cNvSpPr/>
          <p:nvPr/>
        </p:nvSpPr>
        <p:spPr>
          <a:xfrm>
            <a:off x="7698010" y="5333220"/>
            <a:ext cx="1403648" cy="5078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b="1" dirty="0" smtClean="0">
                <a:solidFill>
                  <a:srgbClr val="FF0000"/>
                </a:solidFill>
              </a:rPr>
              <a:t>I/O </a:t>
            </a:r>
            <a:r>
              <a:rPr lang="sk-SK" b="1" dirty="0" err="1" smtClean="0">
                <a:solidFill>
                  <a:srgbClr val="FF0000"/>
                </a:solidFill>
              </a:rPr>
              <a:t>ratio</a:t>
            </a:r>
            <a:r>
              <a:rPr lang="sk-SK" b="1" dirty="0" smtClean="0">
                <a:solidFill>
                  <a:srgbClr val="FF0000"/>
                </a:solidFill>
              </a:rPr>
              <a:t> = 1</a:t>
            </a:r>
            <a:endParaRPr lang="sk-SK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1" y="0"/>
            <a:ext cx="2195737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ea typeface="+mj-ea"/>
                <a:cs typeface="+mj-cs"/>
              </a:rPr>
              <a:t>INTRODUCTION</a:t>
            </a:r>
            <a:endParaRPr lang="sk-SK" sz="2000" b="1" dirty="0"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195736" y="0"/>
            <a:ext cx="3225852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/>
              <a:t>MATERIALS AND METHODS</a:t>
            </a:r>
            <a:endParaRPr lang="sk-SK" sz="2000" b="1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421588" y="0"/>
            <a:ext cx="1667244" cy="359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RESULTS </a:t>
            </a:r>
            <a:endParaRPr lang="sk-SK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092280" y="0"/>
            <a:ext cx="2051721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CONCLUSIONS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18760" y="365452"/>
            <a:ext cx="4569263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k-SK" sz="2200" b="1" dirty="0" smtClean="0"/>
              <a:t>TVOC</a:t>
            </a:r>
            <a:endParaRPr lang="en-US" sz="2200" b="1" dirty="0" smtClean="0"/>
          </a:p>
        </p:txBody>
      </p:sp>
      <p:pic>
        <p:nvPicPr>
          <p:cNvPr id="16" name="Obrázek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88" y="846775"/>
            <a:ext cx="3258318" cy="2788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/>
          <a:srcRect l="31888" t="43700" r="14169" b="14300"/>
          <a:stretch/>
        </p:blipFill>
        <p:spPr>
          <a:xfrm>
            <a:off x="1335265" y="4027004"/>
            <a:ext cx="6467457" cy="2832463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4"/>
          <a:srcRect l="30707" t="47900" r="26769" b="34601"/>
          <a:stretch/>
        </p:blipFill>
        <p:spPr>
          <a:xfrm>
            <a:off x="3434202" y="1333976"/>
            <a:ext cx="5709798" cy="1503839"/>
          </a:xfrm>
          <a:prstGeom prst="rect">
            <a:avLst/>
          </a:prstGeom>
        </p:spPr>
      </p:pic>
      <p:sp>
        <p:nvSpPr>
          <p:cNvPr id="23" name="Obdélník 22"/>
          <p:cNvSpPr/>
          <p:nvPr/>
        </p:nvSpPr>
        <p:spPr>
          <a:xfrm>
            <a:off x="1259632" y="750834"/>
            <a:ext cx="13681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000" b="1" dirty="0" smtClean="0"/>
              <a:t>0.1&lt;p&lt;0.15</a:t>
            </a:r>
            <a:endParaRPr lang="sk-SK" sz="2000" dirty="0" smtClean="0"/>
          </a:p>
        </p:txBody>
      </p:sp>
      <p:sp>
        <p:nvSpPr>
          <p:cNvPr id="24" name="Ovál 23"/>
          <p:cNvSpPr/>
          <p:nvPr/>
        </p:nvSpPr>
        <p:spPr>
          <a:xfrm>
            <a:off x="4834686" y="4170016"/>
            <a:ext cx="360039" cy="19279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bdélník 26"/>
          <p:cNvSpPr/>
          <p:nvPr/>
        </p:nvSpPr>
        <p:spPr>
          <a:xfrm>
            <a:off x="4568994" y="3606194"/>
            <a:ext cx="568396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1600" b="1" dirty="0" smtClean="0">
                <a:solidFill>
                  <a:srgbClr val="FF0000"/>
                </a:solidFill>
              </a:rPr>
              <a:t>7.6x</a:t>
            </a:r>
            <a:endParaRPr lang="sk-SK" sz="2000" dirty="0" smtClean="0">
              <a:solidFill>
                <a:srgbClr val="FF0000"/>
              </a:solidFill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5163757" y="3599316"/>
            <a:ext cx="568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1600" b="1" dirty="0" smtClean="0">
                <a:solidFill>
                  <a:srgbClr val="FF0000"/>
                </a:solidFill>
              </a:rPr>
              <a:t>6.2x</a:t>
            </a:r>
            <a:endParaRPr lang="sk-SK" sz="2000" dirty="0" smtClean="0">
              <a:solidFill>
                <a:srgbClr val="FF0000"/>
              </a:solidFill>
            </a:endParaRPr>
          </a:p>
        </p:txBody>
      </p:sp>
      <p:sp>
        <p:nvSpPr>
          <p:cNvPr id="30" name="Obdélník 29"/>
          <p:cNvSpPr/>
          <p:nvPr/>
        </p:nvSpPr>
        <p:spPr>
          <a:xfrm>
            <a:off x="6643027" y="3600339"/>
            <a:ext cx="568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1600" b="1" dirty="0" smtClean="0">
                <a:solidFill>
                  <a:srgbClr val="FF0000"/>
                </a:solidFill>
              </a:rPr>
              <a:t>8.4x</a:t>
            </a:r>
            <a:endParaRPr lang="sk-SK" sz="2000" dirty="0" smtClean="0">
              <a:solidFill>
                <a:srgbClr val="FF0000"/>
              </a:solidFill>
            </a:endParaRPr>
          </a:p>
        </p:txBody>
      </p:sp>
      <p:sp>
        <p:nvSpPr>
          <p:cNvPr id="32" name="Ovál 31"/>
          <p:cNvSpPr/>
          <p:nvPr/>
        </p:nvSpPr>
        <p:spPr>
          <a:xfrm>
            <a:off x="6703068" y="4170015"/>
            <a:ext cx="360039" cy="19279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ál 32"/>
          <p:cNvSpPr/>
          <p:nvPr/>
        </p:nvSpPr>
        <p:spPr>
          <a:xfrm>
            <a:off x="5137390" y="4170015"/>
            <a:ext cx="360039" cy="19279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11</a:t>
            </a:fld>
            <a:r>
              <a:rPr lang="sk-SK" dirty="0" smtClean="0"/>
              <a:t>/43</a:t>
            </a:r>
            <a:endParaRPr lang="sk-SK" dirty="0"/>
          </a:p>
        </p:txBody>
      </p:sp>
      <p:sp>
        <p:nvSpPr>
          <p:cNvPr id="8" name="Obdélník 7"/>
          <p:cNvSpPr/>
          <p:nvPr/>
        </p:nvSpPr>
        <p:spPr>
          <a:xfrm>
            <a:off x="3513261" y="1916832"/>
            <a:ext cx="5596563" cy="2547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1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/>
      <p:bldP spid="29" grpId="0"/>
      <p:bldP spid="30" grpId="0"/>
      <p:bldP spid="32" grpId="0" animBg="1"/>
      <p:bldP spid="33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1" y="0"/>
            <a:ext cx="2195737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ea typeface="+mj-ea"/>
                <a:cs typeface="+mj-cs"/>
              </a:rPr>
              <a:t>INTRODUCTION</a:t>
            </a:r>
            <a:endParaRPr lang="sk-SK" sz="2000" b="1" dirty="0"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195736" y="0"/>
            <a:ext cx="3225852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/>
              <a:t>MATERIALS AND METHODS</a:t>
            </a:r>
            <a:endParaRPr lang="sk-SK" sz="2000" b="1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421588" y="0"/>
            <a:ext cx="1667244" cy="359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RESULTS </a:t>
            </a:r>
            <a:endParaRPr lang="sk-SK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092280" y="0"/>
            <a:ext cx="2051721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CONCLUSIONS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18760" y="365452"/>
            <a:ext cx="4569263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k-SK" sz="2200" b="1" dirty="0" smtClean="0"/>
              <a:t>Formaldehyde</a:t>
            </a:r>
            <a:endParaRPr lang="en-US" sz="2200" b="1" dirty="0" smtClean="0"/>
          </a:p>
        </p:txBody>
      </p:sp>
      <p:pic>
        <p:nvPicPr>
          <p:cNvPr id="28" name="Obrázek 2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60" y="953160"/>
            <a:ext cx="3182816" cy="265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Obdélník 31"/>
          <p:cNvSpPr/>
          <p:nvPr/>
        </p:nvSpPr>
        <p:spPr>
          <a:xfrm>
            <a:off x="1249441" y="799669"/>
            <a:ext cx="11214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000" b="1" dirty="0"/>
              <a:t>p</a:t>
            </a:r>
            <a:r>
              <a:rPr lang="sk-SK" sz="2000" b="1" dirty="0" smtClean="0"/>
              <a:t> &lt; 0.01</a:t>
            </a:r>
            <a:endParaRPr lang="sk-SK" sz="2000" dirty="0" smtClean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30313" t="29700" r="15745" b="27600"/>
          <a:stretch/>
        </p:blipFill>
        <p:spPr>
          <a:xfrm>
            <a:off x="1173052" y="3598499"/>
            <a:ext cx="7229941" cy="3219171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3797709" y="1240170"/>
            <a:ext cx="56437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The range of </a:t>
            </a:r>
            <a:r>
              <a:rPr lang="sk-SK" dirty="0">
                <a:ea typeface="Times New Roman" panose="02020603050405020304" pitchFamily="18" charset="0"/>
                <a:cs typeface="Times New Roman" panose="02020603050405020304" pitchFamily="18" charset="0"/>
              </a:rPr>
              <a:t>B/A </a:t>
            </a:r>
            <a:r>
              <a:rPr lang="sk-SK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sk-SK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lang="sk-SK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k-SK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lang="sk-SK" dirty="0"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N=15):</a:t>
            </a:r>
            <a:r>
              <a:rPr lang="en-GB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k-SK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GB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1.0</a:t>
            </a:r>
            <a:r>
              <a:rPr lang="sk-SK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GB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sk-SK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GB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(average ratio </a:t>
            </a:r>
            <a:r>
              <a:rPr lang="sk-SK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1.62</a:t>
            </a:r>
            <a:r>
              <a:rPr lang="en-GB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k-SK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GB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range of </a:t>
            </a:r>
            <a:r>
              <a:rPr lang="sk-SK" dirty="0">
                <a:ea typeface="Times New Roman" panose="02020603050405020304" pitchFamily="18" charset="0"/>
                <a:cs typeface="Times New Roman" panose="02020603050405020304" pitchFamily="18" charset="0"/>
              </a:rPr>
              <a:t>B/A </a:t>
            </a:r>
            <a:r>
              <a:rPr lang="sk-SK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sk-SK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decrease</a:t>
            </a:r>
            <a:r>
              <a:rPr lang="sk-SK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k-SK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lang="sk-SK" dirty="0"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N=5):</a:t>
            </a:r>
            <a:r>
              <a:rPr lang="en-GB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k-SK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GB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0.</a:t>
            </a:r>
            <a:r>
              <a:rPr lang="sk-SK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r>
              <a:rPr lang="en-GB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GB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0.</a:t>
            </a:r>
            <a:r>
              <a:rPr lang="sk-SK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94</a:t>
            </a:r>
            <a:r>
              <a:rPr lang="en-GB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(average ratio </a:t>
            </a:r>
            <a:r>
              <a:rPr lang="en-GB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0.</a:t>
            </a:r>
            <a:r>
              <a:rPr lang="sk-SK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r>
              <a:rPr lang="en-GB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sk-SK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12</a:t>
            </a:fld>
            <a:r>
              <a:rPr lang="sk-SK" dirty="0" smtClean="0"/>
              <a:t>/43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9387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1" y="0"/>
            <a:ext cx="2195737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ea typeface="+mj-ea"/>
                <a:cs typeface="+mj-cs"/>
              </a:rPr>
              <a:t>INTRODUCTION</a:t>
            </a:r>
            <a:endParaRPr lang="sk-SK" sz="2000" b="1" dirty="0"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195736" y="0"/>
            <a:ext cx="3225852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/>
              <a:t>MATERIALS AND METHODS</a:t>
            </a:r>
            <a:endParaRPr lang="sk-SK" sz="2000" b="1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421588" y="0"/>
            <a:ext cx="1667244" cy="359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RESULTS </a:t>
            </a:r>
            <a:endParaRPr lang="sk-SK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092280" y="0"/>
            <a:ext cx="2051721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CONCLUSIONS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6024" y="548680"/>
            <a:ext cx="90364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/>
              <a:t>Correlations between the </a:t>
            </a:r>
            <a:r>
              <a:rPr lang="sk-SK" sz="2200" b="1" dirty="0" smtClean="0"/>
              <a:t>IAQ</a:t>
            </a:r>
            <a:r>
              <a:rPr lang="en-US" sz="2200" b="1" dirty="0" smtClean="0"/>
              <a:t> parameters</a:t>
            </a:r>
            <a:endParaRPr lang="sk-SK" sz="2200" b="1" dirty="0" smtClean="0"/>
          </a:p>
          <a:p>
            <a:pPr algn="ctr"/>
            <a:r>
              <a:rPr lang="en-US" sz="2200" b="1" dirty="0" smtClean="0"/>
              <a:t> and </a:t>
            </a:r>
            <a:r>
              <a:rPr lang="sk-SK" sz="2200" b="1" dirty="0" err="1" smtClean="0"/>
              <a:t>concentrations</a:t>
            </a:r>
            <a:r>
              <a:rPr lang="sk-SK" sz="2200" b="1" dirty="0" smtClean="0"/>
              <a:t> </a:t>
            </a:r>
            <a:r>
              <a:rPr lang="en-US" sz="2200" b="1" dirty="0" smtClean="0"/>
              <a:t>of pollutants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/>
          <a:srcRect l="28344" t="56299" r="5113" b="9401"/>
          <a:stretch/>
        </p:blipFill>
        <p:spPr>
          <a:xfrm>
            <a:off x="1097867" y="4401974"/>
            <a:ext cx="7344816" cy="212956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/>
          <a:srcRect l="30313" t="42300" r="40398" b="15001"/>
          <a:stretch/>
        </p:blipFill>
        <p:spPr>
          <a:xfrm>
            <a:off x="16024" y="1494060"/>
            <a:ext cx="3134224" cy="257022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4"/>
          <a:srcRect l="30707" t="33201" r="41233" b="23400"/>
          <a:stretch/>
        </p:blipFill>
        <p:spPr>
          <a:xfrm>
            <a:off x="3173749" y="1569221"/>
            <a:ext cx="2954361" cy="2570223"/>
          </a:xfrm>
          <a:prstGeom prst="rect">
            <a:avLst/>
          </a:prstGeom>
        </p:spPr>
      </p:pic>
      <p:sp>
        <p:nvSpPr>
          <p:cNvPr id="16" name="Ovál 15"/>
          <p:cNvSpPr/>
          <p:nvPr/>
        </p:nvSpPr>
        <p:spPr>
          <a:xfrm>
            <a:off x="3422370" y="5075086"/>
            <a:ext cx="864096" cy="6018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ál 19"/>
          <p:cNvSpPr/>
          <p:nvPr/>
        </p:nvSpPr>
        <p:spPr>
          <a:xfrm>
            <a:off x="3443289" y="5896506"/>
            <a:ext cx="864096" cy="531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ál 20"/>
          <p:cNvSpPr/>
          <p:nvPr/>
        </p:nvSpPr>
        <p:spPr>
          <a:xfrm>
            <a:off x="4534272" y="5867559"/>
            <a:ext cx="829816" cy="2435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ál 21"/>
          <p:cNvSpPr/>
          <p:nvPr/>
        </p:nvSpPr>
        <p:spPr>
          <a:xfrm>
            <a:off x="5208458" y="5845305"/>
            <a:ext cx="864096" cy="531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ál 23"/>
          <p:cNvSpPr/>
          <p:nvPr/>
        </p:nvSpPr>
        <p:spPr>
          <a:xfrm>
            <a:off x="5987064" y="5845305"/>
            <a:ext cx="829816" cy="2435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ál 24"/>
          <p:cNvSpPr/>
          <p:nvPr/>
        </p:nvSpPr>
        <p:spPr>
          <a:xfrm>
            <a:off x="6777232" y="6080905"/>
            <a:ext cx="829816" cy="2435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 rotWithShape="1">
          <a:blip r:embed="rId4"/>
          <a:srcRect l="60165" t="33201" r="11413" b="23400"/>
          <a:stretch/>
        </p:blipFill>
        <p:spPr>
          <a:xfrm>
            <a:off x="6151612" y="1574936"/>
            <a:ext cx="2992388" cy="2570223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13</a:t>
            </a:fld>
            <a:r>
              <a:rPr lang="sk-SK" dirty="0" smtClean="0"/>
              <a:t>/43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2324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1" y="0"/>
            <a:ext cx="2195737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ea typeface="+mj-ea"/>
                <a:cs typeface="+mj-cs"/>
              </a:rPr>
              <a:t>INTRODUCTION</a:t>
            </a:r>
            <a:endParaRPr lang="sk-SK" sz="2000" b="1" dirty="0"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195736" y="0"/>
            <a:ext cx="3225852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/>
              <a:t>MATERIALS AND METHODS</a:t>
            </a:r>
            <a:endParaRPr lang="sk-SK" sz="2000" b="1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421588" y="0"/>
            <a:ext cx="1667244" cy="359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RESULTS </a:t>
            </a:r>
            <a:endParaRPr lang="sk-SK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092280" y="0"/>
            <a:ext cx="2051721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CONCLUSIONS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6024" y="548680"/>
            <a:ext cx="28277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smtClean="0"/>
              <a:t>Perceived air quality</a:t>
            </a:r>
          </a:p>
        </p:txBody>
      </p:sp>
      <p:pic>
        <p:nvPicPr>
          <p:cNvPr id="13" name="Obrázek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" y="1484784"/>
            <a:ext cx="5112568" cy="455204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bdélník 15"/>
          <p:cNvSpPr/>
          <p:nvPr/>
        </p:nvSpPr>
        <p:spPr>
          <a:xfrm>
            <a:off x="2195736" y="1052736"/>
            <a:ext cx="1368152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000" b="1" dirty="0"/>
              <a:t>p</a:t>
            </a:r>
            <a:r>
              <a:rPr lang="sk-SK" sz="2000" b="1" dirty="0" smtClean="0"/>
              <a:t> &lt; 0.01</a:t>
            </a:r>
            <a:endParaRPr lang="sk-SK" sz="2000" dirty="0" smtClean="0"/>
          </a:p>
        </p:txBody>
      </p:sp>
      <p:sp>
        <p:nvSpPr>
          <p:cNvPr id="10" name="Obdélník 9"/>
          <p:cNvSpPr/>
          <p:nvPr/>
        </p:nvSpPr>
        <p:spPr>
          <a:xfrm>
            <a:off x="5128592" y="2132856"/>
            <a:ext cx="40154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Positive </a:t>
            </a:r>
            <a:r>
              <a:rPr lang="en-GB" sz="2200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correlation </a:t>
            </a:r>
            <a:r>
              <a:rPr lang="en-GB" sz="2200" dirty="0">
                <a:latin typeface="+mj-lt"/>
                <a:ea typeface="Times New Roman" panose="02020603050405020304" pitchFamily="18" charset="0"/>
              </a:rPr>
              <a:t>was found between </a:t>
            </a:r>
            <a:r>
              <a:rPr lang="en-GB" sz="2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AERs and acceptability </a:t>
            </a:r>
            <a:r>
              <a:rPr lang="en-GB" sz="2200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(</a:t>
            </a:r>
            <a:r>
              <a:rPr lang="en-GB" sz="2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r=0.79, p&lt;0.01</a:t>
            </a:r>
            <a:r>
              <a:rPr lang="en-GB" sz="2200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)</a:t>
            </a:r>
            <a:r>
              <a:rPr lang="sk-SK" sz="2200" dirty="0" smtClean="0">
                <a:latin typeface="+mj-lt"/>
                <a:ea typeface="Times New Roman" panose="02020603050405020304" pitchFamily="18" charset="0"/>
              </a:rPr>
              <a:t>.</a:t>
            </a:r>
          </a:p>
          <a:p>
            <a:endParaRPr lang="sk-SK" sz="2200" dirty="0">
              <a:solidFill>
                <a:srgbClr val="FF0000"/>
              </a:solidFill>
              <a:latin typeface="+mj-lt"/>
              <a:ea typeface="Times New Roman" panose="02020603050405020304" pitchFamily="18" charset="0"/>
            </a:endParaRPr>
          </a:p>
          <a:p>
            <a:r>
              <a:rPr lang="sk-SK" sz="2200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Negative</a:t>
            </a:r>
            <a:r>
              <a:rPr lang="sk-SK" sz="2200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sz="2200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correlation </a:t>
            </a:r>
            <a:r>
              <a:rPr lang="en-GB" sz="2200" dirty="0">
                <a:latin typeface="+mj-lt"/>
                <a:ea typeface="Times New Roman" panose="02020603050405020304" pitchFamily="18" charset="0"/>
              </a:rPr>
              <a:t>was observed between </a:t>
            </a:r>
            <a:r>
              <a:rPr lang="en-GB" sz="2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formaldehyde</a:t>
            </a:r>
            <a:r>
              <a:rPr lang="en-GB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GB" sz="2200" dirty="0" smtClean="0">
                <a:latin typeface="+mj-lt"/>
                <a:ea typeface="Times New Roman" panose="02020603050405020304" pitchFamily="18" charset="0"/>
              </a:rPr>
              <a:t>concentration</a:t>
            </a:r>
            <a:r>
              <a:rPr lang="sk-SK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sk-SK" sz="2200" dirty="0" smtClean="0">
                <a:latin typeface="+mj-lt"/>
                <a:ea typeface="Times New Roman" panose="02020603050405020304" pitchFamily="18" charset="0"/>
              </a:rPr>
              <a:t>and </a:t>
            </a:r>
            <a:r>
              <a:rPr lang="en-GB" sz="2200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acceptability</a:t>
            </a:r>
            <a:r>
              <a:rPr lang="en-GB" sz="22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GB" sz="2200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(</a:t>
            </a:r>
            <a:r>
              <a:rPr lang="en-GB" sz="2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r=-0.53, p&lt;0.01)</a:t>
            </a:r>
            <a:r>
              <a:rPr lang="en-GB" sz="2200" dirty="0"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latin typeface="+mj-lt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14</a:t>
            </a:fld>
            <a:r>
              <a:rPr lang="sk-SK" dirty="0" smtClean="0"/>
              <a:t>/43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9711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1" y="0"/>
            <a:ext cx="2195737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ea typeface="+mj-ea"/>
                <a:cs typeface="+mj-cs"/>
              </a:rPr>
              <a:t>INTRODUCTION</a:t>
            </a:r>
            <a:endParaRPr lang="sk-SK" sz="2000" b="1" dirty="0"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195736" y="0"/>
            <a:ext cx="3225852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/>
              <a:t>MATERIALS AND METHODS</a:t>
            </a:r>
            <a:endParaRPr lang="sk-SK" sz="2000" b="1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421588" y="0"/>
            <a:ext cx="1667244" cy="359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RESULTS </a:t>
            </a:r>
            <a:endParaRPr lang="sk-SK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092280" y="0"/>
            <a:ext cx="2051721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CONCLUSIONS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6024" y="548680"/>
            <a:ext cx="33318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smtClean="0"/>
              <a:t>Occupants´ airing habits</a:t>
            </a:r>
          </a:p>
        </p:txBody>
      </p:sp>
      <p:pic>
        <p:nvPicPr>
          <p:cNvPr id="14" name="Obrázek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1507572"/>
            <a:ext cx="4356484" cy="415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07572"/>
            <a:ext cx="4536504" cy="41536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15</a:t>
            </a:fld>
            <a:r>
              <a:rPr lang="sk-SK" dirty="0" smtClean="0"/>
              <a:t>/43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4889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1" y="0"/>
            <a:ext cx="2195737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ea typeface="+mj-ea"/>
                <a:cs typeface="+mj-cs"/>
              </a:rPr>
              <a:t>INTRODUCTION</a:t>
            </a:r>
            <a:endParaRPr lang="sk-SK" sz="2000" b="1" dirty="0"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195736" y="0"/>
            <a:ext cx="3225852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/>
              <a:t>MATERIALS AND METHODS</a:t>
            </a:r>
            <a:endParaRPr lang="sk-SK" sz="2000" b="1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421588" y="0"/>
            <a:ext cx="1667244" cy="359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RESULTS </a:t>
            </a:r>
            <a:endParaRPr lang="sk-SK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092280" y="0"/>
            <a:ext cx="2051721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CONCLUSIONS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37" name="Obdélník 36"/>
          <p:cNvSpPr/>
          <p:nvPr/>
        </p:nvSpPr>
        <p:spPr>
          <a:xfrm>
            <a:off x="107504" y="420887"/>
            <a:ext cx="29130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solidFill>
                  <a:schemeClr val="tx1"/>
                </a:solidFill>
              </a:rPr>
              <a:t>Sick building syndrome</a:t>
            </a:r>
            <a:endParaRPr lang="en-US" sz="22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5148064" y="2492896"/>
            <a:ext cx="504056" cy="2304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http://humannhealth.com/wp-content/uploads/2013/12/eye-itch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2" y="3254152"/>
            <a:ext cx="2167862" cy="95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ritchiechirohealth.com/wp-content/uploads/2014/09/headach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00" y="5085184"/>
            <a:ext cx="2151574" cy="129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107504" y="895621"/>
            <a:ext cx="2913080" cy="1055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2200" dirty="0" err="1" smtClean="0"/>
              <a:t>Logistic</a:t>
            </a:r>
            <a:r>
              <a:rPr lang="sk-SK" sz="2200" dirty="0" smtClean="0"/>
              <a:t> </a:t>
            </a:r>
            <a:r>
              <a:rPr lang="sk-SK" sz="2200" dirty="0" err="1" smtClean="0"/>
              <a:t>regression</a:t>
            </a:r>
            <a:endParaRPr lang="sk-SK" sz="2200" dirty="0" smtClean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200" dirty="0" smtClean="0"/>
          </a:p>
        </p:txBody>
      </p:sp>
      <p:sp>
        <p:nvSpPr>
          <p:cNvPr id="14" name="Obdélník 13"/>
          <p:cNvSpPr/>
          <p:nvPr/>
        </p:nvSpPr>
        <p:spPr>
          <a:xfrm>
            <a:off x="107504" y="1422863"/>
            <a:ext cx="8468708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200" dirty="0">
                <a:latin typeface="+mj-lt"/>
                <a:ea typeface="Times New Roman" panose="02020603050405020304" pitchFamily="18" charset="0"/>
              </a:rPr>
              <a:t>The dependent variable was </a:t>
            </a:r>
            <a:r>
              <a:rPr lang="en-GB" sz="2200" dirty="0" smtClean="0">
                <a:latin typeface="+mj-lt"/>
                <a:ea typeface="Times New Roman" panose="02020603050405020304" pitchFamily="18" charset="0"/>
              </a:rPr>
              <a:t>binary</a:t>
            </a:r>
            <a:r>
              <a:rPr lang="sk-SK" sz="2200" dirty="0" smtClean="0">
                <a:latin typeface="+mj-lt"/>
                <a:ea typeface="Times New Roman" panose="02020603050405020304" pitchFamily="18" charset="0"/>
              </a:rPr>
              <a:t>:</a:t>
            </a:r>
            <a:r>
              <a:rPr lang="en-GB" sz="2200" dirty="0" smtClean="0">
                <a:latin typeface="+mj-lt"/>
                <a:ea typeface="Times New Roman" panose="02020603050405020304" pitchFamily="18" charset="0"/>
              </a:rPr>
              <a:t> </a:t>
            </a:r>
            <a:endParaRPr lang="sk-SK" sz="2200" dirty="0" smtClean="0">
              <a:latin typeface="+mj-lt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k-SK" sz="2200" dirty="0" smtClean="0">
                <a:latin typeface="+mj-lt"/>
                <a:ea typeface="Times New Roman" panose="02020603050405020304" pitchFamily="18" charset="0"/>
              </a:rPr>
              <a:t>     </a:t>
            </a:r>
            <a:r>
              <a:rPr lang="en-GB" sz="2200" dirty="0" smtClean="0">
                <a:latin typeface="+mj-lt"/>
                <a:ea typeface="Times New Roman" panose="02020603050405020304" pitchFamily="18" charset="0"/>
              </a:rPr>
              <a:t>(</a:t>
            </a:r>
            <a:r>
              <a:rPr lang="en-GB" sz="2200" dirty="0">
                <a:latin typeface="+mj-lt"/>
                <a:ea typeface="Times New Roman" panose="02020603050405020304" pitchFamily="18" charset="0"/>
              </a:rPr>
              <a:t>1- </a:t>
            </a:r>
            <a:r>
              <a:rPr lang="sk-SK" sz="2200" dirty="0" err="1" smtClean="0">
                <a:latin typeface="+mj-lt"/>
                <a:ea typeface="Times New Roman" panose="02020603050405020304" pitchFamily="18" charset="0"/>
              </a:rPr>
              <a:t>After</a:t>
            </a:r>
            <a:r>
              <a:rPr lang="sk-SK" sz="22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sk-SK" sz="2200" dirty="0" err="1" smtClean="0">
                <a:latin typeface="+mj-lt"/>
                <a:ea typeface="Times New Roman" panose="02020603050405020304" pitchFamily="18" charset="0"/>
              </a:rPr>
              <a:t>renovation</a:t>
            </a:r>
            <a:r>
              <a:rPr lang="en-GB" sz="2200" dirty="0" smtClean="0">
                <a:latin typeface="+mj-lt"/>
                <a:ea typeface="Times New Roman" panose="02020603050405020304" pitchFamily="18" charset="0"/>
              </a:rPr>
              <a:t>, </a:t>
            </a:r>
            <a:r>
              <a:rPr lang="en-GB" sz="2200" dirty="0">
                <a:latin typeface="+mj-lt"/>
                <a:ea typeface="Times New Roman" panose="02020603050405020304" pitchFamily="18" charset="0"/>
              </a:rPr>
              <a:t>0 </a:t>
            </a:r>
            <a:r>
              <a:rPr lang="en-GB" sz="2200" dirty="0" smtClean="0">
                <a:latin typeface="+mj-lt"/>
                <a:ea typeface="Times New Roman" panose="02020603050405020304" pitchFamily="18" charset="0"/>
              </a:rPr>
              <a:t>– </a:t>
            </a:r>
            <a:r>
              <a:rPr lang="sk-SK" sz="2200" dirty="0" err="1" smtClean="0">
                <a:latin typeface="+mj-lt"/>
                <a:ea typeface="Times New Roman" panose="02020603050405020304" pitchFamily="18" charset="0"/>
              </a:rPr>
              <a:t>Before</a:t>
            </a:r>
            <a:r>
              <a:rPr lang="sk-SK" sz="22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sk-SK" sz="2200" dirty="0" err="1" smtClean="0">
                <a:latin typeface="+mj-lt"/>
                <a:ea typeface="Times New Roman" panose="02020603050405020304" pitchFamily="18" charset="0"/>
              </a:rPr>
              <a:t>renovation</a:t>
            </a:r>
            <a:r>
              <a:rPr lang="en-GB" sz="2200" dirty="0" smtClean="0">
                <a:latin typeface="+mj-lt"/>
                <a:ea typeface="Times New Roman" panose="02020603050405020304" pitchFamily="18" charset="0"/>
              </a:rPr>
              <a:t>)</a:t>
            </a:r>
            <a:r>
              <a:rPr lang="sk-SK" sz="2200" dirty="0" smtClean="0"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400" dirty="0" smtClean="0"/>
              <a:t>S</a:t>
            </a:r>
            <a:r>
              <a:rPr lang="en-GB" sz="2400" dirty="0" err="1" smtClean="0"/>
              <a:t>tepwise</a:t>
            </a:r>
            <a:r>
              <a:rPr lang="en-GB" sz="2400" dirty="0" smtClean="0"/>
              <a:t> </a:t>
            </a:r>
            <a:r>
              <a:rPr lang="en-GB" sz="2400" dirty="0"/>
              <a:t>forward and backward </a:t>
            </a:r>
            <a:r>
              <a:rPr lang="sk-SK" sz="2400" dirty="0" err="1" smtClean="0"/>
              <a:t>analyses</a:t>
            </a:r>
            <a:r>
              <a:rPr lang="sk-SK" sz="2400" dirty="0" smtClean="0"/>
              <a:t>: </a:t>
            </a:r>
            <a:r>
              <a:rPr lang="en-GB" sz="2400" dirty="0" smtClean="0"/>
              <a:t>to </a:t>
            </a:r>
            <a:r>
              <a:rPr lang="en-GB" sz="2400" dirty="0"/>
              <a:t>identify predictor variables with inclusion criteria of </a:t>
            </a:r>
            <a:r>
              <a:rPr lang="en-GB" sz="2400" dirty="0" smtClean="0"/>
              <a:t>p&lt;0.2</a:t>
            </a:r>
            <a:r>
              <a:rPr lang="sk-SK" sz="2400" dirty="0" smtClean="0"/>
              <a:t>.</a:t>
            </a:r>
            <a:endParaRPr lang="en-US" sz="2200" dirty="0">
              <a:latin typeface="+mj-lt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027602"/>
              </p:ext>
            </p:extLst>
          </p:nvPr>
        </p:nvGraphicFramePr>
        <p:xfrm>
          <a:off x="2592994" y="3194609"/>
          <a:ext cx="6048672" cy="11089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27652"/>
                <a:gridCol w="1513323"/>
                <a:gridCol w="1307697"/>
              </a:tblGrid>
              <a:tr h="1746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Parameter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2400" dirty="0" err="1" smtClean="0">
                          <a:effectLst/>
                        </a:rPr>
                        <a:t>Odd</a:t>
                      </a:r>
                      <a:r>
                        <a:rPr lang="sk-SK" sz="2400" dirty="0" smtClean="0">
                          <a:effectLst/>
                        </a:rPr>
                        <a:t> </a:t>
                      </a:r>
                      <a:r>
                        <a:rPr lang="sk-SK" sz="2400" dirty="0" err="1" smtClean="0">
                          <a:effectLst/>
                        </a:rPr>
                        <a:t>Ratio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P-value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92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Reference: Before </a:t>
                      </a:r>
                      <a:r>
                        <a:rPr lang="en-US" sz="2200" dirty="0" err="1">
                          <a:effectLst/>
                        </a:rPr>
                        <a:t>renov</a:t>
                      </a:r>
                      <a:r>
                        <a:rPr lang="en-US" sz="2200" dirty="0">
                          <a:effectLst/>
                        </a:rPr>
                        <a:t>.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After renovation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7.12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0.05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168417"/>
              </p:ext>
            </p:extLst>
          </p:nvPr>
        </p:nvGraphicFramePr>
        <p:xfrm>
          <a:off x="2578974" y="5197097"/>
          <a:ext cx="6062691" cy="11089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5075"/>
                <a:gridCol w="1517429"/>
                <a:gridCol w="1310187"/>
              </a:tblGrid>
              <a:tr h="1593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Parameter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400" dirty="0" err="1" smtClean="0">
                          <a:effectLst/>
                        </a:rPr>
                        <a:t>Odd</a:t>
                      </a:r>
                      <a:r>
                        <a:rPr lang="sk-SK" sz="2400" dirty="0" smtClean="0">
                          <a:effectLst/>
                        </a:rPr>
                        <a:t> </a:t>
                      </a:r>
                      <a:r>
                        <a:rPr lang="sk-SK" sz="2400" dirty="0" err="1" smtClean="0">
                          <a:effectLst/>
                        </a:rPr>
                        <a:t>Ratio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P-value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187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Reference: Before </a:t>
                      </a:r>
                      <a:r>
                        <a:rPr lang="en-US" sz="2200" dirty="0" err="1">
                          <a:effectLst/>
                        </a:rPr>
                        <a:t>renov</a:t>
                      </a:r>
                      <a:r>
                        <a:rPr lang="en-US" sz="2200" dirty="0">
                          <a:effectLst/>
                        </a:rPr>
                        <a:t>. 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After renovation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1.38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0.19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Ovál 9"/>
          <p:cNvSpPr/>
          <p:nvPr/>
        </p:nvSpPr>
        <p:spPr>
          <a:xfrm>
            <a:off x="7236296" y="3122387"/>
            <a:ext cx="1459826" cy="15795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16</a:t>
            </a:fld>
            <a:r>
              <a:rPr lang="sk-SK" dirty="0" smtClean="0"/>
              <a:t>/43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3530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1" y="0"/>
            <a:ext cx="2195737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ea typeface="+mj-ea"/>
                <a:cs typeface="+mj-cs"/>
              </a:rPr>
              <a:t>INTRODUCTION</a:t>
            </a:r>
            <a:endParaRPr lang="sk-SK" sz="2000" b="1" dirty="0"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195736" y="0"/>
            <a:ext cx="3225852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/>
              <a:t>MATERIALS AND METHODS</a:t>
            </a:r>
            <a:endParaRPr lang="sk-SK" sz="2000" b="1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421588" y="0"/>
            <a:ext cx="1667244" cy="359952"/>
          </a:xfrm>
          <a:prstGeom prst="rect">
            <a:avLst/>
          </a:prstGeom>
          <a:solidFill>
            <a:srgbClr val="F91C17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RESULTS 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092280" y="0"/>
            <a:ext cx="2051721" cy="359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CONCLUSIONS</a:t>
            </a:r>
            <a:endParaRPr lang="sk-SK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5425036" y="0"/>
            <a:ext cx="1667244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RESULTS 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7095728" y="0"/>
            <a:ext cx="2051721" cy="359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CONCLUSIONS</a:t>
            </a:r>
            <a:endParaRPr lang="sk-SK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79512" y="391298"/>
            <a:ext cx="759359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k-SK" sz="2200" b="1" dirty="0" err="1" smtClean="0"/>
              <a:t>Case</a:t>
            </a:r>
            <a:r>
              <a:rPr lang="sk-SK" sz="2200" b="1" dirty="0" smtClean="0"/>
              <a:t> study II. – </a:t>
            </a:r>
            <a:r>
              <a:rPr lang="sk-SK" sz="2200" b="1" dirty="0" err="1" smtClean="0"/>
              <a:t>Key</a:t>
            </a:r>
            <a:r>
              <a:rPr lang="sk-SK" sz="2200" b="1" dirty="0" smtClean="0"/>
              <a:t> </a:t>
            </a:r>
            <a:r>
              <a:rPr lang="sk-SK" sz="2200" b="1" dirty="0" err="1" smtClean="0"/>
              <a:t>findings</a:t>
            </a:r>
            <a:endParaRPr lang="en-US" sz="2200" b="1" dirty="0" smtClean="0"/>
          </a:p>
        </p:txBody>
      </p:sp>
      <p:sp>
        <p:nvSpPr>
          <p:cNvPr id="2" name="Obdélník 1"/>
          <p:cNvSpPr/>
          <p:nvPr/>
        </p:nvSpPr>
        <p:spPr>
          <a:xfrm>
            <a:off x="467544" y="4902127"/>
            <a:ext cx="8065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Significantly higher concentrations of CO</a:t>
            </a:r>
            <a:r>
              <a:rPr lang="en-US" sz="2400" baseline="-250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and formaldehyde were observed after renovation </a:t>
            </a:r>
            <a:r>
              <a:rPr lang="sk-SK" sz="2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and </a:t>
            </a:r>
            <a:r>
              <a:rPr lang="sk-SK" sz="2400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both</a:t>
            </a:r>
            <a:r>
              <a:rPr lang="en-US" sz="2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were </a:t>
            </a:r>
            <a:r>
              <a:rPr lang="sk-SK" sz="2400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strongly</a:t>
            </a:r>
            <a:r>
              <a:rPr lang="en-US" sz="2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correlated with AERs.</a:t>
            </a:r>
            <a:endParaRPr lang="en-US" sz="2400" dirty="0">
              <a:latin typeface="+mj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67544" y="1913176"/>
            <a:ext cx="8065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sk-SK" sz="2400" dirty="0" smtClean="0"/>
              <a:t>S</a:t>
            </a:r>
            <a:r>
              <a:rPr lang="en-GB" sz="2400" dirty="0" err="1" smtClean="0"/>
              <a:t>ignificant</a:t>
            </a:r>
            <a:r>
              <a:rPr lang="sk-SK" sz="2400" dirty="0" smtClean="0"/>
              <a:t>, </a:t>
            </a:r>
            <a:r>
              <a:rPr lang="sk-SK" sz="2400" dirty="0" err="1" smtClean="0"/>
              <a:t>but</a:t>
            </a:r>
            <a:r>
              <a:rPr lang="sk-SK" sz="2400" dirty="0" smtClean="0"/>
              <a:t> </a:t>
            </a:r>
            <a:r>
              <a:rPr lang="sk-SK" sz="2400" dirty="0" err="1" smtClean="0"/>
              <a:t>modest</a:t>
            </a:r>
            <a:r>
              <a:rPr lang="sk-SK" sz="2400" dirty="0" smtClean="0"/>
              <a:t> </a:t>
            </a:r>
            <a:r>
              <a:rPr lang="sk-SK" sz="2400" dirty="0" err="1" smtClean="0"/>
              <a:t>positive</a:t>
            </a:r>
            <a:r>
              <a:rPr lang="en-GB" sz="2400" dirty="0" smtClean="0"/>
              <a:t> </a:t>
            </a:r>
            <a:r>
              <a:rPr lang="en-GB" sz="2400" dirty="0"/>
              <a:t>correlation was found between relative humidity and </a:t>
            </a:r>
            <a:r>
              <a:rPr lang="en-GB" sz="2400" dirty="0" smtClean="0"/>
              <a:t>formaldehyde</a:t>
            </a:r>
            <a:r>
              <a:rPr lang="sk-SK" sz="2400" dirty="0" smtClean="0"/>
              <a:t>.</a:t>
            </a:r>
            <a:r>
              <a:rPr lang="en-GB" sz="2400" dirty="0" smtClean="0"/>
              <a:t> </a:t>
            </a:r>
            <a:r>
              <a:rPr lang="en-GB" sz="2400" dirty="0"/>
              <a:t> </a:t>
            </a:r>
            <a:r>
              <a:rPr lang="en-US" sz="2400" dirty="0"/>
              <a:t> </a:t>
            </a:r>
            <a:r>
              <a:rPr lang="en-GB" sz="2400" dirty="0"/>
              <a:t> </a:t>
            </a:r>
            <a:endParaRPr lang="sk-SK" sz="2400" dirty="0" smtClean="0"/>
          </a:p>
        </p:txBody>
      </p:sp>
      <p:sp>
        <p:nvSpPr>
          <p:cNvPr id="12" name="Obdélník 11"/>
          <p:cNvSpPr/>
          <p:nvPr/>
        </p:nvSpPr>
        <p:spPr>
          <a:xfrm>
            <a:off x="467544" y="2812615"/>
            <a:ext cx="8065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sk-SK" sz="2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NO</a:t>
            </a:r>
            <a:r>
              <a:rPr lang="sk-SK" sz="2400" baseline="-250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2</a:t>
            </a:r>
            <a:r>
              <a:rPr lang="en-GB" sz="2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k-SK" sz="2400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results</a:t>
            </a:r>
            <a:r>
              <a:rPr lang="en-GB" sz="2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indicate the presence of indoor combustion sources in </a:t>
            </a:r>
            <a:r>
              <a:rPr lang="sk-SK" sz="2400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some</a:t>
            </a:r>
            <a:r>
              <a:rPr lang="en-GB" sz="2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apartments</a:t>
            </a:r>
            <a:r>
              <a:rPr lang="sk-SK" sz="2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.</a:t>
            </a:r>
            <a:r>
              <a:rPr lang="en-GB" sz="2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endParaRPr lang="sk-SK" sz="2400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467544" y="3688900"/>
            <a:ext cx="8065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GB" sz="2400" dirty="0" smtClean="0"/>
              <a:t>The </a:t>
            </a:r>
            <a:r>
              <a:rPr lang="en-GB" sz="2400" dirty="0"/>
              <a:t>TVOC concentrations exceeded 300 </a:t>
            </a:r>
            <a:r>
              <a:rPr lang="en-GB" sz="2400" dirty="0" smtClean="0"/>
              <a:t>µg/m³</a:t>
            </a:r>
            <a:r>
              <a:rPr lang="sk-SK" sz="2400" dirty="0" smtClean="0"/>
              <a:t> (WHO, 2009)</a:t>
            </a:r>
            <a:r>
              <a:rPr lang="en-GB" sz="2400" dirty="0" smtClean="0"/>
              <a:t> </a:t>
            </a:r>
            <a:r>
              <a:rPr lang="en-GB" sz="2400" dirty="0"/>
              <a:t>in a large fraction of the apartments before renovation already. </a:t>
            </a:r>
            <a:endParaRPr lang="sk-SK" sz="2400" dirty="0" smtClean="0"/>
          </a:p>
        </p:txBody>
      </p:sp>
      <p:sp>
        <p:nvSpPr>
          <p:cNvPr id="14" name="Obdélník 13"/>
          <p:cNvSpPr/>
          <p:nvPr/>
        </p:nvSpPr>
        <p:spPr>
          <a:xfrm>
            <a:off x="467544" y="1035396"/>
            <a:ext cx="8065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400" dirty="0" smtClean="0"/>
              <a:t>The </a:t>
            </a:r>
            <a:r>
              <a:rPr lang="en-GB" sz="2400" dirty="0"/>
              <a:t>occupants indicated to be more satisfied with the indoor air quality before </a:t>
            </a:r>
            <a:r>
              <a:rPr lang="en-GB" sz="2400" dirty="0" smtClean="0"/>
              <a:t>renovation</a:t>
            </a:r>
            <a:endParaRPr lang="en-US" sz="2400" dirty="0">
              <a:latin typeface="+mj-lt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467544" y="6110217"/>
            <a:ext cx="8065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Occurrence</a:t>
            </a:r>
            <a:r>
              <a:rPr lang="sk-SK" sz="2400" dirty="0" smtClean="0">
                <a:solidFill>
                  <a:srgbClr val="000000"/>
                </a:solidFill>
                <a:latin typeface="+mj-lt"/>
              </a:rPr>
              <a:t> of SBS </a:t>
            </a:r>
            <a:r>
              <a:rPr lang="en-US" sz="2400" dirty="0" err="1" smtClean="0">
                <a:solidFill>
                  <a:srgbClr val="000000"/>
                </a:solidFill>
                <a:latin typeface="+mj-lt"/>
              </a:rPr>
              <a:t>sy</a:t>
            </a:r>
            <a:r>
              <a:rPr lang="sk-SK" sz="2400" dirty="0" err="1" smtClean="0">
                <a:solidFill>
                  <a:srgbClr val="000000"/>
                </a:solidFill>
                <a:latin typeface="+mj-lt"/>
              </a:rPr>
              <a:t>mptoms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increased after renovation</a:t>
            </a:r>
            <a:r>
              <a:rPr lang="sk-SK" sz="2400" dirty="0" smtClean="0">
                <a:solidFill>
                  <a:srgbClr val="000000"/>
                </a:solidFill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17</a:t>
            </a:fld>
            <a:r>
              <a:rPr lang="sk-SK" dirty="0" smtClean="0"/>
              <a:t>/43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09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1" y="0"/>
            <a:ext cx="2195737" cy="359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solidFill>
                  <a:schemeClr val="bg1"/>
                </a:solidFill>
                <a:ea typeface="+mj-ea"/>
                <a:cs typeface="+mj-cs"/>
              </a:rPr>
              <a:t>INTRODUCTION</a:t>
            </a:r>
            <a:endParaRPr lang="sk-SK" sz="20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195736" y="0"/>
            <a:ext cx="3225852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/>
              <a:t>MATERIALS AND METHODS</a:t>
            </a:r>
            <a:endParaRPr lang="sk-SK" sz="2000" b="1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421588" y="0"/>
            <a:ext cx="1667244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RESULTS 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092280" y="0"/>
            <a:ext cx="2051721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CONCLUSIONS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21" name="Nadpis 1"/>
          <p:cNvSpPr txBox="1">
            <a:spLocks/>
          </p:cNvSpPr>
          <p:nvPr/>
        </p:nvSpPr>
        <p:spPr>
          <a:xfrm>
            <a:off x="755576" y="2996952"/>
            <a:ext cx="76765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SIMULATION STUDY</a:t>
            </a:r>
            <a:endParaRPr lang="en-US" sz="40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18</a:t>
            </a:fld>
            <a:r>
              <a:rPr lang="sk-SK" dirty="0" smtClean="0"/>
              <a:t>/43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61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1" y="0"/>
            <a:ext cx="2195737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ea typeface="+mj-ea"/>
                <a:cs typeface="+mj-cs"/>
              </a:rPr>
              <a:t>INTRODUCTION</a:t>
            </a:r>
            <a:endParaRPr lang="sk-SK" sz="2000" b="1" dirty="0"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195736" y="0"/>
            <a:ext cx="3225852" cy="359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solidFill>
                  <a:schemeClr val="bg1"/>
                </a:solidFill>
              </a:rPr>
              <a:t>MATERIALS AND METHODS</a:t>
            </a:r>
            <a:endParaRPr lang="sk-SK" sz="2000" b="1" dirty="0">
              <a:solidFill>
                <a:schemeClr val="bg1"/>
              </a:solidFill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421588" y="0"/>
            <a:ext cx="1667244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RESULTS 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092280" y="0"/>
            <a:ext cx="2051721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CONCLUSIONS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pic>
        <p:nvPicPr>
          <p:cNvPr id="12" name="Obrázek 11"/>
          <p:cNvPicPr/>
          <p:nvPr/>
        </p:nvPicPr>
        <p:blipFill rotWithShape="1">
          <a:blip r:embed="rId2"/>
          <a:srcRect l="43847" t="19145" r="2820" b="28433"/>
          <a:stretch/>
        </p:blipFill>
        <p:spPr bwMode="auto">
          <a:xfrm>
            <a:off x="467544" y="1005804"/>
            <a:ext cx="3168352" cy="2016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179512" y="391298"/>
            <a:ext cx="7593599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smtClean="0"/>
              <a:t>Simulation tool: IDA ICE 4.6.2 released in 2014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34644" t="33201" r="27163" b="43700"/>
          <a:stretch/>
        </p:blipFill>
        <p:spPr>
          <a:xfrm>
            <a:off x="179512" y="3542144"/>
            <a:ext cx="2868136" cy="122413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/>
          <a:srcRect l="44094" t="60500" r="37006" b="17100"/>
          <a:stretch/>
        </p:blipFill>
        <p:spPr>
          <a:xfrm>
            <a:off x="1709175" y="5085184"/>
            <a:ext cx="2268252" cy="1512168"/>
          </a:xfrm>
          <a:prstGeom prst="rect">
            <a:avLst/>
          </a:prstGeom>
        </p:spPr>
      </p:pic>
      <p:sp>
        <p:nvSpPr>
          <p:cNvPr id="15" name="Ovál 14"/>
          <p:cNvSpPr/>
          <p:nvPr/>
        </p:nvSpPr>
        <p:spPr>
          <a:xfrm>
            <a:off x="1613581" y="4973384"/>
            <a:ext cx="2403336" cy="16383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ál 15"/>
          <p:cNvSpPr/>
          <p:nvPr/>
        </p:nvSpPr>
        <p:spPr>
          <a:xfrm>
            <a:off x="179512" y="4365104"/>
            <a:ext cx="504056" cy="401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Zakřivená spojnice 22"/>
          <p:cNvCxnSpPr>
            <a:stCxn id="16" idx="4"/>
          </p:cNvCxnSpPr>
          <p:nvPr/>
        </p:nvCxnSpPr>
        <p:spPr>
          <a:xfrm rot="16200000" flipH="1">
            <a:off x="539072" y="4658748"/>
            <a:ext cx="966976" cy="1182040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/>
          <p:cNvSpPr/>
          <p:nvPr/>
        </p:nvSpPr>
        <p:spPr>
          <a:xfrm>
            <a:off x="3869166" y="1795517"/>
            <a:ext cx="5266121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Input parameters</a:t>
            </a:r>
            <a:r>
              <a:rPr lang="sk-SK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cs typeface="Times New Roman" panose="02020603050405020304" pitchFamily="18" charset="0"/>
              </a:rPr>
              <a:t>Weather data: period </a:t>
            </a:r>
            <a:r>
              <a:rPr lang="en-GB" dirty="0" smtClean="0">
                <a:latin typeface="+mj-lt"/>
              </a:rPr>
              <a:t>between </a:t>
            </a:r>
            <a:r>
              <a:rPr lang="sk-SK" dirty="0" smtClean="0">
                <a:latin typeface="+mj-lt"/>
              </a:rPr>
              <a:t>10-18</a:t>
            </a:r>
            <a:r>
              <a:rPr lang="en-GB" dirty="0" smtClean="0">
                <a:latin typeface="+mj-lt"/>
              </a:rPr>
              <a:t> Dec</a:t>
            </a:r>
            <a:r>
              <a:rPr lang="sk-SK" dirty="0" smtClean="0">
                <a:latin typeface="+mj-lt"/>
              </a:rPr>
              <a:t>.</a:t>
            </a:r>
            <a:r>
              <a:rPr lang="en-GB" dirty="0" smtClean="0">
                <a:latin typeface="+mj-lt"/>
              </a:rPr>
              <a:t> 2013</a:t>
            </a:r>
            <a:endParaRPr lang="sk-SK" dirty="0" smtClean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ea typeface="Times New Roman" panose="02020603050405020304" pitchFamily="18" charset="0"/>
              </a:rPr>
              <a:t>Real condition of building constructions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cs typeface="Times New Roman" panose="02020603050405020304" pitchFamily="18" charset="0"/>
              </a:rPr>
              <a:t>Real condition of building services</a:t>
            </a:r>
            <a:endParaRPr lang="en-US" dirty="0">
              <a:latin typeface="+mj-lt"/>
            </a:endParaRPr>
          </a:p>
        </p:txBody>
      </p:sp>
      <p:sp>
        <p:nvSpPr>
          <p:cNvPr id="30" name="Obdélník 29"/>
          <p:cNvSpPr/>
          <p:nvPr/>
        </p:nvSpPr>
        <p:spPr>
          <a:xfrm>
            <a:off x="3846647" y="981055"/>
            <a:ext cx="3072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+mj-lt"/>
                <a:cs typeface="Times New Roman" panose="02020603050405020304" pitchFamily="18" charset="0"/>
              </a:rPr>
              <a:t>Investigated zone</a:t>
            </a:r>
            <a:r>
              <a:rPr lang="sk-SK" dirty="0" smtClean="0">
                <a:latin typeface="+mj-lt"/>
                <a:cs typeface="Times New Roman" panose="02020603050405020304" pitchFamily="18" charset="0"/>
              </a:rPr>
              <a:t>: Bedrom „1“ </a:t>
            </a:r>
            <a:endParaRPr lang="en-US" dirty="0">
              <a:latin typeface="+mj-lt"/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3869166" y="1439847"/>
            <a:ext cx="2809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k-SK" dirty="0" smtClean="0">
                <a:latin typeface="+mj-lt"/>
                <a:cs typeface="Times New Roman" panose="02020603050405020304" pitchFamily="18" charset="0"/>
              </a:rPr>
              <a:t>IEQ </a:t>
            </a:r>
            <a:r>
              <a:rPr lang="en-US" dirty="0" smtClean="0">
                <a:latin typeface="+mj-lt"/>
                <a:cs typeface="Times New Roman" panose="02020603050405020304" pitchFamily="18" charset="0"/>
              </a:rPr>
              <a:t>simulation</a:t>
            </a:r>
            <a:r>
              <a:rPr lang="sk-SK" dirty="0" smtClean="0">
                <a:latin typeface="+mj-lt"/>
                <a:cs typeface="Times New Roman" panose="02020603050405020304" pitchFamily="18" charset="0"/>
              </a:rPr>
              <a:t> model</a:t>
            </a:r>
            <a:endParaRPr lang="en-US" dirty="0">
              <a:latin typeface="+mj-lt"/>
            </a:endParaRPr>
          </a:p>
        </p:txBody>
      </p:sp>
      <p:pic>
        <p:nvPicPr>
          <p:cNvPr id="32" name="Obrázek 31"/>
          <p:cNvPicPr>
            <a:picLocks noChangeAspect="1"/>
          </p:cNvPicPr>
          <p:nvPr/>
        </p:nvPicPr>
        <p:blipFill rotWithShape="1">
          <a:blip r:embed="rId4"/>
          <a:srcRect l="31100" t="33900" r="22438" b="40900"/>
          <a:stretch/>
        </p:blipFill>
        <p:spPr>
          <a:xfrm>
            <a:off x="3218540" y="4130105"/>
            <a:ext cx="5900222" cy="1936702"/>
          </a:xfrm>
          <a:prstGeom prst="rect">
            <a:avLst/>
          </a:prstGeom>
        </p:spPr>
      </p:pic>
      <p:sp>
        <p:nvSpPr>
          <p:cNvPr id="33" name="Obdélník 32"/>
          <p:cNvSpPr/>
          <p:nvPr/>
        </p:nvSpPr>
        <p:spPr>
          <a:xfrm>
            <a:off x="3218540" y="3694063"/>
            <a:ext cx="309634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Data validation and calibration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19</a:t>
            </a:fld>
            <a:r>
              <a:rPr lang="sk-SK" dirty="0" smtClean="0"/>
              <a:t>/43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1531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1" y="0"/>
            <a:ext cx="2195737" cy="359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solidFill>
                  <a:schemeClr val="bg1"/>
                </a:solidFill>
                <a:ea typeface="+mj-ea"/>
                <a:cs typeface="+mj-cs"/>
              </a:rPr>
              <a:t>INTRODUCTION</a:t>
            </a:r>
            <a:endParaRPr lang="sk-SK" sz="20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195736" y="0"/>
            <a:ext cx="3225852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/>
              <a:t>MATERIALS AND METHODS</a:t>
            </a:r>
            <a:endParaRPr lang="sk-SK" sz="2000" b="1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421588" y="0"/>
            <a:ext cx="1667244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RESULTS 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092280" y="0"/>
            <a:ext cx="2051721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CONCLUSIONS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95536" y="585075"/>
            <a:ext cx="806500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sk-SK" sz="2400" dirty="0" smtClean="0"/>
              <a:t>71.6</a:t>
            </a:r>
            <a:r>
              <a:rPr lang="sk-SK" sz="2400" dirty="0"/>
              <a:t>%</a:t>
            </a:r>
            <a:r>
              <a:rPr lang="en-US" sz="2400" dirty="0"/>
              <a:t> of the multifamily residential </a:t>
            </a:r>
            <a:r>
              <a:rPr lang="en-US" sz="2400" dirty="0" smtClean="0"/>
              <a:t>buildings</a:t>
            </a:r>
            <a:r>
              <a:rPr lang="sk-SK" sz="2400" dirty="0" smtClean="0"/>
              <a:t> (</a:t>
            </a:r>
            <a:r>
              <a:rPr lang="en-GB" sz="2400" dirty="0"/>
              <a:t>built from 1948 to </a:t>
            </a:r>
            <a:r>
              <a:rPr lang="en-GB" sz="2400" dirty="0" smtClean="0"/>
              <a:t>1990</a:t>
            </a:r>
            <a:r>
              <a:rPr lang="sk-SK" sz="2400" dirty="0" smtClean="0"/>
              <a:t>)</a:t>
            </a:r>
            <a:r>
              <a:rPr lang="en-US" sz="2400" dirty="0" smtClean="0"/>
              <a:t> do </a:t>
            </a:r>
            <a:r>
              <a:rPr lang="en-US" sz="2400" dirty="0"/>
              <a:t>not satisfy the current requirements on energy efficiency</a:t>
            </a:r>
            <a:r>
              <a:rPr lang="sk-SK" sz="2400" dirty="0"/>
              <a:t>  (</a:t>
            </a:r>
            <a:r>
              <a:rPr lang="en-GB" sz="2400" dirty="0"/>
              <a:t>Statistical institute</a:t>
            </a:r>
            <a:r>
              <a:rPr lang="sk-SK" sz="2400" dirty="0"/>
              <a:t>, SR</a:t>
            </a:r>
            <a:r>
              <a:rPr lang="sk-SK" sz="2400" dirty="0" smtClean="0"/>
              <a:t>).</a:t>
            </a:r>
            <a:endParaRPr lang="sk-SK" sz="2400" dirty="0"/>
          </a:p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GB" sz="2400" dirty="0"/>
              <a:t>Slovakia, just as several other </a:t>
            </a:r>
            <a:r>
              <a:rPr lang="sk-SK" sz="2400" dirty="0"/>
              <a:t>E</a:t>
            </a:r>
            <a:r>
              <a:rPr lang="en-GB" sz="2400" dirty="0"/>
              <a:t>astern and </a:t>
            </a:r>
            <a:r>
              <a:rPr lang="sk-SK" sz="2400" dirty="0"/>
              <a:t>C</a:t>
            </a:r>
            <a:r>
              <a:rPr lang="en-GB" sz="2400" dirty="0" err="1"/>
              <a:t>entral</a:t>
            </a:r>
            <a:r>
              <a:rPr lang="en-GB" sz="2400" dirty="0"/>
              <a:t> European countries, </a:t>
            </a:r>
            <a:r>
              <a:rPr lang="en-GB" sz="2400" dirty="0" smtClean="0"/>
              <a:t>fail</a:t>
            </a:r>
            <a:r>
              <a:rPr lang="sk-SK" sz="2400" dirty="0" smtClean="0"/>
              <a:t>s</a:t>
            </a:r>
            <a:r>
              <a:rPr lang="en-GB" sz="2400" dirty="0" smtClean="0"/>
              <a:t> </a:t>
            </a:r>
            <a:r>
              <a:rPr lang="en-GB" sz="2400" dirty="0"/>
              <a:t>to capitalize on the opportunity </a:t>
            </a:r>
            <a:r>
              <a:rPr lang="en-GB" sz="2400" dirty="0" smtClean="0"/>
              <a:t>to include assessment of IEQ </a:t>
            </a:r>
            <a:r>
              <a:rPr lang="en-GB" sz="2400" dirty="0"/>
              <a:t>on a nationwide scale. </a:t>
            </a:r>
            <a:endParaRPr lang="sk-SK" sz="2400" dirty="0" smtClean="0"/>
          </a:p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People spend about 80-90% of their time </a:t>
            </a:r>
            <a:r>
              <a:rPr lang="sk-SK" sz="2400" dirty="0" err="1" smtClean="0"/>
              <a:t>indoors</a:t>
            </a:r>
            <a:r>
              <a:rPr lang="en-US" sz="2400" dirty="0" smtClean="0"/>
              <a:t>. </a:t>
            </a:r>
            <a:r>
              <a:rPr lang="en-US" sz="2400" dirty="0"/>
              <a:t>Occupant exposure occurring in the residential environment can be </a:t>
            </a:r>
            <a:r>
              <a:rPr lang="en-US" sz="2400" dirty="0" smtClean="0"/>
              <a:t>substantial</a:t>
            </a:r>
            <a:r>
              <a:rPr lang="sk-SK" sz="2400" dirty="0"/>
              <a:t>:</a:t>
            </a:r>
          </a:p>
        </p:txBody>
      </p:sp>
      <p:sp>
        <p:nvSpPr>
          <p:cNvPr id="10" name="Ovál 9"/>
          <p:cNvSpPr/>
          <p:nvPr/>
        </p:nvSpPr>
        <p:spPr>
          <a:xfrm>
            <a:off x="4856338" y="4185352"/>
            <a:ext cx="1130499" cy="100566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ovéPole 12"/>
          <p:cNvSpPr txBox="1"/>
          <p:nvPr/>
        </p:nvSpPr>
        <p:spPr>
          <a:xfrm>
            <a:off x="4868984" y="4441961"/>
            <a:ext cx="11219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600" b="1" dirty="0" err="1" smtClean="0">
                <a:solidFill>
                  <a:schemeClr val="bg1"/>
                </a:solidFill>
              </a:rPr>
              <a:t>Health</a:t>
            </a: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14" name="Ovál 13"/>
          <p:cNvSpPr/>
          <p:nvPr/>
        </p:nvSpPr>
        <p:spPr>
          <a:xfrm>
            <a:off x="1410422" y="4845751"/>
            <a:ext cx="1182496" cy="10549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ovéPole 14"/>
          <p:cNvSpPr txBox="1"/>
          <p:nvPr/>
        </p:nvSpPr>
        <p:spPr>
          <a:xfrm>
            <a:off x="1673437" y="5126993"/>
            <a:ext cx="8949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600" b="1" dirty="0" smtClean="0">
                <a:solidFill>
                  <a:schemeClr val="bg1"/>
                </a:solidFill>
              </a:rPr>
              <a:t>IEQ</a:t>
            </a:r>
            <a:endParaRPr lang="en-US" sz="2600" b="1" dirty="0">
              <a:solidFill>
                <a:schemeClr val="bg1"/>
              </a:solidFill>
            </a:endParaRPr>
          </a:p>
        </p:txBody>
      </p:sp>
      <p:cxnSp>
        <p:nvCxnSpPr>
          <p:cNvPr id="21" name="Přímá spojnice se šipkou 20"/>
          <p:cNvCxnSpPr/>
          <p:nvPr/>
        </p:nvCxnSpPr>
        <p:spPr>
          <a:xfrm>
            <a:off x="3203848" y="5363547"/>
            <a:ext cx="132633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2</a:t>
            </a:fld>
            <a:r>
              <a:rPr lang="sk-SK" dirty="0" smtClean="0"/>
              <a:t>/43</a:t>
            </a:r>
            <a:endParaRPr lang="sk-SK" dirty="0"/>
          </a:p>
        </p:txBody>
      </p:sp>
      <p:sp>
        <p:nvSpPr>
          <p:cNvPr id="19" name="Ovál 18"/>
          <p:cNvSpPr/>
          <p:nvPr/>
        </p:nvSpPr>
        <p:spPr>
          <a:xfrm>
            <a:off x="6628702" y="5659954"/>
            <a:ext cx="1130499" cy="100566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ál 21"/>
          <p:cNvSpPr/>
          <p:nvPr/>
        </p:nvSpPr>
        <p:spPr>
          <a:xfrm>
            <a:off x="6392735" y="4514943"/>
            <a:ext cx="1602434" cy="100566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ovéPole 22"/>
          <p:cNvSpPr txBox="1"/>
          <p:nvPr/>
        </p:nvSpPr>
        <p:spPr>
          <a:xfrm>
            <a:off x="6857594" y="5916563"/>
            <a:ext cx="8480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600" b="1" dirty="0" smtClean="0">
                <a:solidFill>
                  <a:schemeClr val="bg1"/>
                </a:solidFill>
              </a:rPr>
              <a:t>SBS</a:t>
            </a: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6443407" y="4759346"/>
            <a:ext cx="167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err="1" smtClean="0">
                <a:solidFill>
                  <a:schemeClr val="bg1"/>
                </a:solidFill>
              </a:rPr>
              <a:t>Performance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Ovál 23"/>
          <p:cNvSpPr/>
          <p:nvPr/>
        </p:nvSpPr>
        <p:spPr>
          <a:xfrm>
            <a:off x="4823319" y="5460219"/>
            <a:ext cx="1602434" cy="100566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/>
          <p:cNvSpPr txBox="1"/>
          <p:nvPr/>
        </p:nvSpPr>
        <p:spPr>
          <a:xfrm>
            <a:off x="4895603" y="5730461"/>
            <a:ext cx="14578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b="1" dirty="0" err="1" smtClean="0">
                <a:solidFill>
                  <a:schemeClr val="bg1"/>
                </a:solidFill>
              </a:rPr>
              <a:t>Well-being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09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 animBg="1"/>
      <p:bldP spid="19" grpId="0" animBg="1"/>
      <p:bldP spid="22" grpId="0" animBg="1"/>
      <p:bldP spid="23" grpId="0"/>
      <p:bldP spid="20" grpId="0"/>
      <p:bldP spid="24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1" y="0"/>
            <a:ext cx="2195737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ea typeface="+mj-ea"/>
                <a:cs typeface="+mj-cs"/>
              </a:rPr>
              <a:t>INTRODUCTION</a:t>
            </a:r>
            <a:endParaRPr lang="sk-SK" sz="2000" b="1" dirty="0"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195736" y="0"/>
            <a:ext cx="3225852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/>
              <a:t>MATERIALS AND METHODS</a:t>
            </a:r>
            <a:endParaRPr lang="sk-SK" sz="2000" b="1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421588" y="0"/>
            <a:ext cx="1667244" cy="359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RESULTS </a:t>
            </a:r>
            <a:endParaRPr lang="sk-SK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092280" y="0"/>
            <a:ext cx="2051721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CONCLUSIONS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/>
          <a:srcRect l="33856" t="26901" r="16925" b="42135"/>
          <a:stretch/>
        </p:blipFill>
        <p:spPr>
          <a:xfrm>
            <a:off x="395536" y="562859"/>
            <a:ext cx="8187189" cy="3302413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3"/>
          <a:srcRect l="33856" t="34601" r="46977" b="36700"/>
          <a:stretch/>
        </p:blipFill>
        <p:spPr>
          <a:xfrm>
            <a:off x="2854668" y="3933056"/>
            <a:ext cx="3517532" cy="2962644"/>
          </a:xfrm>
          <a:prstGeom prst="rect">
            <a:avLst/>
          </a:prstGeom>
        </p:spPr>
      </p:pic>
      <p:sp>
        <p:nvSpPr>
          <p:cNvPr id="23" name="Ovál 22"/>
          <p:cNvSpPr/>
          <p:nvPr/>
        </p:nvSpPr>
        <p:spPr>
          <a:xfrm>
            <a:off x="2699792" y="6285740"/>
            <a:ext cx="3888432" cy="5528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20</a:t>
            </a:fld>
            <a:r>
              <a:rPr lang="sk-SK" dirty="0" smtClean="0"/>
              <a:t>/43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8857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1" y="0"/>
            <a:ext cx="2195737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ea typeface="+mj-ea"/>
                <a:cs typeface="+mj-cs"/>
              </a:rPr>
              <a:t>INTRODUCTION</a:t>
            </a:r>
            <a:endParaRPr lang="sk-SK" sz="2000" b="1" dirty="0"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195736" y="0"/>
            <a:ext cx="3225852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/>
              <a:t>MATERIALS AND METHODS</a:t>
            </a:r>
            <a:endParaRPr lang="sk-SK" sz="2000" b="1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421588" y="0"/>
            <a:ext cx="1667244" cy="359952"/>
          </a:xfrm>
          <a:prstGeom prst="rect">
            <a:avLst/>
          </a:prstGeom>
          <a:solidFill>
            <a:srgbClr val="F91C17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RESULTS 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092280" y="0"/>
            <a:ext cx="2051721" cy="359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CONCLUSIONS</a:t>
            </a:r>
            <a:endParaRPr lang="sk-SK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5425036" y="0"/>
            <a:ext cx="1667244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RESULTS 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7095728" y="0"/>
            <a:ext cx="2051721" cy="359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CONCLUSIONS</a:t>
            </a:r>
            <a:endParaRPr lang="sk-SK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79512" y="391298"/>
            <a:ext cx="7593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k-SK" sz="2400" b="1" dirty="0" err="1" smtClean="0"/>
              <a:t>Simulation</a:t>
            </a:r>
            <a:r>
              <a:rPr lang="sk-SK" sz="2400" b="1" dirty="0" smtClean="0"/>
              <a:t> study – </a:t>
            </a:r>
            <a:r>
              <a:rPr lang="sk-SK" sz="2400" b="1" dirty="0" err="1" smtClean="0"/>
              <a:t>Key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findings</a:t>
            </a:r>
            <a:endParaRPr lang="en-US" sz="2400" b="1" dirty="0" smtClean="0"/>
          </a:p>
        </p:txBody>
      </p:sp>
      <p:sp>
        <p:nvSpPr>
          <p:cNvPr id="2" name="Obdélník 1"/>
          <p:cNvSpPr/>
          <p:nvPr/>
        </p:nvSpPr>
        <p:spPr>
          <a:xfrm>
            <a:off x="323528" y="1146608"/>
            <a:ext cx="8065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GB" sz="2400" dirty="0"/>
              <a:t>The demand controlled systems with constant mechanical inflow and outflow resulted in a CO</a:t>
            </a:r>
            <a:r>
              <a:rPr lang="en-GB" sz="2400" baseline="-25000" dirty="0"/>
              <a:t>2</a:t>
            </a:r>
            <a:r>
              <a:rPr lang="en-GB" sz="2400" dirty="0"/>
              <a:t> concentration below 800 ppm in the zone</a:t>
            </a:r>
            <a:r>
              <a:rPr lang="en-GB" sz="2400" dirty="0" smtClean="0"/>
              <a:t>.</a:t>
            </a:r>
            <a:endParaRPr lang="en-US" sz="2400" dirty="0"/>
          </a:p>
        </p:txBody>
      </p:sp>
      <p:sp>
        <p:nvSpPr>
          <p:cNvPr id="11" name="Obdélník 10"/>
          <p:cNvSpPr/>
          <p:nvPr/>
        </p:nvSpPr>
        <p:spPr>
          <a:xfrm>
            <a:off x="337784" y="2647844"/>
            <a:ext cx="8065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GB" sz="2400" dirty="0" smtClean="0"/>
              <a:t>Using </a:t>
            </a:r>
            <a:r>
              <a:rPr lang="en-GB" sz="2400" dirty="0"/>
              <a:t>exhaust </a:t>
            </a:r>
            <a:r>
              <a:rPr lang="en-GB" sz="2400" dirty="0" smtClean="0"/>
              <a:t>fans</a:t>
            </a:r>
            <a:r>
              <a:rPr lang="sk-SK" sz="2400" dirty="0" smtClean="0"/>
              <a:t> (CAV)</a:t>
            </a:r>
            <a:r>
              <a:rPr lang="en-GB" sz="2400" dirty="0" smtClean="0"/>
              <a:t> </a:t>
            </a:r>
            <a:r>
              <a:rPr lang="en-GB" sz="2400" dirty="0"/>
              <a:t>in the apartment </a:t>
            </a:r>
            <a:r>
              <a:rPr lang="en-GB" sz="2400" dirty="0" smtClean="0"/>
              <a:t>ensured </a:t>
            </a:r>
            <a:r>
              <a:rPr lang="en-GB" sz="2400" dirty="0"/>
              <a:t>an average CO</a:t>
            </a:r>
            <a:r>
              <a:rPr lang="en-GB" sz="2400" baseline="-25000" dirty="0"/>
              <a:t>2</a:t>
            </a:r>
            <a:r>
              <a:rPr lang="en-GB" sz="2400" dirty="0"/>
              <a:t> concentration of 960 ppm in the investigated zone</a:t>
            </a:r>
            <a:r>
              <a:rPr lang="en-GB" sz="2400" dirty="0" smtClean="0"/>
              <a:t>.</a:t>
            </a:r>
            <a:endParaRPr lang="sk-SK" sz="2400" dirty="0" smtClean="0"/>
          </a:p>
        </p:txBody>
      </p:sp>
      <p:sp>
        <p:nvSpPr>
          <p:cNvPr id="12" name="Obdélník 11"/>
          <p:cNvSpPr/>
          <p:nvPr/>
        </p:nvSpPr>
        <p:spPr>
          <a:xfrm>
            <a:off x="323528" y="4149080"/>
            <a:ext cx="80650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GB" sz="2400" dirty="0" smtClean="0"/>
              <a:t>Using </a:t>
            </a:r>
            <a:r>
              <a:rPr lang="en-GB" sz="2400" dirty="0"/>
              <a:t>exhaust systems in </a:t>
            </a:r>
            <a:r>
              <a:rPr lang="da-DK" sz="2400" dirty="0"/>
              <a:t>kitchens and sanitary rooms, and at the same time keeping doors of the rooms open may be one of the a low-cost ventilation strategies, which is able to provide improved </a:t>
            </a:r>
            <a:r>
              <a:rPr lang="sk-SK" sz="2400" dirty="0" smtClean="0"/>
              <a:t>IAQ</a:t>
            </a:r>
            <a:r>
              <a:rPr lang="da-DK" sz="2400" dirty="0" smtClean="0"/>
              <a:t> </a:t>
            </a:r>
            <a:r>
              <a:rPr lang="da-DK" sz="2400" dirty="0"/>
              <a:t>in energy-retrofitted buildings with minimal additional energy penalty</a:t>
            </a:r>
            <a:r>
              <a:rPr lang="da-DK" sz="2400" dirty="0" smtClean="0"/>
              <a:t>. </a:t>
            </a:r>
            <a:endParaRPr lang="en-US" sz="2400" dirty="0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21</a:t>
            </a:fld>
            <a:r>
              <a:rPr lang="sk-SK" dirty="0" smtClean="0"/>
              <a:t>/43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2195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67544" y="1196752"/>
            <a:ext cx="8065008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When planning </a:t>
            </a:r>
            <a:r>
              <a:rPr lang="en-US" sz="2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refurbishments</a:t>
            </a:r>
            <a:r>
              <a:rPr lang="sk-SK" sz="2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requirements for a healthy and </a:t>
            </a:r>
            <a:r>
              <a:rPr lang="sk-SK" sz="2400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comfortable</a:t>
            </a:r>
            <a:r>
              <a:rPr lang="sk-SK" sz="2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indoor</a:t>
            </a:r>
            <a:r>
              <a:rPr lang="sk-SK" sz="2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  <a:r>
              <a:rPr lang="sk-SK" sz="2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should 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lang="en-US" sz="2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included.</a:t>
            </a:r>
            <a:r>
              <a:rPr lang="sk-SK" sz="2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sk-SK" sz="2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should 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also be reflected in national renovation strategies. </a:t>
            </a:r>
            <a:endParaRPr lang="sk-SK" sz="2400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sk-SK" sz="2400" dirty="0" smtClean="0"/>
              <a:t>In t</a:t>
            </a:r>
            <a:r>
              <a:rPr lang="en-US" sz="2400" dirty="0" smtClean="0"/>
              <a:t>he </a:t>
            </a:r>
            <a:r>
              <a:rPr lang="en-US" sz="2400" dirty="0"/>
              <a:t>national legislation, stricter energy performance </a:t>
            </a:r>
            <a:r>
              <a:rPr lang="en-US" sz="2400" dirty="0" smtClean="0"/>
              <a:t>requirements</a:t>
            </a:r>
            <a:r>
              <a:rPr lang="sk-SK" sz="2400" dirty="0" smtClean="0"/>
              <a:t> </a:t>
            </a:r>
            <a:r>
              <a:rPr lang="en-US" sz="2400" dirty="0" smtClean="0"/>
              <a:t>should </a:t>
            </a:r>
            <a:r>
              <a:rPr lang="en-US" sz="2400" dirty="0"/>
              <a:t>be </a:t>
            </a:r>
            <a:r>
              <a:rPr lang="en-US" sz="2400" dirty="0" err="1" smtClean="0"/>
              <a:t>comple</a:t>
            </a:r>
            <a:r>
              <a:rPr lang="sk-SK" sz="2400" dirty="0" err="1" smtClean="0"/>
              <a:t>men</a:t>
            </a:r>
            <a:r>
              <a:rPr lang="en-US" sz="2400" dirty="0" smtClean="0"/>
              <a:t>ted </a:t>
            </a:r>
            <a:r>
              <a:rPr lang="en-US" sz="2400" dirty="0"/>
              <a:t>by appropriate minimum requirements for </a:t>
            </a:r>
            <a:r>
              <a:rPr lang="en-US" sz="2400" dirty="0" smtClean="0"/>
              <a:t>ventilation</a:t>
            </a:r>
            <a:r>
              <a:rPr lang="sk-SK" sz="2400" dirty="0" smtClean="0"/>
              <a:t> in </a:t>
            </a:r>
            <a:r>
              <a:rPr lang="sk-SK" sz="2400" dirty="0" err="1" smtClean="0"/>
              <a:t>residential</a:t>
            </a:r>
            <a:r>
              <a:rPr lang="sk-SK" sz="2400" dirty="0" smtClean="0"/>
              <a:t> </a:t>
            </a:r>
            <a:r>
              <a:rPr lang="sk-SK" sz="2400" dirty="0" err="1" smtClean="0"/>
              <a:t>buildings</a:t>
            </a:r>
            <a:r>
              <a:rPr lang="en-US" sz="2400" dirty="0" smtClean="0"/>
              <a:t>.</a:t>
            </a:r>
            <a:endParaRPr lang="sk-SK" sz="2400" dirty="0" smtClean="0"/>
          </a:p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sk-SK" sz="2400" dirty="0" smtClean="0"/>
              <a:t>IAQ </a:t>
            </a:r>
            <a:r>
              <a:rPr lang="en-US" sz="2400" dirty="0" smtClean="0"/>
              <a:t>indicators </a:t>
            </a:r>
            <a:r>
              <a:rPr lang="en-US" sz="2400" dirty="0"/>
              <a:t>should be integrated in energy </a:t>
            </a:r>
            <a:r>
              <a:rPr lang="en-US" sz="2400" dirty="0" smtClean="0"/>
              <a:t>certification</a:t>
            </a:r>
            <a:r>
              <a:rPr lang="sk-SK" sz="2400" dirty="0" smtClean="0"/>
              <a:t> </a:t>
            </a:r>
            <a:r>
              <a:rPr lang="sk-SK" sz="2400" dirty="0" err="1" smtClean="0"/>
              <a:t>programs</a:t>
            </a:r>
            <a:r>
              <a:rPr lang="sk-SK" sz="2400" dirty="0" smtClean="0"/>
              <a:t>.</a:t>
            </a:r>
            <a:r>
              <a:rPr lang="en-US" sz="2400" dirty="0" smtClean="0"/>
              <a:t> </a:t>
            </a:r>
            <a:endParaRPr lang="sk-SK" sz="2400" dirty="0" smtClean="0"/>
          </a:p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sk-SK" sz="2400" dirty="0" err="1" smtClean="0"/>
              <a:t>Economic</a:t>
            </a:r>
            <a:r>
              <a:rPr lang="sk-SK" sz="2400" dirty="0" smtClean="0"/>
              <a:t> </a:t>
            </a:r>
            <a:r>
              <a:rPr lang="en-US" sz="2400" dirty="0" smtClean="0"/>
              <a:t>benefits </a:t>
            </a:r>
            <a:r>
              <a:rPr lang="en-US" sz="2400" dirty="0"/>
              <a:t>of </a:t>
            </a:r>
            <a:r>
              <a:rPr lang="en-US" sz="2400" dirty="0" smtClean="0"/>
              <a:t>healthy </a:t>
            </a:r>
            <a:r>
              <a:rPr lang="en-US" sz="2400" dirty="0"/>
              <a:t>indoor environment should be </a:t>
            </a:r>
            <a:r>
              <a:rPr lang="en-US" sz="2400" dirty="0" smtClean="0"/>
              <a:t>considered</a:t>
            </a:r>
            <a:r>
              <a:rPr lang="sk-SK" sz="2400" dirty="0" smtClean="0"/>
              <a:t> in </a:t>
            </a:r>
            <a:r>
              <a:rPr lang="sk-SK" sz="2400" dirty="0" err="1" smtClean="0"/>
              <a:t>future</a:t>
            </a:r>
            <a:r>
              <a:rPr lang="sk-SK" sz="2400" dirty="0" smtClean="0"/>
              <a:t> </a:t>
            </a:r>
            <a:r>
              <a:rPr lang="sk-SK" sz="2400" dirty="0" err="1" smtClean="0"/>
              <a:t>renovation</a:t>
            </a:r>
            <a:r>
              <a:rPr lang="sk-SK" sz="2400" dirty="0" smtClean="0"/>
              <a:t> </a:t>
            </a:r>
            <a:r>
              <a:rPr lang="sk-SK" sz="2400" dirty="0" err="1" smtClean="0"/>
              <a:t>programs</a:t>
            </a:r>
            <a:r>
              <a:rPr lang="en-US" sz="2400" dirty="0" smtClean="0"/>
              <a:t>.</a:t>
            </a:r>
            <a:endParaRPr lang="en-US" sz="2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228350" y="404664"/>
            <a:ext cx="277358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600" b="1" dirty="0" smtClean="0"/>
              <a:t>Recommendations</a:t>
            </a:r>
            <a:endParaRPr lang="en-US" sz="2600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22</a:t>
            </a:fld>
            <a:r>
              <a:rPr lang="sk-SK" dirty="0" smtClean="0"/>
              <a:t>/43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6128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462276"/>
            <a:ext cx="7676500" cy="432048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Acknowledgements</a:t>
            </a:r>
            <a:endParaRPr lang="en-US" sz="3200" dirty="0"/>
          </a:p>
        </p:txBody>
      </p:sp>
      <p:pic>
        <p:nvPicPr>
          <p:cNvPr id="1026" name="Picture 2" descr="https://scontent-arn2-1.xx.fbcdn.net/v/t1.0-1/c0.0.425.425/20435_1203263321592_2143135_n.jpg?oh=44eb4a61b86ff28768cfd556d102e448&amp;oe=57A61CF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188213"/>
            <a:ext cx="2172715" cy="217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dpis 2"/>
          <p:cNvSpPr>
            <a:spLocks noGrp="1"/>
          </p:cNvSpPr>
          <p:nvPr>
            <p:ph type="subTitle" idx="1"/>
          </p:nvPr>
        </p:nvSpPr>
        <p:spPr>
          <a:xfrm>
            <a:off x="4544613" y="4673095"/>
            <a:ext cx="1872208" cy="576064"/>
          </a:xfrm>
        </p:spPr>
        <p:txBody>
          <a:bodyPr>
            <a:noAutofit/>
          </a:bodyPr>
          <a:lstStyle/>
          <a:p>
            <a:r>
              <a:rPr lang="sk-SK" sz="1400" b="1" dirty="0" smtClean="0">
                <a:solidFill>
                  <a:schemeClr val="tx1"/>
                </a:solidFill>
              </a:rPr>
              <a:t>Jakub </a:t>
            </a:r>
            <a:r>
              <a:rPr lang="sk-SK" sz="1400" b="1" dirty="0" err="1" smtClean="0">
                <a:solidFill>
                  <a:schemeClr val="tx1"/>
                </a:solidFill>
              </a:rPr>
              <a:t>Kolařik</a:t>
            </a:r>
            <a:endParaRPr lang="sk-SK" sz="1400" b="1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DTU Civil Engineering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l="21843"/>
          <a:stretch/>
        </p:blipFill>
        <p:spPr>
          <a:xfrm>
            <a:off x="6697064" y="2188213"/>
            <a:ext cx="2263945" cy="2172715"/>
          </a:xfrm>
          <a:prstGeom prst="rect">
            <a:avLst/>
          </a:prstGeom>
        </p:spPr>
      </p:pic>
      <p:sp>
        <p:nvSpPr>
          <p:cNvPr id="10" name="Podnadpis 2"/>
          <p:cNvSpPr txBox="1">
            <a:spLocks/>
          </p:cNvSpPr>
          <p:nvPr/>
        </p:nvSpPr>
        <p:spPr>
          <a:xfrm>
            <a:off x="6819233" y="4552506"/>
            <a:ext cx="201960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1400" b="1" dirty="0" err="1" smtClean="0">
                <a:solidFill>
                  <a:schemeClr val="tx1"/>
                </a:solidFill>
              </a:rPr>
              <a:t>Sarka</a:t>
            </a:r>
            <a:r>
              <a:rPr lang="sk-SK" sz="1400" b="1" dirty="0" smtClean="0">
                <a:solidFill>
                  <a:schemeClr val="tx1"/>
                </a:solidFill>
              </a:rPr>
              <a:t> </a:t>
            </a:r>
            <a:r>
              <a:rPr lang="sk-SK" sz="1400" b="1" dirty="0" err="1" smtClean="0">
                <a:solidFill>
                  <a:schemeClr val="tx1"/>
                </a:solidFill>
              </a:rPr>
              <a:t>Langer</a:t>
            </a:r>
            <a:endParaRPr lang="sk-SK" sz="1400" b="1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Swedish Environmental Research Institute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/>
          <a:srcRect l="30386" t="19207" r="31852" b="18032"/>
          <a:stretch/>
        </p:blipFill>
        <p:spPr>
          <a:xfrm>
            <a:off x="179512" y="1700808"/>
            <a:ext cx="3784907" cy="3548351"/>
          </a:xfrm>
          <a:prstGeom prst="rect">
            <a:avLst/>
          </a:prstGeom>
        </p:spPr>
      </p:pic>
      <p:sp>
        <p:nvSpPr>
          <p:cNvPr id="16" name="Podnadpis 2"/>
          <p:cNvSpPr txBox="1">
            <a:spLocks/>
          </p:cNvSpPr>
          <p:nvPr/>
        </p:nvSpPr>
        <p:spPr>
          <a:xfrm>
            <a:off x="1135861" y="5490495"/>
            <a:ext cx="1872208" cy="299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1400" b="1" dirty="0" err="1" smtClean="0">
                <a:solidFill>
                  <a:schemeClr val="tx1"/>
                </a:solidFill>
              </a:rPr>
              <a:t>Supervisors</a:t>
            </a:r>
            <a:endParaRPr lang="sk-SK" sz="1400" b="1" dirty="0" smtClean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pPr/>
              <a:t>23</a:t>
            </a:fld>
            <a:r>
              <a:rPr lang="sk-SK" dirty="0"/>
              <a:t>/43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6519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1" y="0"/>
            <a:ext cx="2195737" cy="359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solidFill>
                  <a:schemeClr val="bg1"/>
                </a:solidFill>
                <a:ea typeface="+mj-ea"/>
                <a:cs typeface="+mj-cs"/>
              </a:rPr>
              <a:t>INTRODUCTION</a:t>
            </a:r>
            <a:endParaRPr lang="sk-SK" sz="20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195736" y="0"/>
            <a:ext cx="3225852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/>
              <a:t>MATERIALS AND METHODS</a:t>
            </a:r>
            <a:endParaRPr lang="sk-SK" sz="2000" b="1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421588" y="0"/>
            <a:ext cx="1667244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RESULTS 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092280" y="0"/>
            <a:ext cx="2051721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CONCLUSIONS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17" name="Nadpis 1"/>
          <p:cNvSpPr txBox="1">
            <a:spLocks/>
          </p:cNvSpPr>
          <p:nvPr/>
        </p:nvSpPr>
        <p:spPr>
          <a:xfrm>
            <a:off x="581858" y="706344"/>
            <a:ext cx="76765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200" b="1" dirty="0" err="1" smtClean="0"/>
              <a:t>Objectives</a:t>
            </a:r>
            <a:r>
              <a:rPr lang="sk-SK" sz="3200" b="1" dirty="0" smtClean="0"/>
              <a:t> of </a:t>
            </a:r>
            <a:r>
              <a:rPr lang="sk-SK" sz="3200" b="1" dirty="0" err="1" smtClean="0"/>
              <a:t>the</a:t>
            </a:r>
            <a:r>
              <a:rPr lang="sk-SK" sz="3200" b="1" dirty="0" smtClean="0"/>
              <a:t> study</a:t>
            </a:r>
            <a:endParaRPr lang="en-US" sz="3200" dirty="0"/>
          </a:p>
        </p:txBody>
      </p:sp>
      <p:sp>
        <p:nvSpPr>
          <p:cNvPr id="2" name="Obdélník 1"/>
          <p:cNvSpPr/>
          <p:nvPr/>
        </p:nvSpPr>
        <p:spPr>
          <a:xfrm>
            <a:off x="556037" y="2489988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To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evaluate the alterations in </a:t>
            </a:r>
            <a:r>
              <a:rPr lang="sk-SK" sz="2400" dirty="0" err="1" smtClean="0">
                <a:solidFill>
                  <a:srgbClr val="000000"/>
                </a:solidFill>
                <a:latin typeface="+mj-lt"/>
              </a:rPr>
              <a:t>basic</a:t>
            </a:r>
            <a:r>
              <a:rPr lang="sk-SK" sz="2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parameters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of </a:t>
            </a:r>
            <a:r>
              <a:rPr lang="sk-SK" sz="2400" dirty="0" smtClean="0">
                <a:solidFill>
                  <a:srgbClr val="000000"/>
                </a:solidFill>
                <a:latin typeface="+mj-lt"/>
              </a:rPr>
              <a:t>IEQ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such as </a:t>
            </a:r>
            <a:r>
              <a:rPr lang="sk-SK" sz="2400" dirty="0" smtClean="0">
                <a:solidFill>
                  <a:srgbClr val="FF0000"/>
                </a:solidFill>
                <a:latin typeface="+mj-lt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, </a:t>
            </a:r>
            <a:r>
              <a:rPr lang="sk-SK" sz="2400" dirty="0" smtClean="0">
                <a:solidFill>
                  <a:srgbClr val="FF0000"/>
                </a:solidFill>
                <a:latin typeface="+mj-lt"/>
              </a:rPr>
              <a:t>RH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and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CO2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concentration</a:t>
            </a:r>
            <a:r>
              <a:rPr lang="sk-SK" sz="2400" dirty="0" smtClean="0">
                <a:solidFill>
                  <a:srgbClr val="000000"/>
                </a:solidFill>
                <a:latin typeface="+mj-lt"/>
              </a:rPr>
              <a:t>, and </a:t>
            </a:r>
            <a:r>
              <a:rPr lang="en-US" sz="2400" dirty="0">
                <a:solidFill>
                  <a:srgbClr val="000000"/>
                </a:solidFill>
              </a:rPr>
              <a:t>in </a:t>
            </a:r>
            <a:r>
              <a:rPr lang="sk-SK" sz="2400" dirty="0" err="1">
                <a:solidFill>
                  <a:srgbClr val="FF0000"/>
                </a:solidFill>
              </a:rPr>
              <a:t>AERs</a:t>
            </a:r>
            <a:r>
              <a:rPr lang="sk-SK" sz="24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and </a:t>
            </a:r>
            <a:r>
              <a:rPr lang="en-US" sz="2400" dirty="0">
                <a:solidFill>
                  <a:srgbClr val="FF0000"/>
                </a:solidFill>
              </a:rPr>
              <a:t>pollutant </a:t>
            </a:r>
            <a:r>
              <a:rPr lang="sk-SK" sz="2400" dirty="0">
                <a:solidFill>
                  <a:srgbClr val="FF0000"/>
                </a:solidFill>
              </a:rPr>
              <a:t>c</a:t>
            </a:r>
            <a:r>
              <a:rPr lang="en-US" sz="2400" dirty="0" err="1">
                <a:solidFill>
                  <a:srgbClr val="FF0000"/>
                </a:solidFill>
              </a:rPr>
              <a:t>oncentrations</a:t>
            </a:r>
            <a:r>
              <a:rPr lang="en-US" sz="2400" dirty="0">
                <a:solidFill>
                  <a:srgbClr val="000000"/>
                </a:solidFill>
              </a:rPr>
              <a:t> indoors.</a:t>
            </a:r>
            <a:r>
              <a:rPr lang="sk-SK" sz="2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26346" y="3742867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To evaluate the alterations in 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perceived air quality, </a:t>
            </a:r>
            <a:r>
              <a:rPr lang="sk-SK" sz="2400" dirty="0" smtClean="0">
                <a:solidFill>
                  <a:srgbClr val="FF0000"/>
                </a:solidFill>
                <a:latin typeface="+mj-lt"/>
              </a:rPr>
              <a:t>SBS 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symptoms and occupants´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</a:rPr>
              <a:t>behaviour</a:t>
            </a:r>
            <a:r>
              <a:rPr lang="sk-SK" sz="2400" dirty="0" smtClean="0">
                <a:solidFill>
                  <a:srgbClr val="000000"/>
                </a:solidFill>
                <a:latin typeface="+mj-lt"/>
              </a:rPr>
              <a:t>.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569010" y="4638157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dirty="0" smtClean="0">
                <a:solidFill>
                  <a:srgbClr val="000000"/>
                </a:solidFill>
                <a:latin typeface="+mj-lt"/>
              </a:rPr>
              <a:t>T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o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propose improved ventilation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strategy</a:t>
            </a:r>
            <a:r>
              <a:rPr lang="sk-SK" sz="2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k-SK" sz="2400" dirty="0" err="1" smtClean="0">
                <a:solidFill>
                  <a:srgbClr val="000000"/>
                </a:solidFill>
                <a:latin typeface="+mj-lt"/>
              </a:rPr>
              <a:t>for</a:t>
            </a:r>
            <a:r>
              <a:rPr lang="sk-SK" sz="2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naturally ventilated residential </a:t>
            </a:r>
            <a:r>
              <a:rPr lang="en-US" sz="2400" dirty="0" smtClean="0">
                <a:solidFill>
                  <a:srgbClr val="000000"/>
                </a:solidFill>
              </a:rPr>
              <a:t>building</a:t>
            </a:r>
            <a:r>
              <a:rPr lang="sk-SK" sz="2400" dirty="0" smtClean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. 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546562" y="5561228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To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provide recommendations for policy makers, engineers and the public based on outcomes of the field and simulation studies. 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579229" y="1243499"/>
            <a:ext cx="8071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GB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The study seeks to evaluate the impact of </a:t>
            </a:r>
            <a:r>
              <a:rPr lang="en-GB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energy </a:t>
            </a:r>
            <a:r>
              <a:rPr lang="en-GB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retrofits of multifamily dwellings on </a:t>
            </a:r>
            <a:r>
              <a:rPr lang="sk-SK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IEQ</a:t>
            </a:r>
            <a:r>
              <a:rPr lang="en-GB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In relation to building retrofit measures, the main objectives were: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3</a:t>
            </a:fld>
            <a:r>
              <a:rPr lang="sk-SK" dirty="0" smtClean="0"/>
              <a:t>/43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5269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1" y="0"/>
            <a:ext cx="2195737" cy="359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solidFill>
                  <a:schemeClr val="bg1"/>
                </a:solidFill>
                <a:ea typeface="+mj-ea"/>
                <a:cs typeface="+mj-cs"/>
              </a:rPr>
              <a:t>INTRODUCTION</a:t>
            </a:r>
            <a:endParaRPr lang="sk-SK" sz="20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195736" y="0"/>
            <a:ext cx="3225852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/>
              <a:t>MATERIALS AND METHODS</a:t>
            </a:r>
            <a:endParaRPr lang="sk-SK" sz="2000" b="1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421588" y="0"/>
            <a:ext cx="1667244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RESULTS 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092280" y="0"/>
            <a:ext cx="2051721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CONCLUSIONS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21" name="Nadpis 1"/>
          <p:cNvSpPr txBox="1">
            <a:spLocks/>
          </p:cNvSpPr>
          <p:nvPr/>
        </p:nvSpPr>
        <p:spPr>
          <a:xfrm>
            <a:off x="755576" y="2996952"/>
            <a:ext cx="76765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ENERGY</a:t>
            </a:r>
            <a:endParaRPr lang="en-US" sz="40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4</a:t>
            </a:fld>
            <a:r>
              <a:rPr lang="sk-SK" dirty="0" smtClean="0"/>
              <a:t>/43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6679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5421588" y="0"/>
            <a:ext cx="1667244" cy="359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RESULTS </a:t>
            </a:r>
            <a:endParaRPr lang="sk-SK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092280" y="0"/>
            <a:ext cx="2051721" cy="359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CONCLUSIONS</a:t>
            </a:r>
            <a:endParaRPr lang="sk-SK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2"/>
          <a:srcRect l="35431" t="27885" r="27163" b="47899"/>
          <a:stretch/>
        </p:blipFill>
        <p:spPr>
          <a:xfrm>
            <a:off x="1075792" y="562203"/>
            <a:ext cx="7243123" cy="2515667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3"/>
          <a:srcRect l="31888" t="38800" r="28738" b="25501"/>
          <a:stretch/>
        </p:blipFill>
        <p:spPr>
          <a:xfrm>
            <a:off x="972245" y="3077870"/>
            <a:ext cx="6934864" cy="3240713"/>
          </a:xfrm>
          <a:prstGeom prst="rect">
            <a:avLst/>
          </a:prstGeom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2195737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ea typeface="+mj-ea"/>
                <a:cs typeface="+mj-cs"/>
              </a:rPr>
              <a:t>INTRODUCTION</a:t>
            </a:r>
            <a:endParaRPr lang="sk-SK" sz="2000" b="1" dirty="0">
              <a:ea typeface="+mj-ea"/>
              <a:cs typeface="+mj-cs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2195737" y="-999"/>
            <a:ext cx="3225852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/>
              <a:t>MATERIALS AND METHODS</a:t>
            </a:r>
            <a:endParaRPr lang="sk-SK" sz="2000" b="1" dirty="0"/>
          </a:p>
        </p:txBody>
      </p:sp>
      <p:sp>
        <p:nvSpPr>
          <p:cNvPr id="2" name="Ovál 1"/>
          <p:cNvSpPr/>
          <p:nvPr/>
        </p:nvSpPr>
        <p:spPr>
          <a:xfrm>
            <a:off x="7524327" y="908720"/>
            <a:ext cx="794587" cy="2169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ál 11"/>
          <p:cNvSpPr/>
          <p:nvPr/>
        </p:nvSpPr>
        <p:spPr>
          <a:xfrm>
            <a:off x="6588224" y="3390390"/>
            <a:ext cx="1224136" cy="18768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5</a:t>
            </a:fld>
            <a:r>
              <a:rPr lang="sk-SK" dirty="0" smtClean="0"/>
              <a:t>/43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9495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1" y="0"/>
            <a:ext cx="2195737" cy="359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solidFill>
                  <a:schemeClr val="bg1"/>
                </a:solidFill>
                <a:ea typeface="+mj-ea"/>
                <a:cs typeface="+mj-cs"/>
              </a:rPr>
              <a:t>INTRODUCTION</a:t>
            </a:r>
            <a:endParaRPr lang="sk-SK" sz="20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195736" y="0"/>
            <a:ext cx="3225852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/>
              <a:t>MATERIALS AND METHODS</a:t>
            </a:r>
            <a:endParaRPr lang="sk-SK" sz="2000" b="1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421588" y="0"/>
            <a:ext cx="1667244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RESULTS 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092280" y="0"/>
            <a:ext cx="2051721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CONCLUSIONS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21" name="Nadpis 1"/>
          <p:cNvSpPr txBox="1">
            <a:spLocks/>
          </p:cNvSpPr>
          <p:nvPr/>
        </p:nvSpPr>
        <p:spPr>
          <a:xfrm>
            <a:off x="755576" y="2996952"/>
            <a:ext cx="76765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INDOOR AIR QUALITY</a:t>
            </a:r>
            <a:endParaRPr lang="en-US" sz="40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6</a:t>
            </a:fld>
            <a:r>
              <a:rPr lang="sk-SK" dirty="0" smtClean="0"/>
              <a:t>/43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9611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1" y="0"/>
            <a:ext cx="2195737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ea typeface="+mj-ea"/>
                <a:cs typeface="+mj-cs"/>
              </a:rPr>
              <a:t>INTRODUCTION</a:t>
            </a:r>
            <a:endParaRPr lang="sk-SK" sz="2000" b="1" dirty="0"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195736" y="0"/>
            <a:ext cx="3225852" cy="359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solidFill>
                  <a:schemeClr val="bg1"/>
                </a:solidFill>
              </a:rPr>
              <a:t>MATERIALS AND METHODS</a:t>
            </a:r>
            <a:endParaRPr lang="sk-SK" sz="2000" b="1" dirty="0">
              <a:solidFill>
                <a:schemeClr val="bg1"/>
              </a:solidFill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421588" y="0"/>
            <a:ext cx="1667244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RESULTS 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092280" y="0"/>
            <a:ext cx="2051721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CONCLUSIONS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16" name="Nadpis 1"/>
          <p:cNvSpPr txBox="1">
            <a:spLocks/>
          </p:cNvSpPr>
          <p:nvPr/>
        </p:nvSpPr>
        <p:spPr>
          <a:xfrm>
            <a:off x="251520" y="548680"/>
            <a:ext cx="2664296" cy="214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600" b="1" dirty="0" smtClean="0"/>
              <a:t>Data collection methodology</a:t>
            </a:r>
          </a:p>
        </p:txBody>
      </p:sp>
      <p:pic>
        <p:nvPicPr>
          <p:cNvPr id="19" name="Obrázek 18"/>
          <p:cNvPicPr/>
          <p:nvPr/>
        </p:nvPicPr>
        <p:blipFill rotWithShape="1">
          <a:blip r:embed="rId2"/>
          <a:srcRect l="33333" t="16809" r="34936" b="11966"/>
          <a:stretch/>
        </p:blipFill>
        <p:spPr bwMode="auto">
          <a:xfrm>
            <a:off x="35496" y="769478"/>
            <a:ext cx="4064946" cy="56184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Obrázek 19" descr="H:\PhD Thesis\Experimental measuements - data\Domy fotk\WP_20140524_16_14_17_Pr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503" y="621159"/>
            <a:ext cx="1366428" cy="2152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Obrázek 2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7" t="6838" r="36025" b="20228"/>
          <a:stretch/>
        </p:blipFill>
        <p:spPr bwMode="auto">
          <a:xfrm>
            <a:off x="7243369" y="673751"/>
            <a:ext cx="1443608" cy="2153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8487" y="3362961"/>
            <a:ext cx="2473758" cy="106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6" cstate="print"/>
          <a:srcRect l="1080" t="2901" r="51402" b="2869"/>
          <a:stretch/>
        </p:blipFill>
        <p:spPr bwMode="auto">
          <a:xfrm>
            <a:off x="4408487" y="5013176"/>
            <a:ext cx="2152404" cy="147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 rotWithShape="1">
          <a:blip r:embed="rId7" cstate="print"/>
          <a:srcRect l="67027" r="2793"/>
          <a:stretch/>
        </p:blipFill>
        <p:spPr bwMode="auto">
          <a:xfrm>
            <a:off x="7146882" y="3126117"/>
            <a:ext cx="163658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Šipka doprava 1"/>
          <p:cNvSpPr/>
          <p:nvPr/>
        </p:nvSpPr>
        <p:spPr>
          <a:xfrm>
            <a:off x="2915816" y="1087352"/>
            <a:ext cx="208650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8" cstate="print"/>
          <a:srcRect l="70175" t="2943" b="3007"/>
          <a:stretch/>
        </p:blipFill>
        <p:spPr bwMode="auto">
          <a:xfrm>
            <a:off x="6977656" y="4996091"/>
            <a:ext cx="1975033" cy="150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7</a:t>
            </a:fld>
            <a:r>
              <a:rPr lang="sk-SK" dirty="0" smtClean="0"/>
              <a:t>/43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7296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4" r="17539"/>
          <a:stretch/>
        </p:blipFill>
        <p:spPr>
          <a:xfrm rot="5400000">
            <a:off x="4056067" y="1164299"/>
            <a:ext cx="2538210" cy="180450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1637" y="3525357"/>
            <a:ext cx="3651175" cy="2738381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-1" y="0"/>
            <a:ext cx="2195737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ea typeface="+mj-ea"/>
                <a:cs typeface="+mj-cs"/>
              </a:rPr>
              <a:t>INTRODUCTION</a:t>
            </a:r>
            <a:endParaRPr lang="sk-SK" sz="2000" b="1" dirty="0"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195736" y="0"/>
            <a:ext cx="3225852" cy="359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solidFill>
                  <a:schemeClr val="bg1"/>
                </a:solidFill>
              </a:rPr>
              <a:t>MATERIALS AND METHODS</a:t>
            </a:r>
            <a:endParaRPr lang="sk-SK" sz="2000" b="1" dirty="0">
              <a:solidFill>
                <a:schemeClr val="bg1"/>
              </a:solidFill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421588" y="0"/>
            <a:ext cx="1667244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RESULTS 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092280" y="0"/>
            <a:ext cx="2051721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CONCLUSIONS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pic>
        <p:nvPicPr>
          <p:cNvPr id="28" name="Picture 5" descr="C:\Users\Veronika Foldvary\Desktop\Experimental measuements - data\Photos measurements\20150118_1349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6274" y="1160030"/>
            <a:ext cx="2586544" cy="1939908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:\Users\Veronika Foldvary\Desktop\Experimental measuements - data\Photos measurements\20150118_1350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43130" y="3511045"/>
            <a:ext cx="3620843" cy="2715631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ál 31"/>
          <p:cNvSpPr/>
          <p:nvPr/>
        </p:nvSpPr>
        <p:spPr>
          <a:xfrm>
            <a:off x="2864847" y="3823228"/>
            <a:ext cx="864096" cy="968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Ovál 33"/>
          <p:cNvSpPr/>
          <p:nvPr/>
        </p:nvSpPr>
        <p:spPr>
          <a:xfrm>
            <a:off x="6379264" y="3339023"/>
            <a:ext cx="864096" cy="968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8</a:t>
            </a:fld>
            <a:r>
              <a:rPr lang="sk-SK" dirty="0" smtClean="0"/>
              <a:t>/43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2226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1" y="0"/>
            <a:ext cx="2195737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ea typeface="+mj-ea"/>
                <a:cs typeface="+mj-cs"/>
              </a:rPr>
              <a:t>INTRODUCTION</a:t>
            </a:r>
            <a:endParaRPr lang="sk-SK" sz="2000" b="1" dirty="0"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195736" y="0"/>
            <a:ext cx="3225852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/>
              <a:t>MATERIALS AND METHODS</a:t>
            </a:r>
            <a:endParaRPr lang="sk-SK" sz="2000" b="1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421588" y="0"/>
            <a:ext cx="1667244" cy="359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RESULTS </a:t>
            </a:r>
            <a:endParaRPr lang="sk-SK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092280" y="0"/>
            <a:ext cx="2051721" cy="359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smtClean="0">
                <a:latin typeface="+mn-lt"/>
                <a:ea typeface="+mj-ea"/>
                <a:cs typeface="+mj-cs"/>
              </a:rPr>
              <a:t>CONCLUSIONS</a:t>
            </a:r>
            <a:endParaRPr lang="sk-SK" sz="2000" b="1" dirty="0">
              <a:latin typeface="+mn-lt"/>
              <a:ea typeface="+mj-ea"/>
              <a:cs typeface="+mj-cs"/>
            </a:endParaRPr>
          </a:p>
        </p:txBody>
      </p:sp>
      <p:sp>
        <p:nvSpPr>
          <p:cNvPr id="37" name="Obdélník 36"/>
          <p:cNvSpPr/>
          <p:nvPr/>
        </p:nvSpPr>
        <p:spPr>
          <a:xfrm>
            <a:off x="218760" y="365452"/>
            <a:ext cx="4569263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/>
              <a:t>CO</a:t>
            </a:r>
            <a:r>
              <a:rPr lang="en-US" sz="2200" b="1" baseline="-25000" dirty="0" smtClean="0"/>
              <a:t>2</a:t>
            </a:r>
            <a:r>
              <a:rPr lang="en-US" sz="2200" b="1" dirty="0" smtClean="0"/>
              <a:t> concentration and AERs</a:t>
            </a:r>
          </a:p>
        </p:txBody>
      </p:sp>
      <p:pic>
        <p:nvPicPr>
          <p:cNvPr id="25" name="Obrázek 2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1672"/>
            <a:ext cx="4536505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Obrázek 2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9962"/>
            <a:ext cx="4355978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Obdélník 28"/>
          <p:cNvSpPr/>
          <p:nvPr/>
        </p:nvSpPr>
        <p:spPr>
          <a:xfrm>
            <a:off x="1835696" y="1628800"/>
            <a:ext cx="10801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000" b="1" dirty="0"/>
              <a:t>p</a:t>
            </a:r>
            <a:r>
              <a:rPr lang="sk-SK" sz="2000" b="1" dirty="0" smtClean="0"/>
              <a:t> &lt; 0.05</a:t>
            </a:r>
            <a:endParaRPr lang="sk-SK" sz="2000" dirty="0" smtClean="0"/>
          </a:p>
        </p:txBody>
      </p:sp>
      <p:sp>
        <p:nvSpPr>
          <p:cNvPr id="12" name="Obdélník 11"/>
          <p:cNvSpPr/>
          <p:nvPr/>
        </p:nvSpPr>
        <p:spPr>
          <a:xfrm>
            <a:off x="6804248" y="1632006"/>
            <a:ext cx="10801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000" b="1" dirty="0"/>
              <a:t>p</a:t>
            </a:r>
            <a:r>
              <a:rPr lang="sk-SK" sz="2000" b="1" dirty="0" smtClean="0"/>
              <a:t> &lt; 0.01</a:t>
            </a:r>
            <a:endParaRPr lang="sk-SK" sz="2000" dirty="0" smtClean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F724-A593-4BB5-8898-23EB649B2A70}" type="slidenum">
              <a:rPr lang="sk-SK" smtClean="0"/>
              <a:t>9</a:t>
            </a:fld>
            <a:r>
              <a:rPr lang="sk-SK" dirty="0" smtClean="0"/>
              <a:t>/43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9019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F0650E02C4504E9A3D2C8EA268D874" ma:contentTypeVersion="0" ma:contentTypeDescription="Create a new document." ma:contentTypeScope="" ma:versionID="97ce9cb5394284a69ae299386fc3023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52C89E-730D-41A7-AD0C-553A607E00CB}"/>
</file>

<file path=customXml/itemProps2.xml><?xml version="1.0" encoding="utf-8"?>
<ds:datastoreItem xmlns:ds="http://schemas.openxmlformats.org/officeDocument/2006/customXml" ds:itemID="{FDF4E6C3-7502-407F-A309-16B1DDF75B1C}"/>
</file>

<file path=customXml/itemProps3.xml><?xml version="1.0" encoding="utf-8"?>
<ds:datastoreItem xmlns:ds="http://schemas.openxmlformats.org/officeDocument/2006/customXml" ds:itemID="{4E7C4F5F-61B8-4B44-8DF1-7D4A60CEC1C6}"/>
</file>

<file path=docProps/app.xml><?xml version="1.0" encoding="utf-8"?>
<Properties xmlns="http://schemas.openxmlformats.org/officeDocument/2006/extended-properties" xmlns:vt="http://schemas.openxmlformats.org/officeDocument/2006/docPropsVTypes">
  <TotalTime>11167</TotalTime>
  <Words>873</Words>
  <Application>Microsoft Office PowerPoint</Application>
  <PresentationFormat>Předvádění na obrazovce (4:3)</PresentationFormat>
  <Paragraphs>210</Paragraphs>
  <Slides>23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Wingdings</vt:lpstr>
      <vt:lpstr>Motiv systému Office</vt:lpstr>
      <vt:lpstr> Assessment of indoor environmental quality in residential buildings before and after renovation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Seasonal variation in indoor environmental quality in non-renovated and renovated multifamily dwellings in slovakia</dc:title>
  <dc:creator>Veronika Foldvary</dc:creator>
  <cp:lastModifiedBy>veronika foldvary</cp:lastModifiedBy>
  <cp:revision>281</cp:revision>
  <dcterms:created xsi:type="dcterms:W3CDTF">2015-05-06T12:57:31Z</dcterms:created>
  <dcterms:modified xsi:type="dcterms:W3CDTF">2016-09-09T18:48:42Z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0x010100EEF0650E02C4504E9A3D2C8EA268D874</vt:lpwstr>
  </property>
</Properties>
</file>