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9" r:id="rId5"/>
    <p:sldId id="286" r:id="rId6"/>
    <p:sldId id="324" r:id="rId7"/>
    <p:sldId id="288" r:id="rId8"/>
    <p:sldId id="289" r:id="rId9"/>
    <p:sldId id="326" r:id="rId10"/>
    <p:sldId id="328" r:id="rId11"/>
    <p:sldId id="327" r:id="rId12"/>
    <p:sldId id="329" r:id="rId13"/>
    <p:sldId id="330" r:id="rId14"/>
    <p:sldId id="331" r:id="rId15"/>
    <p:sldId id="332" r:id="rId16"/>
    <p:sldId id="342" r:id="rId17"/>
    <p:sldId id="338" r:id="rId18"/>
    <p:sldId id="307" r:id="rId19"/>
    <p:sldId id="323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6" autoAdjust="0"/>
    <p:restoredTop sz="94472" autoAdjust="0"/>
  </p:normalViewPr>
  <p:slideViewPr>
    <p:cSldViewPr>
      <p:cViewPr>
        <p:scale>
          <a:sx n="110" d="100"/>
          <a:sy n="110" d="100"/>
        </p:scale>
        <p:origin x="-684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8B806-2582-4C58-8DE4-B724CB79D01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F5A504F4-C64B-4EF0-8C91-B2975417E27E}">
      <dgm:prSet phldrT="[Texte]" custT="1"/>
      <dgm:spPr/>
      <dgm:t>
        <a:bodyPr/>
        <a:lstStyle/>
        <a:p>
          <a:r>
            <a:rPr lang="en-US" sz="1400" noProof="0" dirty="0" smtClean="0"/>
            <a:t>STEP 1 </a:t>
          </a:r>
          <a:br>
            <a:rPr lang="en-US" sz="1400" noProof="0" dirty="0" smtClean="0"/>
          </a:br>
          <a:r>
            <a:rPr lang="en-US" sz="1400" noProof="0" dirty="0" smtClean="0"/>
            <a:t>Literature review</a:t>
          </a:r>
          <a:endParaRPr lang="en-US" sz="1400" noProof="0" dirty="0"/>
        </a:p>
      </dgm:t>
    </dgm:pt>
    <dgm:pt modelId="{D319C796-7D80-4903-BE18-995853847977}" type="parTrans" cxnId="{7B19EA6E-4265-4D63-9609-907F30EB41E8}">
      <dgm:prSet/>
      <dgm:spPr/>
      <dgm:t>
        <a:bodyPr/>
        <a:lstStyle/>
        <a:p>
          <a:endParaRPr lang="en-US" sz="1400"/>
        </a:p>
      </dgm:t>
    </dgm:pt>
    <dgm:pt modelId="{9C67BA8C-2046-451B-8F52-8BB049AE5FF9}" type="sibTrans" cxnId="{7B19EA6E-4265-4D63-9609-907F30EB41E8}">
      <dgm:prSet custT="1"/>
      <dgm:spPr/>
      <dgm:t>
        <a:bodyPr/>
        <a:lstStyle/>
        <a:p>
          <a:endParaRPr lang="en-US" sz="1400"/>
        </a:p>
      </dgm:t>
    </dgm:pt>
    <dgm:pt modelId="{F7155564-73E6-4553-AC0D-1402FCEAF8CC}">
      <dgm:prSet phldrT="[Texte]" custT="1"/>
      <dgm:spPr/>
      <dgm:t>
        <a:bodyPr/>
        <a:lstStyle/>
        <a:p>
          <a:r>
            <a:rPr lang="en-US" sz="1400" noProof="0" dirty="0" smtClean="0"/>
            <a:t>STEP 2</a:t>
          </a:r>
          <a:br>
            <a:rPr lang="en-US" sz="1400" noProof="0" dirty="0" smtClean="0"/>
          </a:br>
          <a:r>
            <a:rPr lang="en-US" sz="1400" noProof="0" dirty="0" smtClean="0"/>
            <a:t>Setting-up criteria to select compounds</a:t>
          </a:r>
          <a:endParaRPr lang="en-US" sz="1400" noProof="0" dirty="0"/>
        </a:p>
      </dgm:t>
    </dgm:pt>
    <dgm:pt modelId="{6263FE7C-5A25-49F9-9183-0FABC7906CCE}" type="parTrans" cxnId="{D594968D-EDA3-4AD0-B43F-4852E0809076}">
      <dgm:prSet/>
      <dgm:spPr/>
      <dgm:t>
        <a:bodyPr/>
        <a:lstStyle/>
        <a:p>
          <a:endParaRPr lang="en-US" sz="1400"/>
        </a:p>
      </dgm:t>
    </dgm:pt>
    <dgm:pt modelId="{665C4D48-17ED-4957-9FD8-5479AC7E534B}" type="sibTrans" cxnId="{D594968D-EDA3-4AD0-B43F-4852E0809076}">
      <dgm:prSet custT="1"/>
      <dgm:spPr/>
      <dgm:t>
        <a:bodyPr/>
        <a:lstStyle/>
        <a:p>
          <a:endParaRPr lang="en-US" sz="1400"/>
        </a:p>
      </dgm:t>
    </dgm:pt>
    <dgm:pt modelId="{6991A48C-13D6-435F-9682-40C8B1989BE9}">
      <dgm:prSet phldrT="[Texte]" custT="1"/>
      <dgm:spPr/>
      <dgm:t>
        <a:bodyPr/>
        <a:lstStyle/>
        <a:p>
          <a:r>
            <a:rPr lang="en-US" sz="1400" noProof="0" dirty="0" smtClean="0"/>
            <a:t>STEP 3</a:t>
          </a:r>
          <a:br>
            <a:rPr lang="en-US" sz="1400" noProof="0" dirty="0" smtClean="0"/>
          </a:br>
          <a:r>
            <a:rPr lang="en-US" sz="1400" noProof="0" dirty="0" smtClean="0"/>
            <a:t>Short list</a:t>
          </a:r>
          <a:endParaRPr lang="en-US" sz="1400" noProof="0" dirty="0"/>
        </a:p>
      </dgm:t>
    </dgm:pt>
    <dgm:pt modelId="{D8AC92CE-E8C7-422D-8C29-192F919BC4D0}" type="parTrans" cxnId="{7818583D-A127-4B79-9D5D-BE862E0AFDB6}">
      <dgm:prSet/>
      <dgm:spPr/>
      <dgm:t>
        <a:bodyPr/>
        <a:lstStyle/>
        <a:p>
          <a:endParaRPr lang="en-US" sz="1400"/>
        </a:p>
      </dgm:t>
    </dgm:pt>
    <dgm:pt modelId="{3DB0414A-FF5A-430F-A4D4-7800BE2B86CB}" type="sibTrans" cxnId="{7818583D-A127-4B79-9D5D-BE862E0AFDB6}">
      <dgm:prSet custT="1"/>
      <dgm:spPr/>
      <dgm:t>
        <a:bodyPr/>
        <a:lstStyle/>
        <a:p>
          <a:endParaRPr lang="en-US" sz="1400"/>
        </a:p>
      </dgm:t>
    </dgm:pt>
    <dgm:pt modelId="{C8123F71-16F6-4F31-9F31-E29B34246B7B}" type="pres">
      <dgm:prSet presAssocID="{E9A8B806-2582-4C58-8DE4-B724CB79D01A}" presName="linearFlow" presStyleCnt="0">
        <dgm:presLayoutVars>
          <dgm:resizeHandles val="exact"/>
        </dgm:presLayoutVars>
      </dgm:prSet>
      <dgm:spPr/>
    </dgm:pt>
    <dgm:pt modelId="{D2491572-94E3-4DD6-A406-935BCC2590A3}" type="pres">
      <dgm:prSet presAssocID="{F5A504F4-C64B-4EF0-8C91-B2975417E2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6F940-F6F4-4C3F-8A59-D8BBC7166B8C}" type="pres">
      <dgm:prSet presAssocID="{9C67BA8C-2046-451B-8F52-8BB049AE5F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8B2142F-08DB-4CB0-B5BD-1535DDB87AB3}" type="pres">
      <dgm:prSet presAssocID="{9C67BA8C-2046-451B-8F52-8BB049AE5F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F9A696-8BDF-40A9-BB85-05AE399CA4D5}" type="pres">
      <dgm:prSet presAssocID="{F7155564-73E6-4553-AC0D-1402FCEAF8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30689-38A2-4530-B077-24AF5493710C}" type="pres">
      <dgm:prSet presAssocID="{665C4D48-17ED-4957-9FD8-5479AC7E534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5CF009C-C988-441C-AB29-D731D7DE35F7}" type="pres">
      <dgm:prSet presAssocID="{665C4D48-17ED-4957-9FD8-5479AC7E534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1221B1F-B2D2-411E-8112-FDFF03888C97}" type="pres">
      <dgm:prSet presAssocID="{6991A48C-13D6-435F-9682-40C8B1989B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404B2A-0057-4028-AB37-412E03998DD6}" type="presOf" srcId="{F5A504F4-C64B-4EF0-8C91-B2975417E27E}" destId="{D2491572-94E3-4DD6-A406-935BCC2590A3}" srcOrd="0" destOrd="0" presId="urn:microsoft.com/office/officeart/2005/8/layout/process2"/>
    <dgm:cxn modelId="{7B19EA6E-4265-4D63-9609-907F30EB41E8}" srcId="{E9A8B806-2582-4C58-8DE4-B724CB79D01A}" destId="{F5A504F4-C64B-4EF0-8C91-B2975417E27E}" srcOrd="0" destOrd="0" parTransId="{D319C796-7D80-4903-BE18-995853847977}" sibTransId="{9C67BA8C-2046-451B-8F52-8BB049AE5FF9}"/>
    <dgm:cxn modelId="{4EF3C35C-86E5-41B4-B5D0-FF50BCE74988}" type="presOf" srcId="{665C4D48-17ED-4957-9FD8-5479AC7E534B}" destId="{85CF009C-C988-441C-AB29-D731D7DE35F7}" srcOrd="1" destOrd="0" presId="urn:microsoft.com/office/officeart/2005/8/layout/process2"/>
    <dgm:cxn modelId="{7818583D-A127-4B79-9D5D-BE862E0AFDB6}" srcId="{E9A8B806-2582-4C58-8DE4-B724CB79D01A}" destId="{6991A48C-13D6-435F-9682-40C8B1989BE9}" srcOrd="2" destOrd="0" parTransId="{D8AC92CE-E8C7-422D-8C29-192F919BC4D0}" sibTransId="{3DB0414A-FF5A-430F-A4D4-7800BE2B86CB}"/>
    <dgm:cxn modelId="{D594968D-EDA3-4AD0-B43F-4852E0809076}" srcId="{E9A8B806-2582-4C58-8DE4-B724CB79D01A}" destId="{F7155564-73E6-4553-AC0D-1402FCEAF8CC}" srcOrd="1" destOrd="0" parTransId="{6263FE7C-5A25-49F9-9183-0FABC7906CCE}" sibTransId="{665C4D48-17ED-4957-9FD8-5479AC7E534B}"/>
    <dgm:cxn modelId="{826AFECE-3047-401C-A059-BA55D7A15CA0}" type="presOf" srcId="{E9A8B806-2582-4C58-8DE4-B724CB79D01A}" destId="{C8123F71-16F6-4F31-9F31-E29B34246B7B}" srcOrd="0" destOrd="0" presId="urn:microsoft.com/office/officeart/2005/8/layout/process2"/>
    <dgm:cxn modelId="{951EF684-AEE0-4928-9EA3-FC896C52FAED}" type="presOf" srcId="{9C67BA8C-2046-451B-8F52-8BB049AE5FF9}" destId="{64A6F940-F6F4-4C3F-8A59-D8BBC7166B8C}" srcOrd="0" destOrd="0" presId="urn:microsoft.com/office/officeart/2005/8/layout/process2"/>
    <dgm:cxn modelId="{F9E83451-2D2A-49D8-B157-6B3E93079452}" type="presOf" srcId="{9C67BA8C-2046-451B-8F52-8BB049AE5FF9}" destId="{18B2142F-08DB-4CB0-B5BD-1535DDB87AB3}" srcOrd="1" destOrd="0" presId="urn:microsoft.com/office/officeart/2005/8/layout/process2"/>
    <dgm:cxn modelId="{B0B648D3-FE20-47FB-BF0F-B2C63BED43C8}" type="presOf" srcId="{6991A48C-13D6-435F-9682-40C8B1989BE9}" destId="{81221B1F-B2D2-411E-8112-FDFF03888C97}" srcOrd="0" destOrd="0" presId="urn:microsoft.com/office/officeart/2005/8/layout/process2"/>
    <dgm:cxn modelId="{203C5CEF-2B43-4B25-8FDD-F7754E5BBE65}" type="presOf" srcId="{F7155564-73E6-4553-AC0D-1402FCEAF8CC}" destId="{6DF9A696-8BDF-40A9-BB85-05AE399CA4D5}" srcOrd="0" destOrd="0" presId="urn:microsoft.com/office/officeart/2005/8/layout/process2"/>
    <dgm:cxn modelId="{86798D5E-DEF2-45C3-BC3D-131DA6EE2072}" type="presOf" srcId="{665C4D48-17ED-4957-9FD8-5479AC7E534B}" destId="{6FF30689-38A2-4530-B077-24AF5493710C}" srcOrd="0" destOrd="0" presId="urn:microsoft.com/office/officeart/2005/8/layout/process2"/>
    <dgm:cxn modelId="{9D7955F4-5451-460E-AB63-4717986BF98C}" type="presParOf" srcId="{C8123F71-16F6-4F31-9F31-E29B34246B7B}" destId="{D2491572-94E3-4DD6-A406-935BCC2590A3}" srcOrd="0" destOrd="0" presId="urn:microsoft.com/office/officeart/2005/8/layout/process2"/>
    <dgm:cxn modelId="{2D65DF82-1DA1-4D21-93AC-8567BBD75D11}" type="presParOf" srcId="{C8123F71-16F6-4F31-9F31-E29B34246B7B}" destId="{64A6F940-F6F4-4C3F-8A59-D8BBC7166B8C}" srcOrd="1" destOrd="0" presId="urn:microsoft.com/office/officeart/2005/8/layout/process2"/>
    <dgm:cxn modelId="{8C3BC2BE-BC76-4E26-88A2-CCC1DC261AE0}" type="presParOf" srcId="{64A6F940-F6F4-4C3F-8A59-D8BBC7166B8C}" destId="{18B2142F-08DB-4CB0-B5BD-1535DDB87AB3}" srcOrd="0" destOrd="0" presId="urn:microsoft.com/office/officeart/2005/8/layout/process2"/>
    <dgm:cxn modelId="{20EC8DB4-ACF5-4D16-838A-BC35D202B353}" type="presParOf" srcId="{C8123F71-16F6-4F31-9F31-E29B34246B7B}" destId="{6DF9A696-8BDF-40A9-BB85-05AE399CA4D5}" srcOrd="2" destOrd="0" presId="urn:microsoft.com/office/officeart/2005/8/layout/process2"/>
    <dgm:cxn modelId="{01C30F83-6B9B-442B-A941-8C8253882C40}" type="presParOf" srcId="{C8123F71-16F6-4F31-9F31-E29B34246B7B}" destId="{6FF30689-38A2-4530-B077-24AF5493710C}" srcOrd="3" destOrd="0" presId="urn:microsoft.com/office/officeart/2005/8/layout/process2"/>
    <dgm:cxn modelId="{5E922EAD-097F-4952-8A2D-4F034EC8AA3E}" type="presParOf" srcId="{6FF30689-38A2-4530-B077-24AF5493710C}" destId="{85CF009C-C988-441C-AB29-D731D7DE35F7}" srcOrd="0" destOrd="0" presId="urn:microsoft.com/office/officeart/2005/8/layout/process2"/>
    <dgm:cxn modelId="{1F4EE00B-1325-48FD-9535-F14504E15BFB}" type="presParOf" srcId="{C8123F71-16F6-4F31-9F31-E29B34246B7B}" destId="{81221B1F-B2D2-411E-8112-FDFF03888C9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91572-94E3-4DD6-A406-935BCC2590A3}">
      <dsp:nvSpPr>
        <dsp:cNvPr id="0" name=""/>
        <dsp:cNvSpPr/>
      </dsp:nvSpPr>
      <dsp:spPr>
        <a:xfrm>
          <a:off x="1497867" y="0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STEP 1 </a:t>
          </a:r>
          <a:br>
            <a:rPr lang="en-US" sz="1400" kern="1200" noProof="0" dirty="0" smtClean="0"/>
          </a:br>
          <a:r>
            <a:rPr lang="en-US" sz="1400" kern="1200" noProof="0" dirty="0" smtClean="0"/>
            <a:t>Literature review</a:t>
          </a:r>
          <a:endParaRPr lang="en-US" sz="1400" kern="1200" noProof="0" dirty="0"/>
        </a:p>
      </dsp:txBody>
      <dsp:txXfrm>
        <a:off x="1527625" y="29758"/>
        <a:ext cx="1769284" cy="956484"/>
      </dsp:txXfrm>
    </dsp:sp>
    <dsp:sp modelId="{64A6F940-F6F4-4C3F-8A59-D8BBC7166B8C}">
      <dsp:nvSpPr>
        <dsp:cNvPr id="0" name=""/>
        <dsp:cNvSpPr/>
      </dsp:nvSpPr>
      <dsp:spPr>
        <a:xfrm rot="5400000">
          <a:off x="2221768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275108" y="1079499"/>
        <a:ext cx="274320" cy="266699"/>
      </dsp:txXfrm>
    </dsp:sp>
    <dsp:sp modelId="{6DF9A696-8BDF-40A9-BB85-05AE399CA4D5}">
      <dsp:nvSpPr>
        <dsp:cNvPr id="0" name=""/>
        <dsp:cNvSpPr/>
      </dsp:nvSpPr>
      <dsp:spPr>
        <a:xfrm>
          <a:off x="1497867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STEP 2</a:t>
          </a:r>
          <a:br>
            <a:rPr lang="en-US" sz="1400" kern="1200" noProof="0" dirty="0" smtClean="0"/>
          </a:br>
          <a:r>
            <a:rPr lang="en-US" sz="1400" kern="1200" noProof="0" dirty="0" smtClean="0"/>
            <a:t>Setting-up criteria to select compounds</a:t>
          </a:r>
          <a:endParaRPr lang="en-US" sz="1400" kern="1200" noProof="0" dirty="0"/>
        </a:p>
      </dsp:txBody>
      <dsp:txXfrm>
        <a:off x="1527625" y="1553757"/>
        <a:ext cx="1769284" cy="956484"/>
      </dsp:txXfrm>
    </dsp:sp>
    <dsp:sp modelId="{6FF30689-38A2-4530-B077-24AF5493710C}">
      <dsp:nvSpPr>
        <dsp:cNvPr id="0" name=""/>
        <dsp:cNvSpPr/>
      </dsp:nvSpPr>
      <dsp:spPr>
        <a:xfrm rot="5400000">
          <a:off x="2221768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275108" y="2603499"/>
        <a:ext cx="274320" cy="266700"/>
      </dsp:txXfrm>
    </dsp:sp>
    <dsp:sp modelId="{81221B1F-B2D2-411E-8112-FDFF03888C97}">
      <dsp:nvSpPr>
        <dsp:cNvPr id="0" name=""/>
        <dsp:cNvSpPr/>
      </dsp:nvSpPr>
      <dsp:spPr>
        <a:xfrm>
          <a:off x="1497867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STEP 3</a:t>
          </a:r>
          <a:br>
            <a:rPr lang="en-US" sz="1400" kern="1200" noProof="0" dirty="0" smtClean="0"/>
          </a:br>
          <a:r>
            <a:rPr lang="en-US" sz="1400" kern="1200" noProof="0" dirty="0" smtClean="0"/>
            <a:t>Short list</a:t>
          </a:r>
          <a:endParaRPr lang="en-US" sz="1400" kern="1200" noProof="0" dirty="0"/>
        </a:p>
      </dsp:txBody>
      <dsp:txXfrm>
        <a:off x="1527625" y="3077757"/>
        <a:ext cx="1769284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6956-E35D-48DF-A732-46FE2E07B63B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A0E9A-149A-4BEF-A5F4-4B22AF82D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9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7D55-4100-47D7-86AD-6260FD6A4962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B6A4-D55E-4D03-975E-59FA7F948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99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07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first part was to define</a:t>
            </a:r>
            <a:r>
              <a:rPr lang="en-US" baseline="0" noProof="0" dirty="0" smtClean="0"/>
              <a:t> our set of pollutants of interest by analyzing previous studies and data. </a:t>
            </a:r>
            <a:r>
              <a:rPr lang="en-US" noProof="0" dirty="0" smtClean="0"/>
              <a:t>Now, we</a:t>
            </a:r>
            <a:r>
              <a:rPr lang="en-US" baseline="0" noProof="0" dirty="0" smtClean="0"/>
              <a:t> are looking to the future… how to evaluate the IAQ from measurement or modelling…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Different</a:t>
            </a:r>
            <a:r>
              <a:rPr lang="fr-FR" dirty="0" smtClean="0"/>
              <a:t> 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Quick presentation of</a:t>
            </a:r>
            <a:r>
              <a:rPr lang="en-US" baseline="0" noProof="0" dirty="0" smtClean="0"/>
              <a:t> pollutants of the indoor air (More than 800 compounds have been identified in indoor air)</a:t>
            </a:r>
          </a:p>
          <a:p>
            <a:r>
              <a:rPr lang="en-US" baseline="0" noProof="0" dirty="0" smtClean="0"/>
              <a:t>objectives: identifying target pollutants for residential buildings AND providing a way to quantify the IAQ based on these pollutants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17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8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7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3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27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92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7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50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7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894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0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486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0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19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29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03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460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999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08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7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7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5817-A566-4E79-A916-2E92B54C710C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6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454A-374D-46E9-883A-325F4D93BC94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7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DE04-E4E9-47A1-B8C4-80BA9369E000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24.jpeg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60055" y="1052736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>
                <a:solidFill>
                  <a:schemeClr val="tx2"/>
                </a:solidFill>
              </a:rPr>
              <a:t>Subtask 1: Defining the metrics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200" b="1" dirty="0" smtClean="0"/>
              <a:t>Marc Abadie</a:t>
            </a:r>
            <a:r>
              <a:rPr lang="en-GB" sz="2200" b="1" baseline="30000" dirty="0" smtClean="0"/>
              <a:t>1</a:t>
            </a:r>
            <a:r>
              <a:rPr lang="en-GB" sz="2200" b="1" dirty="0" smtClean="0"/>
              <a:t>, Pawel Wargocki</a:t>
            </a:r>
            <a:r>
              <a:rPr lang="en-GB" sz="2200" b="1" baseline="30000" dirty="0" smtClean="0"/>
              <a:t>2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1600" b="1" baseline="30000" dirty="0" smtClean="0"/>
              <a:t>1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LaSIE</a:t>
            </a:r>
            <a:r>
              <a:rPr lang="en-GB" sz="1600" b="1" dirty="0" smtClean="0"/>
              <a:t> - University of La Rochelle, La Rochelle, France</a:t>
            </a:r>
            <a:br>
              <a:rPr lang="en-GB" sz="1600" b="1" dirty="0" smtClean="0"/>
            </a:br>
            <a:r>
              <a:rPr lang="en-GB" sz="1600" b="1" baseline="30000" dirty="0" smtClean="0"/>
              <a:t>2</a:t>
            </a:r>
            <a:r>
              <a:rPr lang="en-GB" sz="1600" b="1" dirty="0" smtClean="0"/>
              <a:t> Technical University of Denmark (DTU), </a:t>
            </a:r>
            <a:r>
              <a:rPr lang="en-GB" sz="1600" b="1" dirty="0" err="1" smtClean="0"/>
              <a:t>Lyngby</a:t>
            </a:r>
            <a:r>
              <a:rPr lang="en-GB" sz="1600" b="1" dirty="0" smtClean="0"/>
              <a:t>, Denmark</a:t>
            </a:r>
            <a:br>
              <a:rPr lang="en-GB" sz="16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endParaRPr lang="fr-FR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610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tx2"/>
                </a:solidFill>
              </a:rPr>
              <a:t>The 2nd Expert Meeting of the International Energy Agency Annex 68 Project Indoor Air Quality Design and Control in Low Energy Residential Buildings  </a:t>
            </a:r>
            <a:endParaRPr lang="en-US" sz="1000" b="1" i="1" dirty="0" smtClean="0">
              <a:solidFill>
                <a:schemeClr val="tx2"/>
              </a:solidFill>
            </a:endParaRPr>
          </a:p>
          <a:p>
            <a:pPr algn="ctr"/>
            <a:r>
              <a:rPr lang="en-US" sz="1000" b="1" i="1" dirty="0" smtClean="0">
                <a:solidFill>
                  <a:schemeClr val="tx2"/>
                </a:solidFill>
              </a:rPr>
              <a:t>September 8-10, </a:t>
            </a:r>
            <a:r>
              <a:rPr lang="en-US" sz="1000" b="1" i="1" dirty="0">
                <a:solidFill>
                  <a:schemeClr val="tx2"/>
                </a:solidFill>
              </a:rPr>
              <a:t>2016</a:t>
            </a:r>
          </a:p>
        </p:txBody>
      </p:sp>
      <p:pic>
        <p:nvPicPr>
          <p:cNvPr id="83" name="Picture 3" descr="lasi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66" y="3274232"/>
            <a:ext cx="864096" cy="5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logoCNR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42" y="3318203"/>
            <a:ext cx="468589" cy="4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09073"/>
            <a:ext cx="935142" cy="9351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9512" y="13811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IEA EBC Annex 68</a:t>
            </a:r>
            <a:endParaRPr lang="zh-CN" altLang="en-US" sz="2000" b="1" dirty="0"/>
          </a:p>
        </p:txBody>
      </p:sp>
      <p:pic>
        <p:nvPicPr>
          <p:cNvPr id="6146" name="Picture 2" descr="Technical University of Denm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3396"/>
            <a:ext cx="2448272" cy="5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1" y="-1"/>
            <a:ext cx="1466849" cy="7738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0" b="33521"/>
          <a:stretch/>
        </p:blipFill>
        <p:spPr bwMode="auto">
          <a:xfrm>
            <a:off x="2192111" y="4221088"/>
            <a:ext cx="4875225" cy="1502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Exposure Limit Values (ELV)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10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4400" y="992736"/>
            <a:ext cx="1981944" cy="5057639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Objective</a:t>
            </a:r>
            <a:r>
              <a:rPr lang="en-US" sz="1800" dirty="0" smtClean="0"/>
              <a:t>: </a:t>
            </a:r>
            <a:r>
              <a:rPr lang="en-GB" sz="1800" dirty="0"/>
              <a:t>to </a:t>
            </a:r>
            <a:r>
              <a:rPr lang="en-GB" sz="1800" dirty="0" smtClean="0"/>
              <a:t>define the ELV to </a:t>
            </a:r>
            <a:r>
              <a:rPr lang="en-GB" sz="1800" dirty="0"/>
              <a:t>be used in the current project</a:t>
            </a:r>
            <a:r>
              <a:rPr lang="en-GB" sz="1800" dirty="0" smtClean="0"/>
              <a:t>.</a:t>
            </a:r>
          </a:p>
          <a:p>
            <a:endParaRPr lang="en-GB" sz="1800" dirty="0" smtClean="0"/>
          </a:p>
          <a:p>
            <a:r>
              <a:rPr lang="en-US" sz="1800" b="1" dirty="0" smtClean="0"/>
              <a:t>Mean</a:t>
            </a:r>
            <a:r>
              <a:rPr lang="en-US" sz="1800" dirty="0" smtClean="0"/>
              <a:t>: compiling the </a:t>
            </a:r>
            <a:r>
              <a:rPr lang="en-GB" sz="1800" dirty="0" smtClean="0"/>
              <a:t>Indoor </a:t>
            </a:r>
            <a:r>
              <a:rPr lang="en-GB" sz="1800" dirty="0"/>
              <a:t>Air Guideline Values (IAGV) </a:t>
            </a:r>
            <a:r>
              <a:rPr lang="en-US" sz="1800" dirty="0" smtClean="0"/>
              <a:t>from various countries (World, EU, France, Belgium, Germany, China, Hong-Kong, Canada, California…)</a:t>
            </a:r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19" y="997807"/>
            <a:ext cx="653447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3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432" b="3387"/>
          <a:stretch/>
        </p:blipFill>
        <p:spPr bwMode="auto">
          <a:xfrm>
            <a:off x="684000" y="1129509"/>
            <a:ext cx="8208000" cy="520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Exposure Limit Values (ELV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)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2800" b="1" dirty="0" smtClean="0">
                <a:solidFill>
                  <a:schemeClr val="accent1"/>
                </a:solidFill>
              </a:rPr>
              <a:t>Long-term exposure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11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ANNEX 68 – Short </a:t>
            </a:r>
            <a:r>
              <a:rPr lang="en-US" altLang="fr-FR" sz="2800" b="1" dirty="0">
                <a:solidFill>
                  <a:schemeClr val="accent1"/>
                </a:solidFill>
              </a:rPr>
              <a:t>list of pollutants of interest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80432"/>
              </p:ext>
            </p:extLst>
          </p:nvPr>
        </p:nvGraphicFramePr>
        <p:xfrm>
          <a:off x="251520" y="1196752"/>
          <a:ext cx="8694712" cy="42210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66860"/>
                <a:gridCol w="3113926"/>
                <a:gridCol w="3113926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ELV for long-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term</a:t>
                      </a:r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ELV for short-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term</a:t>
                      </a:r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exposure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4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 (WHO for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Outdoor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Air)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Formaldehyde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Acrolein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Nitrogen dioxide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Benzene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Styrene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Toluene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Hexanal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(LCI)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alpha-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Pinene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Naphthalene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Tetrachloroethylene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1,4-dichlorobenzene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IAQ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indices: the problematic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88531"/>
            <a:ext cx="87484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Sharma M., Bhattacharya A, 2012, National Air Quality Index. Control of Urban Series, CUPS/82/2014-15, 58 pages.</a:t>
            </a:r>
          </a:p>
          <a:p>
            <a:r>
              <a:rPr lang="en-US" sz="800" dirty="0"/>
              <a:t>Kirchner S, </a:t>
            </a:r>
            <a:r>
              <a:rPr lang="en-US" sz="800" dirty="0" err="1"/>
              <a:t>Arene</a:t>
            </a:r>
            <a:r>
              <a:rPr lang="en-US" sz="800" dirty="0"/>
              <a:t> JF, </a:t>
            </a:r>
            <a:r>
              <a:rPr lang="en-US" sz="800" dirty="0" err="1"/>
              <a:t>Cochet</a:t>
            </a:r>
            <a:r>
              <a:rPr lang="en-US" sz="800" dirty="0"/>
              <a:t> C, </a:t>
            </a:r>
            <a:r>
              <a:rPr lang="en-US" sz="800" dirty="0" err="1"/>
              <a:t>Derbez</a:t>
            </a:r>
            <a:r>
              <a:rPr lang="en-US" sz="800" dirty="0"/>
              <a:t> M, </a:t>
            </a:r>
            <a:r>
              <a:rPr lang="en-US" sz="800" dirty="0" err="1"/>
              <a:t>Duboudin</a:t>
            </a:r>
            <a:r>
              <a:rPr lang="en-US" sz="800" dirty="0"/>
              <a:t> C, Elias P, </a:t>
            </a:r>
            <a:r>
              <a:rPr lang="en-US" sz="800" dirty="0" err="1"/>
              <a:t>Gregoire</a:t>
            </a:r>
            <a:r>
              <a:rPr lang="en-US" sz="800" dirty="0"/>
              <a:t> A, </a:t>
            </a:r>
            <a:r>
              <a:rPr lang="en-US" sz="800" dirty="0" err="1"/>
              <a:t>Jedor</a:t>
            </a:r>
            <a:r>
              <a:rPr lang="en-US" sz="800" dirty="0"/>
              <a:t> B,  Lucas JP, </a:t>
            </a:r>
            <a:r>
              <a:rPr lang="en-US" sz="800" dirty="0" err="1"/>
              <a:t>Pasquier</a:t>
            </a:r>
            <a:r>
              <a:rPr lang="en-US" sz="800" dirty="0"/>
              <a:t> N, </a:t>
            </a:r>
            <a:r>
              <a:rPr lang="en-US" sz="800" dirty="0" err="1"/>
              <a:t>Pigneret</a:t>
            </a:r>
            <a:r>
              <a:rPr lang="en-US" sz="800" dirty="0"/>
              <a:t> M, </a:t>
            </a:r>
            <a:r>
              <a:rPr lang="en-US" sz="800" dirty="0" err="1"/>
              <a:t>Ramalho</a:t>
            </a:r>
            <a:r>
              <a:rPr lang="en-US" sz="800" dirty="0"/>
              <a:t> O. 2006. </a:t>
            </a:r>
            <a:r>
              <a:rPr lang="en-US" sz="800" dirty="0" err="1"/>
              <a:t>Campagne</a:t>
            </a:r>
            <a:r>
              <a:rPr lang="en-US" sz="800" dirty="0"/>
              <a:t> </a:t>
            </a:r>
            <a:r>
              <a:rPr lang="en-US" sz="800" dirty="0" err="1"/>
              <a:t>nationale</a:t>
            </a:r>
            <a:r>
              <a:rPr lang="en-US" sz="800" dirty="0"/>
              <a:t> </a:t>
            </a:r>
            <a:r>
              <a:rPr lang="en-US" sz="800" dirty="0" err="1"/>
              <a:t>logements</a:t>
            </a:r>
            <a:r>
              <a:rPr lang="en-US" sz="800" dirty="0"/>
              <a:t>: </a:t>
            </a:r>
            <a:r>
              <a:rPr lang="en-US" sz="800" dirty="0" err="1"/>
              <a:t>état</a:t>
            </a:r>
            <a:r>
              <a:rPr lang="en-US" sz="800" dirty="0"/>
              <a:t> de la pollution </a:t>
            </a:r>
            <a:r>
              <a:rPr lang="en-US" sz="800" dirty="0" err="1"/>
              <a:t>dans</a:t>
            </a:r>
            <a:r>
              <a:rPr lang="en-US" sz="800" dirty="0"/>
              <a:t> les </a:t>
            </a:r>
            <a:r>
              <a:rPr lang="en-US" sz="800" dirty="0" err="1"/>
              <a:t>logements</a:t>
            </a:r>
            <a:r>
              <a:rPr lang="en-US" sz="800" dirty="0"/>
              <a:t> </a:t>
            </a:r>
            <a:r>
              <a:rPr lang="en-US" sz="800" dirty="0" err="1"/>
              <a:t>français</a:t>
            </a:r>
            <a:r>
              <a:rPr lang="en-US" sz="800" dirty="0"/>
              <a:t>. Report, CSTB/DDD/SB – 2006-57, 165 pages.</a:t>
            </a:r>
          </a:p>
          <a:p>
            <a:r>
              <a:rPr lang="en-US" sz="800" dirty="0" smtClean="0"/>
              <a:t>Logue</a:t>
            </a:r>
            <a:r>
              <a:rPr lang="en-US" sz="800" dirty="0"/>
              <a:t>, JM, Price PN, Sherman MH, Singer BC. 2011b. A Method to Estimate the Chronic Health Impact of Air Pollutants in U.S. Residences. </a:t>
            </a:r>
            <a:r>
              <a:rPr lang="fr-FR" sz="800" dirty="0" err="1"/>
              <a:t>Environmental</a:t>
            </a:r>
            <a:r>
              <a:rPr lang="fr-FR" sz="800" dirty="0"/>
              <a:t> </a:t>
            </a:r>
            <a:r>
              <a:rPr lang="fr-FR" sz="800" dirty="0" err="1"/>
              <a:t>Health</a:t>
            </a:r>
            <a:r>
              <a:rPr lang="fr-FR" sz="800" dirty="0"/>
              <a:t> Perspectives, 120 (2), 216–222.</a:t>
            </a:r>
            <a:endParaRPr lang="en-US" sz="800" dirty="0"/>
          </a:p>
          <a:p>
            <a:r>
              <a:rPr lang="en-US" sz="800" dirty="0"/>
              <a:t>Logue, JM, Sherman MH, Singer BC. 2014. A Method for Quantifying the Acute Health Impacts of Residential </a:t>
            </a:r>
            <a:r>
              <a:rPr lang="en-US" sz="800" dirty="0" err="1"/>
              <a:t>NonBiological</a:t>
            </a:r>
            <a:r>
              <a:rPr lang="en-US" sz="800" dirty="0"/>
              <a:t> Exposure Via Inhalation. LBNL Report 6883E</a:t>
            </a:r>
            <a:r>
              <a:rPr lang="fr-FR" sz="800" dirty="0"/>
              <a:t>, 11 pages.</a:t>
            </a:r>
            <a:endParaRPr lang="en-US" sz="800" dirty="0"/>
          </a:p>
          <a:p>
            <a:endParaRPr lang="en-US" sz="900" dirty="0"/>
          </a:p>
          <a:p>
            <a:endParaRPr lang="en-US" sz="900" dirty="0" smtClean="0"/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121496" y="1564442"/>
            <a:ext cx="1459786" cy="1529013"/>
            <a:chOff x="3583482" y="2243717"/>
            <a:chExt cx="2236724" cy="2342795"/>
          </a:xfrm>
        </p:grpSpPr>
        <p:grpSp>
          <p:nvGrpSpPr>
            <p:cNvPr id="24" name="Groupe 23"/>
            <p:cNvGrpSpPr/>
            <p:nvPr/>
          </p:nvGrpSpPr>
          <p:grpSpPr>
            <a:xfrm>
              <a:off x="3902082" y="2243717"/>
              <a:ext cx="890261" cy="890265"/>
              <a:chOff x="841128" y="2117583"/>
              <a:chExt cx="890261" cy="890265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841128" y="2117583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0" name="Ellipse 5"/>
              <p:cNvSpPr/>
              <p:nvPr/>
            </p:nvSpPr>
            <p:spPr>
              <a:xfrm>
                <a:off x="971504" y="2247959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PM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4032554" y="3123085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lipse 25"/>
            <p:cNvSpPr/>
            <p:nvPr/>
          </p:nvSpPr>
          <p:spPr>
            <a:xfrm>
              <a:off x="4838494" y="2271559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7" name="Groupe 26"/>
            <p:cNvGrpSpPr/>
            <p:nvPr/>
          </p:nvGrpSpPr>
          <p:grpSpPr>
            <a:xfrm>
              <a:off x="4838707" y="2536506"/>
              <a:ext cx="890261" cy="890265"/>
              <a:chOff x="1777753" y="2410372"/>
              <a:chExt cx="890261" cy="890265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1777753" y="2410372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8" name="Ellipse 9"/>
              <p:cNvSpPr/>
              <p:nvPr/>
            </p:nvSpPr>
            <p:spPr>
              <a:xfrm>
                <a:off x="1908129" y="2540748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VOC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5565846" y="3440243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9" name="Groupe 28"/>
            <p:cNvGrpSpPr/>
            <p:nvPr/>
          </p:nvGrpSpPr>
          <p:grpSpPr>
            <a:xfrm>
              <a:off x="3583482" y="3501278"/>
              <a:ext cx="1110191" cy="1085234"/>
              <a:chOff x="522528" y="3375144"/>
              <a:chExt cx="1110191" cy="108523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522528" y="3375144"/>
                <a:ext cx="1110191" cy="108523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6" name="Ellipse 12"/>
              <p:cNvSpPr/>
              <p:nvPr/>
            </p:nvSpPr>
            <p:spPr>
              <a:xfrm>
                <a:off x="685112" y="3534073"/>
                <a:ext cx="785023" cy="767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Bio-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contami</a:t>
                </a: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--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nants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4752639" y="3483128"/>
              <a:ext cx="890261" cy="890265"/>
              <a:chOff x="1691685" y="3356994"/>
              <a:chExt cx="890261" cy="890265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1691685" y="3356994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4" name="Ellipse 14"/>
              <p:cNvSpPr/>
              <p:nvPr/>
            </p:nvSpPr>
            <p:spPr>
              <a:xfrm>
                <a:off x="1822061" y="3487370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Radon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4378689" y="3193933"/>
              <a:ext cx="437261" cy="4371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lipse 31"/>
            <p:cNvSpPr/>
            <p:nvPr/>
          </p:nvSpPr>
          <p:spPr>
            <a:xfrm>
              <a:off x="3672514" y="3339110"/>
              <a:ext cx="191195" cy="1910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4338" name="Groupe 14337"/>
          <p:cNvGrpSpPr/>
          <p:nvPr/>
        </p:nvGrpSpPr>
        <p:grpSpPr>
          <a:xfrm>
            <a:off x="1857005" y="1298380"/>
            <a:ext cx="704938" cy="1842130"/>
            <a:chOff x="1857005" y="1016079"/>
            <a:chExt cx="704938" cy="1842130"/>
          </a:xfrm>
        </p:grpSpPr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527" y="1016079"/>
              <a:ext cx="476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 descr="Résultat de recherche d'images pour &quot;computer clipart black and white&quot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05" y="2315738"/>
              <a:ext cx="704938" cy="54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èche droite 13"/>
            <p:cNvSpPr/>
            <p:nvPr/>
          </p:nvSpPr>
          <p:spPr>
            <a:xfrm>
              <a:off x="1857005" y="1856056"/>
              <a:ext cx="704938" cy="350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40" name="Groupe 14339"/>
          <p:cNvGrpSpPr/>
          <p:nvPr/>
        </p:nvGrpSpPr>
        <p:grpSpPr>
          <a:xfrm>
            <a:off x="2843808" y="908720"/>
            <a:ext cx="3168352" cy="2592288"/>
            <a:chOff x="2843808" y="908720"/>
            <a:chExt cx="3168352" cy="2592288"/>
          </a:xfrm>
        </p:grpSpPr>
        <p:grpSp>
          <p:nvGrpSpPr>
            <p:cNvPr id="14337" name="Groupe 14336"/>
            <p:cNvGrpSpPr/>
            <p:nvPr/>
          </p:nvGrpSpPr>
          <p:grpSpPr>
            <a:xfrm>
              <a:off x="2843808" y="1407839"/>
              <a:ext cx="3168352" cy="2093169"/>
              <a:chOff x="2843808" y="1125538"/>
              <a:chExt cx="3168352" cy="209316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3275856" y="1131298"/>
                <a:ext cx="1512168" cy="504056"/>
                <a:chOff x="2699792" y="1268760"/>
                <a:chExt cx="1512168" cy="504056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8" name="Obje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0596565"/>
                    </p:ext>
                  </p:extLst>
                </p:nvPr>
              </p:nvGraphicFramePr>
              <p:xfrm>
                <a:off x="3028950" y="1368425"/>
                <a:ext cx="8763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15" name="Équation" r:id="rId6" imgW="583920" imgH="190440" progId="Equation.3">
                        <p:embed/>
                      </p:oleObj>
                    </mc:Choice>
                    <mc:Fallback>
                      <p:oleObj name="Équation" r:id="rId6" imgW="583920" imgH="190440" progId="Equation.3">
                        <p:embed/>
                        <p:pic>
                          <p:nvPicPr>
                            <p:cNvPr id="0" name="Obje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8950" y="1368425"/>
                              <a:ext cx="8763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6" name="Groupe 15"/>
              <p:cNvGrpSpPr/>
              <p:nvPr/>
            </p:nvGrpSpPr>
            <p:grpSpPr>
              <a:xfrm>
                <a:off x="3285396" y="1763014"/>
                <a:ext cx="1512168" cy="504056"/>
                <a:chOff x="2699792" y="1268760"/>
                <a:chExt cx="1512168" cy="504056"/>
              </a:xfrm>
            </p:grpSpPr>
            <p:sp>
              <p:nvSpPr>
                <p:cNvPr id="17" name="Rectangle à coins arrondis 16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8" name="Obje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41302569"/>
                    </p:ext>
                  </p:extLst>
                </p:nvPr>
              </p:nvGraphicFramePr>
              <p:xfrm>
                <a:off x="3009147" y="1368088"/>
                <a:ext cx="9144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16" name="Équation" r:id="rId8" imgW="609480" imgH="190440" progId="Equation.3">
                        <p:embed/>
                      </p:oleObj>
                    </mc:Choice>
                    <mc:Fallback>
                      <p:oleObj name="Équation" r:id="rId8" imgW="6094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9147" y="1368088"/>
                              <a:ext cx="9144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" name="Groupe 18"/>
              <p:cNvGrpSpPr/>
              <p:nvPr/>
            </p:nvGrpSpPr>
            <p:grpSpPr>
              <a:xfrm>
                <a:off x="3275856" y="2714651"/>
                <a:ext cx="1512168" cy="504056"/>
                <a:chOff x="2699792" y="1268760"/>
                <a:chExt cx="1512168" cy="504056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21" name="Obje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4158386"/>
                    </p:ext>
                  </p:extLst>
                </p:nvPr>
              </p:nvGraphicFramePr>
              <p:xfrm>
                <a:off x="2999606" y="1368698"/>
                <a:ext cx="93345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17" name="Équation" r:id="rId10" imgW="622080" imgH="190440" progId="Equation.3">
                        <p:embed/>
                      </p:oleObj>
                    </mc:Choice>
                    <mc:Fallback>
                      <p:oleObj name="Équation" r:id="rId10" imgW="6220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9606" y="1368698"/>
                              <a:ext cx="93345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" name="ZoneTexte 11"/>
              <p:cNvSpPr txBox="1"/>
              <p:nvPr/>
            </p:nvSpPr>
            <p:spPr>
              <a:xfrm>
                <a:off x="3935521" y="2252986"/>
                <a:ext cx="211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/>
                  <a:t>.</a:t>
                </a:r>
              </a:p>
            </p:txBody>
          </p:sp>
          <p:cxnSp>
            <p:nvCxnSpPr>
              <p:cNvPr id="22" name="Connecteur droit 21"/>
              <p:cNvCxnSpPr>
                <a:stCxn id="9" idx="1"/>
              </p:cNvCxnSpPr>
              <p:nvPr/>
            </p:nvCxnSpPr>
            <p:spPr>
              <a:xfrm flipH="1">
                <a:off x="2843808" y="138332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Obje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8522521"/>
                  </p:ext>
                </p:extLst>
              </p:nvPr>
            </p:nvGraphicFramePr>
            <p:xfrm>
              <a:off x="2886075" y="1125538"/>
              <a:ext cx="2286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18" name="Équation" r:id="rId12" imgW="152280" imgH="190440" progId="Equation.3">
                      <p:embed/>
                    </p:oleObj>
                  </mc:Choice>
                  <mc:Fallback>
                    <p:oleObj name="Équation" r:id="rId12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6075" y="1125538"/>
                            <a:ext cx="2286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Connecteur droit 47"/>
              <p:cNvCxnSpPr/>
              <p:nvPr/>
            </p:nvCxnSpPr>
            <p:spPr>
              <a:xfrm flipH="1">
                <a:off x="2843808" y="203288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9" name="Obje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9769906"/>
                  </p:ext>
                </p:extLst>
              </p:nvPr>
            </p:nvGraphicFramePr>
            <p:xfrm>
              <a:off x="2876550" y="177482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19" name="Équation" r:id="rId14" imgW="164880" imgH="190440" progId="Equation.3">
                      <p:embed/>
                    </p:oleObj>
                  </mc:Choice>
                  <mc:Fallback>
                    <p:oleObj name="Équation" r:id="rId14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177482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0" name="Connecteur droit 49"/>
              <p:cNvCxnSpPr/>
              <p:nvPr/>
            </p:nvCxnSpPr>
            <p:spPr>
              <a:xfrm flipH="1">
                <a:off x="2843808" y="2966708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Obje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2134918"/>
                  </p:ext>
                </p:extLst>
              </p:nvPr>
            </p:nvGraphicFramePr>
            <p:xfrm>
              <a:off x="2876550" y="270827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20" name="Équation" r:id="rId16" imgW="164880" imgH="190440" progId="Equation.3">
                      <p:embed/>
                    </p:oleObj>
                  </mc:Choice>
                  <mc:Fallback>
                    <p:oleObj name="Équation" r:id="rId16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270827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2" name="Connecteur droit 51"/>
              <p:cNvCxnSpPr/>
              <p:nvPr/>
            </p:nvCxnSpPr>
            <p:spPr>
              <a:xfrm>
                <a:off x="4788024" y="1382532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7313103"/>
                  </p:ext>
                </p:extLst>
              </p:nvPr>
            </p:nvGraphicFramePr>
            <p:xfrm>
              <a:off x="5304842" y="1128202"/>
              <a:ext cx="1905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21" name="Équation" r:id="rId18" imgW="126720" imgH="190440" progId="Equation.3">
                      <p:embed/>
                    </p:oleObj>
                  </mc:Choice>
                  <mc:Fallback>
                    <p:oleObj name="Équation" r:id="rId18" imgW="12672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4842" y="1128202"/>
                            <a:ext cx="1905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Connecteur droit 54"/>
              <p:cNvCxnSpPr/>
              <p:nvPr/>
            </p:nvCxnSpPr>
            <p:spPr>
              <a:xfrm>
                <a:off x="4788024" y="2029428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6" name="Obje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7851008"/>
                  </p:ext>
                </p:extLst>
              </p:nvPr>
            </p:nvGraphicFramePr>
            <p:xfrm>
              <a:off x="5295900" y="177482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22" name="Équation" r:id="rId20" imgW="139680" imgH="190440" progId="Equation.3">
                      <p:embed/>
                    </p:oleObj>
                  </mc:Choice>
                  <mc:Fallback>
                    <p:oleObj name="Équation" r:id="rId20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177482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7" name="Connecteur droit 56"/>
              <p:cNvCxnSpPr/>
              <p:nvPr/>
            </p:nvCxnSpPr>
            <p:spPr>
              <a:xfrm>
                <a:off x="4788024" y="2963250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8" name="Obje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9065459"/>
                  </p:ext>
                </p:extLst>
              </p:nvPr>
            </p:nvGraphicFramePr>
            <p:xfrm>
              <a:off x="5295900" y="270827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23" name="Équation" r:id="rId22" imgW="139680" imgH="190440" progId="Equation.3">
                      <p:embed/>
                    </p:oleObj>
                  </mc:Choice>
                  <mc:Fallback>
                    <p:oleObj name="Équation" r:id="rId22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270827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ZoneTexte 58"/>
            <p:cNvSpPr txBox="1"/>
            <p:nvPr/>
          </p:nvSpPr>
          <p:spPr>
            <a:xfrm>
              <a:off x="4889375" y="908720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Sub-Indices</a:t>
              </a:r>
              <a:endParaRPr lang="en-US" sz="1400" b="1" dirty="0"/>
            </a:p>
          </p:txBody>
        </p:sp>
      </p:grpSp>
      <p:grpSp>
        <p:nvGrpSpPr>
          <p:cNvPr id="14339" name="Groupe 14338"/>
          <p:cNvGrpSpPr/>
          <p:nvPr/>
        </p:nvGrpSpPr>
        <p:grpSpPr>
          <a:xfrm>
            <a:off x="6012160" y="908720"/>
            <a:ext cx="1728192" cy="2592288"/>
            <a:chOff x="6012160" y="908720"/>
            <a:chExt cx="1728192" cy="2592288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6012160" y="1357328"/>
              <a:ext cx="1728192" cy="21436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269237" y="908720"/>
              <a:ext cx="1183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Aggregation</a:t>
              </a:r>
              <a:endParaRPr lang="en-US" sz="1400" b="1" dirty="0"/>
            </a:p>
          </p:txBody>
        </p:sp>
        <p:graphicFrame>
          <p:nvGraphicFramePr>
            <p:cNvPr id="64" name="Obje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372346"/>
                </p:ext>
              </p:extLst>
            </p:nvPr>
          </p:nvGraphicFramePr>
          <p:xfrm>
            <a:off x="6186636" y="2172676"/>
            <a:ext cx="1409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4" name="Équation" r:id="rId24" imgW="939600" imgH="190440" progId="Equation.3">
                    <p:embed/>
                  </p:oleObj>
                </mc:Choice>
                <mc:Fallback>
                  <p:oleObj name="Équation" r:id="rId24" imgW="9396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6636" y="2172676"/>
                          <a:ext cx="1409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ZoneTexte 70"/>
          <p:cNvSpPr txBox="1"/>
          <p:nvPr/>
        </p:nvSpPr>
        <p:spPr>
          <a:xfrm>
            <a:off x="5006452" y="3545473"/>
            <a:ext cx="3251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adapted from IND-QAI (Sharma and Bhattacharya, 2012)</a:t>
            </a:r>
            <a:endParaRPr lang="en-US" sz="1000" i="1" dirty="0"/>
          </a:p>
        </p:txBody>
      </p:sp>
      <p:sp>
        <p:nvSpPr>
          <p:cNvPr id="65" name="Espace réservé du contenu 2"/>
          <p:cNvSpPr>
            <a:spLocks noGrp="1"/>
          </p:cNvSpPr>
          <p:nvPr>
            <p:ph idx="1"/>
          </p:nvPr>
        </p:nvSpPr>
        <p:spPr>
          <a:xfrm>
            <a:off x="107504" y="4077072"/>
            <a:ext cx="3933975" cy="21134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ELV-based approach:</a:t>
            </a:r>
          </a:p>
          <a:p>
            <a:pPr lvl="1"/>
            <a:r>
              <a:rPr lang="en-US" sz="1800" dirty="0" smtClean="0"/>
              <a:t>Chronic and/or Acute effects (</a:t>
            </a:r>
            <a:r>
              <a:rPr lang="en-US" sz="1800" dirty="0"/>
              <a:t>Kirchner et al., 2006)</a:t>
            </a:r>
            <a:endParaRPr lang="en-US" sz="1800" dirty="0" smtClean="0"/>
          </a:p>
          <a:p>
            <a:pPr lvl="1"/>
            <a:r>
              <a:rPr lang="en-US" sz="1800" b="1" dirty="0" smtClean="0"/>
              <a:t>Aggregation: MAX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/>
              <a:t>Sharma and Bhattacharya, </a:t>
            </a:r>
            <a:r>
              <a:rPr lang="en-US" sz="1800" dirty="0" smtClean="0"/>
              <a:t>2012)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</p:txBody>
      </p:sp>
      <p:sp>
        <p:nvSpPr>
          <p:cNvPr id="66" name="Espace réservé du contenu 2"/>
          <p:cNvSpPr txBox="1">
            <a:spLocks/>
          </p:cNvSpPr>
          <p:nvPr/>
        </p:nvSpPr>
        <p:spPr>
          <a:xfrm>
            <a:off x="4283968" y="4119928"/>
            <a:ext cx="4680520" cy="21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DALY</a:t>
            </a:r>
            <a:r>
              <a:rPr lang="en-US" sz="1800" dirty="0">
                <a:solidFill>
                  <a:schemeClr val="tx1"/>
                </a:solidFill>
              </a:rPr>
              <a:t>-based approach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Chronic effects (Logue et al., 2011b)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Acute effects (Logue et al., 2014): NO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and CO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Aggregation: SUM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2124" b="492"/>
          <a:stretch/>
        </p:blipFill>
        <p:spPr bwMode="auto">
          <a:xfrm>
            <a:off x="4739640" y="1916832"/>
            <a:ext cx="440436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1370" b="492"/>
          <a:stretch/>
        </p:blipFill>
        <p:spPr bwMode="auto">
          <a:xfrm>
            <a:off x="107504" y="1928272"/>
            <a:ext cx="446400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ELV-based or DALY approaches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1412776"/>
            <a:ext cx="186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ELV-based indices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4048" y="1431092"/>
            <a:ext cx="3895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DALY lost per year per 100,000 persons</a:t>
            </a:r>
            <a:endParaRPr lang="en-US" b="1" dirty="0"/>
          </a:p>
        </p:txBody>
      </p:sp>
      <p:sp>
        <p:nvSpPr>
          <p:cNvPr id="12" name="Flèche droite 11"/>
          <p:cNvSpPr/>
          <p:nvPr/>
        </p:nvSpPr>
        <p:spPr>
          <a:xfrm>
            <a:off x="395536" y="5521106"/>
            <a:ext cx="704938" cy="350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187624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Formaldehyde, </a:t>
            </a:r>
            <a:r>
              <a:rPr lang="en-US" dirty="0"/>
              <a:t>PM</a:t>
            </a:r>
            <a:r>
              <a:rPr lang="en-US" baseline="-25000" dirty="0"/>
              <a:t>2.5</a:t>
            </a:r>
          </a:p>
          <a:p>
            <a:r>
              <a:rPr lang="en-US" dirty="0" smtClean="0"/>
              <a:t>Nitrogen Dioxide, </a:t>
            </a:r>
            <a:r>
              <a:rPr lang="en-US" dirty="0"/>
              <a:t>Benzene</a:t>
            </a:r>
            <a:endParaRPr lang="en-US" baseline="-25000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4860032" y="5552716"/>
            <a:ext cx="704938" cy="350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5674373" y="551171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, Formaldehyde</a:t>
            </a:r>
            <a:endParaRPr lang="en-US" baseline="-25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0" y="9087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Long-term effects / data from Kirchner et al. (2006) and </a:t>
            </a:r>
            <a:r>
              <a:rPr lang="en-US" b="1" dirty="0" err="1"/>
              <a:t>Derbez</a:t>
            </a:r>
            <a:r>
              <a:rPr lang="en-US" b="1" dirty="0"/>
              <a:t> et al. (2015)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4365104"/>
            <a:ext cx="17281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Wrong value</a:t>
            </a:r>
          </a:p>
        </p:txBody>
      </p:sp>
    </p:spTree>
    <p:extLst>
      <p:ext uri="{BB962C8B-B14F-4D97-AF65-F5344CB8AC3E}">
        <p14:creationId xmlns:p14="http://schemas.microsoft.com/office/powerpoint/2010/main" val="5134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ELV-based or DALY approaches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Long-term effects / data from Kirchner et al. (2006) and </a:t>
            </a:r>
            <a:r>
              <a:rPr lang="en-US" b="1" dirty="0" err="1"/>
              <a:t>Derbez</a:t>
            </a:r>
            <a:r>
              <a:rPr lang="en-US" b="1" dirty="0"/>
              <a:t> et al. (2015)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83665" y="1768217"/>
            <a:ext cx="4560343" cy="3532991"/>
            <a:chOff x="83665" y="1768217"/>
            <a:chExt cx="4560343" cy="3532991"/>
          </a:xfrm>
        </p:grpSpPr>
        <p:sp>
          <p:nvSpPr>
            <p:cNvPr id="11" name="Rectangle 10"/>
            <p:cNvSpPr/>
            <p:nvPr/>
          </p:nvSpPr>
          <p:spPr>
            <a:xfrm>
              <a:off x="1187624" y="1768217"/>
              <a:ext cx="18658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ELV-based indices</a:t>
              </a:r>
            </a:p>
          </p:txBody>
        </p:sp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5" y="2155865"/>
              <a:ext cx="4560343" cy="3145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4664514" y="1786533"/>
            <a:ext cx="4479486" cy="3514675"/>
            <a:chOff x="4664514" y="1786533"/>
            <a:chExt cx="4479486" cy="3514675"/>
          </a:xfrm>
        </p:grpSpPr>
        <p:sp>
          <p:nvSpPr>
            <p:cNvPr id="12" name="Rectangle 11"/>
            <p:cNvSpPr/>
            <p:nvPr/>
          </p:nvSpPr>
          <p:spPr>
            <a:xfrm>
              <a:off x="5004048" y="1786533"/>
              <a:ext cx="3895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DALY lost per year per 100,000 persons</a:t>
              </a:r>
              <a:endParaRPr lang="en-US" b="1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514" y="2155865"/>
              <a:ext cx="4479486" cy="3145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8388424" y="3789040"/>
            <a:ext cx="17281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Wrong value</a:t>
            </a:r>
          </a:p>
        </p:txBody>
      </p:sp>
    </p:spTree>
    <p:extLst>
      <p:ext uri="{BB962C8B-B14F-4D97-AF65-F5344CB8AC3E}">
        <p14:creationId xmlns:p14="http://schemas.microsoft.com/office/powerpoint/2010/main" val="42138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Conclusions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405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Pollutants of interest:</a:t>
            </a:r>
          </a:p>
          <a:p>
            <a:pPr lvl="1"/>
            <a:r>
              <a:rPr lang="en-US" dirty="0"/>
              <a:t>List of 17 pollutants</a:t>
            </a:r>
          </a:p>
          <a:p>
            <a:pPr lvl="1"/>
            <a:r>
              <a:rPr lang="en-US" dirty="0"/>
              <a:t>SVOCs have not been considered here (multiple pathways, adsorption on PM…)</a:t>
            </a:r>
          </a:p>
          <a:p>
            <a:endParaRPr lang="en-US" dirty="0"/>
          </a:p>
          <a:p>
            <a:r>
              <a:rPr lang="en-US" dirty="0"/>
              <a:t>Quantification of IAQ:</a:t>
            </a:r>
          </a:p>
          <a:p>
            <a:pPr lvl="1"/>
            <a:r>
              <a:rPr lang="en-US" dirty="0"/>
              <a:t>Approaches:</a:t>
            </a:r>
          </a:p>
          <a:p>
            <a:pPr lvl="2"/>
            <a:r>
              <a:rPr lang="en-US" dirty="0"/>
              <a:t>ELV-based approach: give a goal to designers, “to stay below the ELV level for each pollutant!”</a:t>
            </a:r>
          </a:p>
          <a:p>
            <a:pPr lvl="2"/>
            <a:r>
              <a:rPr lang="en-US" dirty="0"/>
              <a:t>DALY approach: tool for decision makers, “which pollutant do we need to focus on?”</a:t>
            </a:r>
          </a:p>
          <a:p>
            <a:pPr lvl="1"/>
            <a:r>
              <a:rPr lang="en-US" dirty="0"/>
              <a:t>Short/Long-term effects:</a:t>
            </a:r>
          </a:p>
          <a:p>
            <a:pPr lvl="2"/>
            <a:r>
              <a:rPr lang="en-US" dirty="0"/>
              <a:t>Chronic effects = 1-2 weeks or annual average concentration</a:t>
            </a:r>
          </a:p>
          <a:p>
            <a:pPr lvl="2"/>
            <a:r>
              <a:rPr lang="en-US" dirty="0"/>
              <a:t>Acute effects = 1-2 hours concentration </a:t>
            </a:r>
            <a:r>
              <a:rPr lang="en-US" dirty="0">
                <a:sym typeface="Wingdings" panose="05000000000000000000" pitchFamily="2" charset="2"/>
              </a:rPr>
              <a:t> problem for in-situ measurements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Goal of Subtask 1: to come-up with indices to evaluate solutions for a better IAQ in low-energy residential buildings</a:t>
            </a:r>
          </a:p>
          <a:p>
            <a:pPr lvl="1"/>
            <a:r>
              <a:rPr lang="en-US" dirty="0"/>
              <a:t>ELV-based approach: % of reduction of the ELV MAX with % of increase of </a:t>
            </a:r>
            <a:r>
              <a:rPr lang="en-US" dirty="0" err="1"/>
              <a:t>kWh</a:t>
            </a:r>
            <a:r>
              <a:rPr lang="en-US" baseline="-25000" dirty="0" err="1"/>
              <a:t>PE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.year</a:t>
            </a:r>
          </a:p>
          <a:p>
            <a:pPr lvl="1"/>
            <a:r>
              <a:rPr lang="en-US" dirty="0"/>
              <a:t>DALY approach: % of reduction of the DALY SUM with % of increase of </a:t>
            </a:r>
            <a:r>
              <a:rPr lang="en-US" dirty="0" err="1"/>
              <a:t>kWh</a:t>
            </a:r>
            <a:r>
              <a:rPr lang="en-US" baseline="-25000" dirty="0" err="1"/>
              <a:t>PE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.year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en Letter To &quot;Thank You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" y="0"/>
            <a:ext cx="6896141" cy="53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Content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3" y="1628800"/>
            <a:ext cx="7619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Identification of pollutants of interest for residential buildings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IAQ indices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>
                <a:solidFill>
                  <a:schemeClr val="accent1"/>
                </a:solidFill>
              </a:rPr>
              <a:t>Indoor Air Pollutants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/>
          <p:cNvGrpSpPr/>
          <p:nvPr/>
        </p:nvGrpSpPr>
        <p:grpSpPr>
          <a:xfrm>
            <a:off x="888352" y="5589240"/>
            <a:ext cx="7522760" cy="646331"/>
            <a:chOff x="1113020" y="5537139"/>
            <a:chExt cx="7522760" cy="646331"/>
          </a:xfrm>
        </p:grpSpPr>
        <p:sp>
          <p:nvSpPr>
            <p:cNvPr id="4" name="ZoneTexte 3"/>
            <p:cNvSpPr txBox="1"/>
            <p:nvPr/>
          </p:nvSpPr>
          <p:spPr>
            <a:xfrm>
              <a:off x="1562690" y="5537139"/>
              <a:ext cx="7073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2"/>
                  </a:solidFill>
                </a:rPr>
                <a:t>Identifying </a:t>
              </a:r>
              <a:r>
                <a:rPr lang="en-US" dirty="0">
                  <a:solidFill>
                    <a:schemeClr val="accent2"/>
                  </a:solidFill>
                </a:rPr>
                <a:t>pollutants </a:t>
              </a:r>
              <a:r>
                <a:rPr lang="en-US" dirty="0" smtClean="0">
                  <a:solidFill>
                    <a:schemeClr val="accent2"/>
                  </a:solidFill>
                </a:rPr>
                <a:t>of interest for (low-energy) </a:t>
              </a:r>
              <a:r>
                <a:rPr lang="en-US" b="1" dirty="0" smtClean="0">
                  <a:solidFill>
                    <a:schemeClr val="accent2"/>
                  </a:solidFill>
                </a:rPr>
                <a:t>residential </a:t>
              </a:r>
              <a:r>
                <a:rPr lang="en-US" b="1" dirty="0">
                  <a:solidFill>
                    <a:schemeClr val="accent2"/>
                  </a:solidFill>
                </a:rPr>
                <a:t>buildings </a:t>
              </a:r>
              <a:endParaRPr lang="en-US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2"/>
                  </a:solidFill>
                </a:rPr>
                <a:t>Providing </a:t>
              </a:r>
              <a:r>
                <a:rPr lang="en-US" dirty="0">
                  <a:solidFill>
                    <a:schemeClr val="accent2"/>
                  </a:solidFill>
                </a:rPr>
                <a:t>a way to quantify the IAQ based on </a:t>
              </a:r>
              <a:r>
                <a:rPr lang="en-US" dirty="0" smtClean="0">
                  <a:solidFill>
                    <a:schemeClr val="accent2"/>
                  </a:solidFill>
                </a:rPr>
                <a:t>the selected </a:t>
              </a:r>
              <a:r>
                <a:rPr lang="en-US" dirty="0">
                  <a:solidFill>
                    <a:schemeClr val="accent2"/>
                  </a:solidFill>
                </a:rPr>
                <a:t>pollutants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1113020" y="5692179"/>
              <a:ext cx="409006" cy="2880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683568" y="980729"/>
            <a:ext cx="7825353" cy="4536504"/>
            <a:chOff x="395536" y="735198"/>
            <a:chExt cx="8280920" cy="4844752"/>
          </a:xfrm>
        </p:grpSpPr>
        <p:grpSp>
          <p:nvGrpSpPr>
            <p:cNvPr id="3" name="Groupe 2"/>
            <p:cNvGrpSpPr>
              <a:grpSpLocks noChangeAspect="1"/>
            </p:cNvGrpSpPr>
            <p:nvPr/>
          </p:nvGrpSpPr>
          <p:grpSpPr>
            <a:xfrm>
              <a:off x="987617" y="796124"/>
              <a:ext cx="7423495" cy="4711816"/>
              <a:chOff x="104775" y="641648"/>
              <a:chExt cx="8943975" cy="5676887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104775" y="3266063"/>
                <a:ext cx="2451001" cy="232511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417823" y="2078038"/>
                <a:ext cx="1639577" cy="1610655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564022" y="2187932"/>
                <a:ext cx="1294378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Inorganic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Compounds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556163" y="2749822"/>
                <a:ext cx="1377425" cy="88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CO, NO, NO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SO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NH</a:t>
                </a:r>
                <a:r>
                  <a:rPr kumimoji="0" lang="fr-FR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endParaRPr kumimoji="0" lang="fr-FR" sz="1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…</a:t>
                </a:r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1835696" y="3565376"/>
                <a:ext cx="1524000" cy="1447800"/>
                <a:chOff x="2057400" y="3533775"/>
                <a:chExt cx="1524000" cy="1447800"/>
              </a:xfrm>
            </p:grpSpPr>
            <p:sp>
              <p:nvSpPr>
                <p:cNvPr id="12" name="Oval 9"/>
                <p:cNvSpPr>
                  <a:spLocks noChangeArrowheads="1"/>
                </p:cNvSpPr>
                <p:nvPr/>
              </p:nvSpPr>
              <p:spPr bwMode="auto">
                <a:xfrm>
                  <a:off x="2057400" y="3533775"/>
                  <a:ext cx="1524000" cy="144780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33900" y="4078728"/>
                  <a:ext cx="610687" cy="370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VOC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348615" y="4700587"/>
                <a:ext cx="1271057" cy="1207504"/>
                <a:chOff x="447675" y="4895850"/>
                <a:chExt cx="1524000" cy="1447800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447675" y="4895850"/>
                  <a:ext cx="1524000" cy="144780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65927" y="5133975"/>
                  <a:ext cx="266859" cy="444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04601" y="5397917"/>
                  <a:ext cx="956834" cy="444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Radon</a:t>
                  </a:r>
                </a:p>
              </p:txBody>
            </p:sp>
          </p:grp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4392757" y="4184935"/>
                <a:ext cx="2209800" cy="2133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6212962" y="4562065"/>
                <a:ext cx="1321457" cy="1295611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6469068" y="5023135"/>
                <a:ext cx="784506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Molds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5235149" y="3344614"/>
                <a:ext cx="1301849" cy="1288926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362030" y="3527710"/>
                <a:ext cx="1004679" cy="88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Viruses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bacteria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7641902" y="2967038"/>
                <a:ext cx="1276997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Particules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métalliques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7697420" y="3506788"/>
                <a:ext cx="1143734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Pb, Cu, Se,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Cr, </a:t>
                </a: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As, Cd</a:t>
                </a: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3764690" y="4093480"/>
                <a:ext cx="1319200" cy="130113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3874221" y="4322192"/>
                <a:ext cx="1060686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Allergens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3932359" y="4601592"/>
                <a:ext cx="958327" cy="55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Pollens,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mites,</a:t>
                </a:r>
                <a:endParaRPr kumimoji="0" lang="en-US" sz="14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4232928" y="4917505"/>
                <a:ext cx="384721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...</a:t>
                </a:r>
              </a:p>
            </p:txBody>
          </p:sp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371475" y="3937382"/>
                <a:ext cx="159393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Gaseous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Pollutants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0" name="Groupe 29"/>
              <p:cNvGrpSpPr/>
              <p:nvPr/>
            </p:nvGrpSpPr>
            <p:grpSpPr>
              <a:xfrm>
                <a:off x="3186801" y="1649822"/>
                <a:ext cx="2033271" cy="1707170"/>
                <a:chOff x="3222805" y="1469802"/>
                <a:chExt cx="2033271" cy="1707170"/>
              </a:xfrm>
            </p:grpSpPr>
            <p:sp>
              <p:nvSpPr>
                <p:cNvPr id="31" name="Oval 34"/>
                <p:cNvSpPr>
                  <a:spLocks noChangeArrowheads="1"/>
                </p:cNvSpPr>
                <p:nvPr/>
              </p:nvSpPr>
              <p:spPr bwMode="auto">
                <a:xfrm>
                  <a:off x="3347864" y="1469802"/>
                  <a:ext cx="1751893" cy="170717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67286" y="1728741"/>
                  <a:ext cx="713047" cy="370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SVOC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22805" y="2144394"/>
                  <a:ext cx="2033271" cy="734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Pesticides, PAH,</a:t>
                  </a:r>
                </a:p>
                <a:p>
                  <a:pPr lvl="0" algn="ctr">
                    <a:lnSpc>
                      <a:spcPct val="80000"/>
                    </a:lnSpc>
                    <a:defRPr/>
                  </a:pPr>
                  <a:r>
                    <a:rPr lang="en-US" sz="1400" kern="0" dirty="0">
                      <a:solidFill>
                        <a:sysClr val="windowText" lastClr="000000"/>
                      </a:solidFill>
                    </a:rPr>
                    <a:t>phthalate </a:t>
                  </a:r>
                  <a:endPara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4" name="Text Box 38"/>
              <p:cNvSpPr txBox="1">
                <a:spLocks noChangeArrowheads="1"/>
              </p:cNvSpPr>
              <p:nvPr/>
            </p:nvSpPr>
            <p:spPr bwMode="auto">
              <a:xfrm>
                <a:off x="4740932" y="4993580"/>
                <a:ext cx="149752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Bio-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contaminants</a:t>
                </a:r>
              </a:p>
            </p:txBody>
          </p:sp>
          <p:sp>
            <p:nvSpPr>
              <p:cNvPr id="35" name="AutoShape 39"/>
              <p:cNvSpPr>
                <a:spLocks noChangeArrowheads="1"/>
              </p:cNvSpPr>
              <p:nvPr/>
            </p:nvSpPr>
            <p:spPr bwMode="auto">
              <a:xfrm rot="18566256">
                <a:off x="3078250" y="3184833"/>
                <a:ext cx="528565" cy="483806"/>
              </a:xfrm>
              <a:prstGeom prst="leftArrow">
                <a:avLst>
                  <a:gd name="adj1" fmla="val 50000"/>
                  <a:gd name="adj2" fmla="val 300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utoShape 40"/>
              <p:cNvSpPr>
                <a:spLocks noChangeArrowheads="1"/>
              </p:cNvSpPr>
              <p:nvPr/>
            </p:nvSpPr>
            <p:spPr bwMode="auto">
              <a:xfrm>
                <a:off x="5162550" y="2251720"/>
                <a:ext cx="552450" cy="45720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7" name="Groupe 36"/>
              <p:cNvGrpSpPr/>
              <p:nvPr/>
            </p:nvGrpSpPr>
            <p:grpSpPr>
              <a:xfrm>
                <a:off x="5791200" y="641648"/>
                <a:ext cx="3257550" cy="3802062"/>
                <a:chOff x="5791200" y="484188"/>
                <a:chExt cx="3257550" cy="3802062"/>
              </a:xfrm>
            </p:grpSpPr>
            <p:grpSp>
              <p:nvGrpSpPr>
                <p:cNvPr id="38" name="Groupe 37"/>
                <p:cNvGrpSpPr/>
                <p:nvPr/>
              </p:nvGrpSpPr>
              <p:grpSpPr>
                <a:xfrm>
                  <a:off x="6667500" y="1019175"/>
                  <a:ext cx="2286000" cy="2292350"/>
                  <a:chOff x="6667500" y="1019175"/>
                  <a:chExt cx="2286000" cy="2292350"/>
                </a:xfrm>
              </p:grpSpPr>
              <p:sp>
                <p:nvSpPr>
                  <p:cNvPr id="4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6667500" y="1019175"/>
                    <a:ext cx="2286000" cy="229235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2701" y="1953254"/>
                    <a:ext cx="527640" cy="3708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PM</a:t>
                    </a:r>
                    <a:endPara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9" name="Groupe 38"/>
                <p:cNvGrpSpPr/>
                <p:nvPr/>
              </p:nvGrpSpPr>
              <p:grpSpPr>
                <a:xfrm>
                  <a:off x="5791200" y="1581150"/>
                  <a:ext cx="1524000" cy="1524000"/>
                  <a:chOff x="5791200" y="1581150"/>
                  <a:chExt cx="1524000" cy="1524000"/>
                </a:xfrm>
              </p:grpSpPr>
              <p:sp>
                <p:nvSpPr>
                  <p:cNvPr id="4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1581150"/>
                    <a:ext cx="1524000" cy="1524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0092" y="1912938"/>
                    <a:ext cx="1116696" cy="8899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Organic &amp;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Mineral</a:t>
                    </a:r>
                  </a:p>
                  <a:p>
                    <a:pPr lvl="0" algn="ctr">
                      <a:defRPr/>
                    </a:pPr>
                    <a:r>
                      <a:rPr lang="en-US" sz="1400" b="1" kern="0" dirty="0" smtClean="0">
                        <a:solidFill>
                          <a:sysClr val="windowText" lastClr="000000"/>
                        </a:solidFill>
                      </a:rPr>
                      <a:t>Particles</a:t>
                    </a:r>
                    <a:endPara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0" name="Groupe 39"/>
                <p:cNvGrpSpPr/>
                <p:nvPr/>
              </p:nvGrpSpPr>
              <p:grpSpPr>
                <a:xfrm>
                  <a:off x="7305675" y="484188"/>
                  <a:ext cx="1143000" cy="1143000"/>
                  <a:chOff x="7305675" y="484188"/>
                  <a:chExt cx="1143000" cy="1143000"/>
                </a:xfrm>
              </p:grpSpPr>
              <p:sp>
                <p:nvSpPr>
                  <p:cNvPr id="4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7305675" y="484188"/>
                    <a:ext cx="1143000" cy="1143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32932" y="850900"/>
                    <a:ext cx="763263" cy="3708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Fibers</a:t>
                    </a:r>
                    <a:endPara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1" name="Groupe 40"/>
                <p:cNvGrpSpPr/>
                <p:nvPr/>
              </p:nvGrpSpPr>
              <p:grpSpPr>
                <a:xfrm>
                  <a:off x="7524750" y="2762250"/>
                  <a:ext cx="1524000" cy="1524000"/>
                  <a:chOff x="7524750" y="2762250"/>
                  <a:chExt cx="1524000" cy="1524000"/>
                </a:xfrm>
              </p:grpSpPr>
              <p:sp>
                <p:nvSpPr>
                  <p:cNvPr id="4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7524750" y="2762250"/>
                    <a:ext cx="1524000" cy="1524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7129" y="2973964"/>
                    <a:ext cx="1002748" cy="630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Metallic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Particles</a:t>
                    </a:r>
                  </a:p>
                </p:txBody>
              </p:sp>
              <p:sp>
                <p:nvSpPr>
                  <p:cNvPr id="4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5520" y="3513714"/>
                    <a:ext cx="1143735" cy="630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Pb, Cu, Se,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 Cr, </a:t>
                    </a:r>
                    <a:r>
                      <a:rPr kumimoji="0" lang="fr-FR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As, Cd</a:t>
                    </a:r>
                    <a:endPara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52" name="Groupe 51"/>
            <p:cNvGrpSpPr/>
            <p:nvPr/>
          </p:nvGrpSpPr>
          <p:grpSpPr>
            <a:xfrm>
              <a:off x="395536" y="735198"/>
              <a:ext cx="8280920" cy="4844752"/>
              <a:chOff x="395536" y="735198"/>
              <a:chExt cx="8280920" cy="4844752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395536" y="735198"/>
                <a:ext cx="8280920" cy="4844752"/>
              </a:xfrm>
              <a:prstGeom prst="roundRect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851103" y="961995"/>
                <a:ext cx="5694222" cy="361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/>
                    </a:solidFill>
                  </a:rPr>
                  <a:t>INFLUENCING FACTORS: Temperature, humidity, air velocity…</a:t>
                </a:r>
                <a:endParaRPr 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56" name="ZoneTexte 55"/>
          <p:cNvSpPr txBox="1"/>
          <p:nvPr/>
        </p:nvSpPr>
        <p:spPr>
          <a:xfrm>
            <a:off x="107706" y="5703630"/>
            <a:ext cx="81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GOALS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 smtClean="0">
                <a:solidFill>
                  <a:schemeClr val="accent1"/>
                </a:solidFill>
              </a:rPr>
              <a:t>Subtask 1 – Work plan</a:t>
            </a:r>
            <a:endParaRPr lang="en-US" sz="3600" dirty="0"/>
          </a:p>
        </p:txBody>
      </p:sp>
      <p:sp>
        <p:nvSpPr>
          <p:cNvPr id="4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23528" y="1412775"/>
            <a:ext cx="5112568" cy="25284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262935" y="980728"/>
            <a:ext cx="164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World, EU, USA, France, Belgium, Japan, China…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36693" y="2276872"/>
            <a:ext cx="2865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Concentration Levels in </a:t>
            </a:r>
            <a:r>
              <a:rPr lang="en-US" b="1" dirty="0" smtClean="0">
                <a:solidFill>
                  <a:schemeClr val="bg1"/>
                </a:solidFill>
              </a:rPr>
              <a:t>Residences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36693" y="3140968"/>
            <a:ext cx="28656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Exposure </a:t>
            </a:r>
            <a:r>
              <a:rPr lang="en-US" dirty="0"/>
              <a:t>Limit Values (ELV)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536693" y="1628800"/>
            <a:ext cx="28656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 studies on the</a:t>
            </a:r>
          </a:p>
          <a:p>
            <a:pPr algn="ctr"/>
            <a:r>
              <a:rPr lang="en-US" dirty="0" smtClean="0"/>
              <a:t>prioritization </a:t>
            </a:r>
            <a:r>
              <a:rPr lang="en-US" dirty="0"/>
              <a:t>of Pollutants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3505276" y="2276872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Current building stock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5276" y="2708920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Low energy buildings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6222144" y="2204864"/>
            <a:ext cx="2552253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“SHORT” LIST OF </a:t>
            </a:r>
            <a:r>
              <a:rPr lang="en-US" dirty="0" smtClean="0"/>
              <a:t>POLLUTANTS for ANNEX68</a:t>
            </a:r>
            <a:endParaRPr lang="en-US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323528" y="4513788"/>
            <a:ext cx="5112568" cy="10839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36693" y="4657804"/>
            <a:ext cx="2865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IAQ indices from literature</a:t>
            </a:r>
            <a:endParaRPr lang="en-US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3505276" y="4657804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Based on ELV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3505276" y="5089852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Based on DALY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6261150" y="4693808"/>
            <a:ext cx="2552253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METRICS for ANNEX68</a:t>
            </a:r>
          </a:p>
        </p:txBody>
      </p:sp>
      <p:sp>
        <p:nvSpPr>
          <p:cNvPr id="42" name="Flèche droite à entaille 41"/>
          <p:cNvSpPr/>
          <p:nvPr/>
        </p:nvSpPr>
        <p:spPr>
          <a:xfrm>
            <a:off x="5521500" y="2420888"/>
            <a:ext cx="634676" cy="504056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èche droite à entaille 42"/>
          <p:cNvSpPr/>
          <p:nvPr/>
        </p:nvSpPr>
        <p:spPr>
          <a:xfrm>
            <a:off x="5555744" y="4801820"/>
            <a:ext cx="634676" cy="504056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à coins arrondis 2"/>
          <p:cNvSpPr/>
          <p:nvPr/>
        </p:nvSpPr>
        <p:spPr>
          <a:xfrm>
            <a:off x="6732240" y="5305876"/>
            <a:ext cx="2016224" cy="499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accounting for energy consumption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16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  <p:bldP spid="39" grpId="0" animBg="1"/>
      <p:bldP spid="40" grpId="0" animBg="1"/>
      <p:bldP spid="4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 smtClean="0">
                <a:solidFill>
                  <a:schemeClr val="accent1"/>
                </a:solidFill>
              </a:rPr>
              <a:t>Identification scheme of target pollutants</a:t>
            </a:r>
            <a:endParaRPr lang="en-US" altLang="fr-FR" sz="36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1763688" y="57332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Main steps to select the target pollutants for indoor air</a:t>
            </a:r>
            <a:endParaRPr lang="en-US" b="1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28630542"/>
              </p:ext>
            </p:extLst>
          </p:nvPr>
        </p:nvGraphicFramePr>
        <p:xfrm>
          <a:off x="-828600" y="1484784"/>
          <a:ext cx="4824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851375" y="1649836"/>
            <a:ext cx="5620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Compounds with known indoor sources and known health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Indoor environment: </a:t>
            </a:r>
            <a:r>
              <a:rPr lang="en-US" sz="1400" b="1" i="1" u="sng" dirty="0" smtClean="0"/>
              <a:t>residential</a:t>
            </a:r>
            <a:r>
              <a:rPr lang="en-US" sz="1400" i="1" dirty="0" smtClean="0"/>
              <a:t>, commercial, office, hospital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sp>
        <p:nvSpPr>
          <p:cNvPr id="5" name="Rectangle 4"/>
          <p:cNvSpPr/>
          <p:nvPr/>
        </p:nvSpPr>
        <p:spPr>
          <a:xfrm>
            <a:off x="2843808" y="2907521"/>
            <a:ext cx="5897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Definition of </a:t>
            </a:r>
            <a:r>
              <a:rPr lang="en-US" sz="1400" i="1" dirty="0" smtClean="0"/>
              <a:t>ELV / pollutant!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Compounds are excluded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no </a:t>
            </a:r>
            <a:r>
              <a:rPr lang="en-US" sz="1400" i="1" dirty="0"/>
              <a:t>expressed concerns for health at present levels </a:t>
            </a:r>
            <a:r>
              <a:rPr lang="en-US" sz="1400" i="1" dirty="0" smtClean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 </a:t>
            </a:r>
            <a:r>
              <a:rPr lang="en-US" sz="1400" i="1" dirty="0"/>
              <a:t>already regulated by use restrictions for indoor </a:t>
            </a:r>
            <a:r>
              <a:rPr lang="en-US" sz="1400" i="1" dirty="0" smtClean="0"/>
              <a:t>materials</a:t>
            </a:r>
            <a:endParaRPr lang="en-US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incomplete </a:t>
            </a:r>
            <a:r>
              <a:rPr lang="en-US" sz="1400" i="1" dirty="0"/>
              <a:t>or no dose-response data available at present </a:t>
            </a:r>
            <a:r>
              <a:rPr lang="en-US" sz="1400" i="1" dirty="0" smtClean="0"/>
              <a:t>levels</a:t>
            </a:r>
            <a:endParaRPr lang="en-US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788024" y="2060848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Annex68</a:t>
            </a:r>
            <a:endParaRPr lang="en-US" sz="1050" b="1" dirty="0"/>
          </a:p>
        </p:txBody>
      </p:sp>
      <p:sp>
        <p:nvSpPr>
          <p:cNvPr id="8" name="Flèche droite 7"/>
          <p:cNvSpPr/>
          <p:nvPr/>
        </p:nvSpPr>
        <p:spPr>
          <a:xfrm rot="16200000">
            <a:off x="5076056" y="2314764"/>
            <a:ext cx="216024" cy="250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178572" y="233055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Low-Energy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047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000" b="1" dirty="0">
                <a:solidFill>
                  <a:schemeClr val="accent1"/>
                </a:solidFill>
              </a:rPr>
              <a:t>Lists of selected pollutants from previous analyses 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4481" y="6243884"/>
            <a:ext cx="84249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" dirty="0" smtClean="0"/>
              <a:t>WHO. 2005</a:t>
            </a:r>
            <a:r>
              <a:rPr lang="en-GB" sz="500" dirty="0"/>
              <a:t>. Air quality guidelines. Global update 2005. Particulate matter, ozone, nitrogen dioxide and </a:t>
            </a:r>
            <a:r>
              <a:rPr lang="en-GB" sz="500" dirty="0" err="1"/>
              <a:t>sulfur</a:t>
            </a:r>
            <a:r>
              <a:rPr lang="en-GB" sz="500" dirty="0"/>
              <a:t> </a:t>
            </a:r>
            <a:r>
              <a:rPr lang="en-GB" sz="500" dirty="0" smtClean="0"/>
              <a:t>dioxide</a:t>
            </a:r>
          </a:p>
          <a:p>
            <a:r>
              <a:rPr lang="en-GB" sz="500" dirty="0"/>
              <a:t>INDEX. 2005. The INDEX project: Critical Appraisal of the Setting and Implementation of Indoor exposure Limits in the EU. European Commission, Joint Research Centre, Institute for Health and Consumer Protection, Physical and Chemical Exposure Unit, </a:t>
            </a:r>
            <a:r>
              <a:rPr lang="en-GB" sz="500" dirty="0" err="1"/>
              <a:t>Ispra</a:t>
            </a:r>
            <a:r>
              <a:rPr lang="en-GB" sz="500" dirty="0"/>
              <a:t>, Italy (JRC/IHCP/PCE), Report, 338 pages.</a:t>
            </a:r>
            <a:endParaRPr lang="en-US" sz="500" dirty="0"/>
          </a:p>
          <a:p>
            <a:r>
              <a:rPr lang="en-GB" sz="500" dirty="0"/>
              <a:t>Kirchner S, </a:t>
            </a:r>
            <a:r>
              <a:rPr lang="en-GB" sz="500" dirty="0" err="1"/>
              <a:t>Arene</a:t>
            </a:r>
            <a:r>
              <a:rPr lang="en-GB" sz="500" dirty="0"/>
              <a:t> JF, </a:t>
            </a:r>
            <a:r>
              <a:rPr lang="en-GB" sz="500" dirty="0" err="1"/>
              <a:t>Cochet</a:t>
            </a:r>
            <a:r>
              <a:rPr lang="en-GB" sz="500" dirty="0"/>
              <a:t> C, </a:t>
            </a:r>
            <a:r>
              <a:rPr lang="en-GB" sz="500" dirty="0" err="1"/>
              <a:t>Derbez</a:t>
            </a:r>
            <a:r>
              <a:rPr lang="en-GB" sz="500" dirty="0"/>
              <a:t> M, </a:t>
            </a:r>
            <a:r>
              <a:rPr lang="en-GB" sz="500" dirty="0" err="1"/>
              <a:t>Duboudin</a:t>
            </a:r>
            <a:r>
              <a:rPr lang="en-GB" sz="500" dirty="0"/>
              <a:t> C, Elias P, </a:t>
            </a:r>
            <a:r>
              <a:rPr lang="en-GB" sz="500" dirty="0" err="1"/>
              <a:t>Gregoire</a:t>
            </a:r>
            <a:r>
              <a:rPr lang="en-GB" sz="500" dirty="0"/>
              <a:t> A, </a:t>
            </a:r>
            <a:r>
              <a:rPr lang="en-GB" sz="500" dirty="0" err="1"/>
              <a:t>Jedor</a:t>
            </a:r>
            <a:r>
              <a:rPr lang="en-GB" sz="500" dirty="0"/>
              <a:t> B,  Lucas JP, </a:t>
            </a:r>
            <a:r>
              <a:rPr lang="en-GB" sz="500" dirty="0" err="1"/>
              <a:t>Pasquier</a:t>
            </a:r>
            <a:r>
              <a:rPr lang="en-GB" sz="500" dirty="0"/>
              <a:t> N, </a:t>
            </a:r>
            <a:r>
              <a:rPr lang="en-GB" sz="500" dirty="0" err="1"/>
              <a:t>Pigneret</a:t>
            </a:r>
            <a:r>
              <a:rPr lang="en-GB" sz="500" dirty="0"/>
              <a:t> M, </a:t>
            </a:r>
            <a:r>
              <a:rPr lang="en-GB" sz="500" dirty="0" err="1"/>
              <a:t>Ramalho</a:t>
            </a:r>
            <a:r>
              <a:rPr lang="en-GB" sz="500" dirty="0"/>
              <a:t> O. 2006. </a:t>
            </a:r>
            <a:r>
              <a:rPr lang="en-US" sz="500" dirty="0" err="1"/>
              <a:t>Campagne</a:t>
            </a:r>
            <a:r>
              <a:rPr lang="en-US" sz="500" dirty="0"/>
              <a:t> </a:t>
            </a:r>
            <a:r>
              <a:rPr lang="en-US" sz="500" dirty="0" err="1"/>
              <a:t>nationale</a:t>
            </a:r>
            <a:r>
              <a:rPr lang="en-US" sz="500" dirty="0"/>
              <a:t> </a:t>
            </a:r>
            <a:r>
              <a:rPr lang="en-US" sz="500" dirty="0" err="1"/>
              <a:t>logements</a:t>
            </a:r>
            <a:r>
              <a:rPr lang="en-US" sz="500" dirty="0"/>
              <a:t>: </a:t>
            </a:r>
            <a:r>
              <a:rPr lang="en-US" sz="500" dirty="0" err="1"/>
              <a:t>état</a:t>
            </a:r>
            <a:r>
              <a:rPr lang="en-US" sz="500" dirty="0"/>
              <a:t> de la pollution </a:t>
            </a:r>
            <a:r>
              <a:rPr lang="en-US" sz="500" dirty="0" err="1"/>
              <a:t>dans</a:t>
            </a:r>
            <a:r>
              <a:rPr lang="en-US" sz="500" dirty="0"/>
              <a:t> les </a:t>
            </a:r>
            <a:r>
              <a:rPr lang="en-US" sz="500" dirty="0" err="1"/>
              <a:t>logements</a:t>
            </a:r>
            <a:r>
              <a:rPr lang="en-US" sz="500" dirty="0"/>
              <a:t> </a:t>
            </a:r>
            <a:r>
              <a:rPr lang="en-US" sz="500" dirty="0" err="1"/>
              <a:t>français</a:t>
            </a:r>
            <a:r>
              <a:rPr lang="en-US" sz="500" dirty="0"/>
              <a:t>. Report, CSTB/DDD/SB – 2006-57, 165 pages.</a:t>
            </a:r>
          </a:p>
          <a:p>
            <a:r>
              <a:rPr lang="en-GB" sz="500" dirty="0" smtClean="0"/>
              <a:t>WHO</a:t>
            </a:r>
            <a:r>
              <a:rPr lang="en-GB" sz="500" dirty="0"/>
              <a:t>. </a:t>
            </a:r>
            <a:r>
              <a:rPr lang="en-GB" sz="500" dirty="0" smtClean="0"/>
              <a:t>2010a. </a:t>
            </a:r>
            <a:r>
              <a:rPr lang="en-US" sz="500" dirty="0"/>
              <a:t>WHO guidelines for indoor air quality: dampness and </a:t>
            </a:r>
            <a:r>
              <a:rPr lang="en-US" sz="500" dirty="0" err="1" smtClean="0"/>
              <a:t>mould</a:t>
            </a:r>
            <a:r>
              <a:rPr lang="en-GB" sz="500" dirty="0" smtClean="0"/>
              <a:t>. </a:t>
            </a:r>
            <a:r>
              <a:rPr lang="fr-FR" sz="500" dirty="0"/>
              <a:t>World </a:t>
            </a:r>
            <a:r>
              <a:rPr lang="fr-FR" sz="500" dirty="0" err="1"/>
              <a:t>Health</a:t>
            </a:r>
            <a:r>
              <a:rPr lang="fr-FR" sz="500" dirty="0"/>
              <a:t> </a:t>
            </a:r>
            <a:r>
              <a:rPr lang="fr-FR" sz="500" dirty="0" err="1"/>
              <a:t>Organization</a:t>
            </a:r>
            <a:r>
              <a:rPr lang="fr-FR" sz="500" dirty="0"/>
              <a:t> </a:t>
            </a:r>
            <a:r>
              <a:rPr lang="fr-FR" sz="500" dirty="0" err="1"/>
              <a:t>Regional</a:t>
            </a:r>
            <a:r>
              <a:rPr lang="fr-FR" sz="500" dirty="0"/>
              <a:t> Office for Europe, Bonn, Germany.</a:t>
            </a:r>
            <a:endParaRPr lang="en-US" sz="500" dirty="0"/>
          </a:p>
          <a:p>
            <a:r>
              <a:rPr lang="en-GB" sz="500" dirty="0" smtClean="0"/>
              <a:t>WHO</a:t>
            </a:r>
            <a:r>
              <a:rPr lang="en-GB" sz="500" dirty="0"/>
              <a:t>. </a:t>
            </a:r>
            <a:r>
              <a:rPr lang="en-GB" sz="500" dirty="0" smtClean="0"/>
              <a:t>2010b. </a:t>
            </a:r>
            <a:r>
              <a:rPr lang="en-GB" sz="500" dirty="0"/>
              <a:t>WHO guidelines for indoor air quality: selected pollutants. </a:t>
            </a:r>
            <a:r>
              <a:rPr lang="fr-FR" sz="500" dirty="0"/>
              <a:t>World </a:t>
            </a:r>
            <a:r>
              <a:rPr lang="fr-FR" sz="500" dirty="0" err="1"/>
              <a:t>Health</a:t>
            </a:r>
            <a:r>
              <a:rPr lang="fr-FR" sz="500" dirty="0"/>
              <a:t> </a:t>
            </a:r>
            <a:r>
              <a:rPr lang="fr-FR" sz="500" dirty="0" err="1"/>
              <a:t>Organization</a:t>
            </a:r>
            <a:r>
              <a:rPr lang="fr-FR" sz="500" dirty="0"/>
              <a:t> </a:t>
            </a:r>
            <a:r>
              <a:rPr lang="fr-FR" sz="500" dirty="0" err="1"/>
              <a:t>Regional</a:t>
            </a:r>
            <a:r>
              <a:rPr lang="fr-FR" sz="500" dirty="0"/>
              <a:t> Office for Europe, Bonn, Germany</a:t>
            </a:r>
            <a:r>
              <a:rPr lang="fr-FR" sz="500" dirty="0" smtClean="0"/>
              <a:t>.</a:t>
            </a:r>
          </a:p>
          <a:p>
            <a:r>
              <a:rPr lang="en-US" sz="500" dirty="0" smtClean="0"/>
              <a:t>Logue</a:t>
            </a:r>
            <a:r>
              <a:rPr lang="en-US" sz="500" dirty="0"/>
              <a:t>, JM, Price PN, Sherman MH, Singer BC. 2011b. A Method to Estimate the Chronic Health Impact of Air Pollutants in U.S. Residences. </a:t>
            </a:r>
            <a:r>
              <a:rPr lang="fr-FR" sz="500" dirty="0" err="1"/>
              <a:t>Environmental</a:t>
            </a:r>
            <a:r>
              <a:rPr lang="fr-FR" sz="500" dirty="0"/>
              <a:t> </a:t>
            </a:r>
            <a:r>
              <a:rPr lang="fr-FR" sz="500" dirty="0" err="1"/>
              <a:t>Health</a:t>
            </a:r>
            <a:r>
              <a:rPr lang="fr-FR" sz="500" dirty="0"/>
              <a:t> Perspectives, 120 (2), 216–222.</a:t>
            </a:r>
            <a:endParaRPr lang="en-US" sz="500" dirty="0"/>
          </a:p>
          <a:p>
            <a:endParaRPr lang="en-US" sz="5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8113"/>
              </p:ext>
            </p:extLst>
          </p:nvPr>
        </p:nvGraphicFramePr>
        <p:xfrm>
          <a:off x="683567" y="834650"/>
          <a:ext cx="7704856" cy="532084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9620"/>
                <a:gridCol w="1051135"/>
                <a:gridCol w="1090622"/>
                <a:gridCol w="1090622"/>
                <a:gridCol w="1090622"/>
                <a:gridCol w="1090622"/>
                <a:gridCol w="911613"/>
              </a:tblGrid>
              <a:tr h="42661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WHO (2005)</a:t>
                      </a:r>
                    </a:p>
                    <a:p>
                      <a:pPr algn="ctr" fontAlgn="b"/>
                      <a:r>
                        <a:rPr lang="fr-FR" sz="900" b="0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Outdoor</a:t>
                      </a:r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</a:p>
                    <a:p>
                      <a:pPr algn="ctr" fontAlgn="b"/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INDEX (2005)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Indoors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Chemicals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only</a:t>
                      </a: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dirty="0" smtClean="0"/>
                        <a:t>Kirchner et al. (2006)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French </a:t>
                      </a:r>
                      <a:r>
                        <a:rPr lang="fr-FR" sz="9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Residences</a:t>
                      </a:r>
                      <a:endParaRPr lang="fr-FR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WHO (2010a)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900" b="0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Dampness</a:t>
                      </a:r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/Mold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WHO (2010b)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 smtClean="0"/>
                        <a:t>Logue et al.</a:t>
                      </a:r>
                      <a:r>
                        <a:rPr lang="en-US" sz="900" baseline="0" dirty="0" smtClean="0"/>
                        <a:t> (</a:t>
                      </a:r>
                      <a:r>
                        <a:rPr lang="en-US" sz="900" dirty="0" smtClean="0"/>
                        <a:t>2011)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 </a:t>
                      </a:r>
                      <a:r>
                        <a:rPr lang="fr-FR" sz="9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Residences</a:t>
                      </a:r>
                      <a:endParaRPr lang="fr-FR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PM10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PM2.5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Nitrogen dioxide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O</a:t>
                      </a:r>
                      <a:r>
                        <a:rPr lang="en-US" sz="800" u="none" strike="noStrike" dirty="0" smtClean="0">
                          <a:effectLst/>
                        </a:rPr>
                        <a:t>zone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Sulfur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Formaldehyde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Benzene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Carbon monoxide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Naphthalene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Benzo[a]pyrene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Tetrachloroethylene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449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Trichloroethylene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Acrolein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Cadmium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1,4-dichlorobenzene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Acetaldehyde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Benzo[a]anthracene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Chloroform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Fluorene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Pyrene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Furfural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Ethylbenzene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Bromoform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Styrene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Toluene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d-limonene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Chlorine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R</a:t>
                      </a:r>
                      <a:r>
                        <a:rPr lang="en-US" sz="800" u="none" strike="noStrike" dirty="0" smtClean="0">
                          <a:effectLst/>
                        </a:rPr>
                        <a:t>adon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SHS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Ammonia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Crotonaldehyde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1,1 Dichloroethene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Carbon tetrachloride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Chromium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808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Objective</a:t>
            </a:r>
            <a:r>
              <a:rPr lang="en-US" sz="1800" dirty="0" smtClean="0"/>
              <a:t>: </a:t>
            </a:r>
            <a:r>
              <a:rPr lang="en-GB" sz="1800" dirty="0"/>
              <a:t>to give an overview of people exposure to contaminants in residential buildings and to identify differences, if any, between low-energy buildings and the ones representative of the current building stock</a:t>
            </a:r>
            <a:r>
              <a:rPr lang="en-GB" sz="1800" dirty="0" smtClean="0"/>
              <a:t>.</a:t>
            </a:r>
          </a:p>
          <a:p>
            <a:r>
              <a:rPr lang="en-US" sz="1800" b="1" dirty="0" smtClean="0"/>
              <a:t>Mean</a:t>
            </a:r>
            <a:r>
              <a:rPr lang="en-US" sz="1800" dirty="0" smtClean="0"/>
              <a:t>: compiling exposure data from various countries</a:t>
            </a:r>
          </a:p>
          <a:p>
            <a:pPr lvl="1"/>
            <a:r>
              <a:rPr lang="en-US" sz="1800" dirty="0" smtClean="0"/>
              <a:t>mean / median concentration: long-term effects (chronic)</a:t>
            </a:r>
          </a:p>
          <a:p>
            <a:pPr lvl="1"/>
            <a:r>
              <a:rPr lang="en-US" sz="1800" dirty="0" smtClean="0"/>
              <a:t>maximal concentration: short-term effects (acute)</a:t>
            </a:r>
          </a:p>
          <a:p>
            <a:r>
              <a:rPr lang="fr-FR" sz="1800" b="1" dirty="0" smtClean="0"/>
              <a:t>State:</a:t>
            </a:r>
            <a:endParaRPr lang="fr-FR" sz="1800" dirty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7225"/>
              </p:ext>
            </p:extLst>
          </p:nvPr>
        </p:nvGraphicFramePr>
        <p:xfrm>
          <a:off x="664800" y="3645024"/>
          <a:ext cx="795688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34"/>
                <a:gridCol w="632089"/>
                <a:gridCol w="1234433"/>
                <a:gridCol w="1234433"/>
                <a:gridCol w="1234433"/>
                <a:gridCol w="1234433"/>
                <a:gridCol w="1234433"/>
              </a:tblGrid>
              <a:tr h="370840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USA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Belgium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China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Japan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200" b="1" dirty="0" err="1" smtClean="0"/>
                        <a:t>Current</a:t>
                      </a:r>
                      <a:r>
                        <a:rPr lang="fr-FR" sz="1200" b="1" baseline="0" dirty="0" smtClean="0"/>
                        <a:t> building stock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mean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Kirchner et al.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Logue et</a:t>
                      </a:r>
                      <a:r>
                        <a:rPr lang="fr-FR" sz="1200" b="0" baseline="0" dirty="0" smtClean="0"/>
                        <a:t> al. (2010)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Zhang et al. (2013)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Azuma</a:t>
                      </a:r>
                      <a:r>
                        <a:rPr lang="fr-FR" sz="1200" b="0" baseline="0" dirty="0" smtClean="0"/>
                        <a:t> et al. (2007)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max</a:t>
                      </a: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Kirchner et al.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Azuma</a:t>
                      </a:r>
                      <a:r>
                        <a:rPr lang="fr-FR" sz="1200" b="0" baseline="0" dirty="0" smtClean="0"/>
                        <a:t> et al. (2007)</a:t>
                      </a:r>
                      <a:endParaRPr lang="en-US" sz="1200" b="0" dirty="0" smtClean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200" b="1" dirty="0" err="1" smtClean="0"/>
                        <a:t>Low-energy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buidings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mean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Derbez</a:t>
                      </a:r>
                      <a:r>
                        <a:rPr lang="en-US" sz="1200" b="0" dirty="0" smtClean="0"/>
                        <a:t> et al. (2015)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Logue et</a:t>
                      </a:r>
                      <a:r>
                        <a:rPr lang="fr-FR" sz="1200" b="0" baseline="0" dirty="0" smtClean="0"/>
                        <a:t> al. (2010)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Liang et al. (2014)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max</a:t>
                      </a: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/>
                        <a:t>Derbez</a:t>
                      </a:r>
                      <a:r>
                        <a:rPr lang="en-US" sz="1200" b="0" dirty="0" smtClean="0"/>
                        <a:t> et al.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9776" y="6236949"/>
            <a:ext cx="829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Kirchner S, </a:t>
            </a:r>
            <a:r>
              <a:rPr lang="en-GB" sz="400" dirty="0" err="1"/>
              <a:t>Arene</a:t>
            </a:r>
            <a:r>
              <a:rPr lang="en-GB" sz="400" dirty="0"/>
              <a:t> JF, </a:t>
            </a:r>
            <a:r>
              <a:rPr lang="en-GB" sz="400" dirty="0" err="1"/>
              <a:t>Cochet</a:t>
            </a:r>
            <a:r>
              <a:rPr lang="en-GB" sz="400" dirty="0"/>
              <a:t> C, </a:t>
            </a:r>
            <a:r>
              <a:rPr lang="en-GB" sz="400" dirty="0" err="1"/>
              <a:t>Derbez</a:t>
            </a:r>
            <a:r>
              <a:rPr lang="en-GB" sz="400" dirty="0"/>
              <a:t> M, </a:t>
            </a:r>
            <a:r>
              <a:rPr lang="en-GB" sz="400" dirty="0" err="1"/>
              <a:t>Duboudin</a:t>
            </a:r>
            <a:r>
              <a:rPr lang="en-GB" sz="400" dirty="0"/>
              <a:t> C, Elias P, </a:t>
            </a:r>
            <a:r>
              <a:rPr lang="en-GB" sz="400" dirty="0" err="1"/>
              <a:t>Gregoire</a:t>
            </a:r>
            <a:r>
              <a:rPr lang="en-GB" sz="400" dirty="0"/>
              <a:t> A, </a:t>
            </a:r>
            <a:r>
              <a:rPr lang="en-GB" sz="400" dirty="0" err="1"/>
              <a:t>Jedor</a:t>
            </a:r>
            <a:r>
              <a:rPr lang="en-GB" sz="400" dirty="0"/>
              <a:t> B,  Lucas JP, </a:t>
            </a:r>
            <a:r>
              <a:rPr lang="en-GB" sz="400" dirty="0" err="1"/>
              <a:t>Pasquier</a:t>
            </a:r>
            <a:r>
              <a:rPr lang="en-GB" sz="400" dirty="0"/>
              <a:t> N, </a:t>
            </a:r>
            <a:r>
              <a:rPr lang="en-GB" sz="400" dirty="0" err="1"/>
              <a:t>Pigneret</a:t>
            </a:r>
            <a:r>
              <a:rPr lang="en-GB" sz="400" dirty="0"/>
              <a:t> M, </a:t>
            </a:r>
            <a:r>
              <a:rPr lang="en-GB" sz="400" dirty="0" err="1"/>
              <a:t>Ramalho</a:t>
            </a:r>
            <a:r>
              <a:rPr lang="en-GB" sz="400" dirty="0"/>
              <a:t> O. 2006. </a:t>
            </a:r>
            <a:r>
              <a:rPr lang="en-US" sz="400" dirty="0" err="1"/>
              <a:t>Campagne</a:t>
            </a:r>
            <a:r>
              <a:rPr lang="en-US" sz="400" dirty="0"/>
              <a:t> </a:t>
            </a:r>
            <a:r>
              <a:rPr lang="en-US" sz="400" dirty="0" err="1"/>
              <a:t>nationale</a:t>
            </a:r>
            <a:r>
              <a:rPr lang="en-US" sz="400" dirty="0"/>
              <a:t> </a:t>
            </a:r>
            <a:r>
              <a:rPr lang="en-US" sz="400" dirty="0" err="1"/>
              <a:t>logements</a:t>
            </a:r>
            <a:r>
              <a:rPr lang="en-US" sz="400" dirty="0"/>
              <a:t>: </a:t>
            </a:r>
            <a:r>
              <a:rPr lang="en-US" sz="400" dirty="0" err="1"/>
              <a:t>état</a:t>
            </a:r>
            <a:r>
              <a:rPr lang="en-US" sz="400" dirty="0"/>
              <a:t> de la pollution </a:t>
            </a:r>
            <a:r>
              <a:rPr lang="en-US" sz="400" dirty="0" err="1"/>
              <a:t>dans</a:t>
            </a:r>
            <a:r>
              <a:rPr lang="en-US" sz="400" dirty="0"/>
              <a:t> les </a:t>
            </a:r>
            <a:r>
              <a:rPr lang="en-US" sz="400" dirty="0" err="1"/>
              <a:t>logements</a:t>
            </a:r>
            <a:r>
              <a:rPr lang="en-US" sz="400" dirty="0"/>
              <a:t> </a:t>
            </a:r>
            <a:r>
              <a:rPr lang="en-US" sz="400" dirty="0" err="1"/>
              <a:t>français</a:t>
            </a:r>
            <a:r>
              <a:rPr lang="en-US" sz="400" dirty="0"/>
              <a:t>. Report, CSTB/DDD/SB – 2006-57, 165 pages</a:t>
            </a:r>
            <a:r>
              <a:rPr lang="en-US" sz="400" dirty="0" smtClean="0"/>
              <a:t>.</a:t>
            </a:r>
          </a:p>
          <a:p>
            <a:r>
              <a:rPr lang="en-US" sz="400" dirty="0" err="1"/>
              <a:t>Derbez</a:t>
            </a:r>
            <a:r>
              <a:rPr lang="en-US" sz="400" dirty="0"/>
              <a:t> M, </a:t>
            </a:r>
            <a:r>
              <a:rPr lang="en-US" sz="400" dirty="0" err="1"/>
              <a:t>Wyart</a:t>
            </a:r>
            <a:r>
              <a:rPr lang="en-US" sz="400" dirty="0"/>
              <a:t> G, </a:t>
            </a:r>
            <a:r>
              <a:rPr lang="en-US" sz="400" dirty="0" err="1"/>
              <a:t>Douchin</a:t>
            </a:r>
            <a:r>
              <a:rPr lang="en-US" sz="400" dirty="0"/>
              <a:t> F, Lucas JP, </a:t>
            </a:r>
            <a:r>
              <a:rPr lang="en-US" sz="400" dirty="0" err="1"/>
              <a:t>Ramalho</a:t>
            </a:r>
            <a:r>
              <a:rPr lang="en-US" sz="400" dirty="0"/>
              <a:t> O, </a:t>
            </a:r>
            <a:r>
              <a:rPr lang="en-US" sz="400" dirty="0" err="1"/>
              <a:t>Ribéron</a:t>
            </a:r>
            <a:r>
              <a:rPr lang="en-US" sz="400" dirty="0"/>
              <a:t> J, Kirchner S, </a:t>
            </a:r>
            <a:r>
              <a:rPr lang="en-US" sz="400" dirty="0" err="1"/>
              <a:t>Mandin</a:t>
            </a:r>
            <a:r>
              <a:rPr lang="en-US" sz="400" dirty="0"/>
              <a:t> C. 2015. Base de </a:t>
            </a:r>
            <a:r>
              <a:rPr lang="en-US" sz="400" dirty="0" err="1"/>
              <a:t>référence</a:t>
            </a:r>
            <a:r>
              <a:rPr lang="en-US" sz="400" dirty="0"/>
              <a:t> </a:t>
            </a:r>
            <a:r>
              <a:rPr lang="en-US" sz="400" dirty="0" err="1"/>
              <a:t>nationale</a:t>
            </a:r>
            <a:r>
              <a:rPr lang="en-US" sz="400" dirty="0"/>
              <a:t> sur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 et le </a:t>
            </a:r>
            <a:r>
              <a:rPr lang="en-US" sz="400" dirty="0" err="1"/>
              <a:t>confort</a:t>
            </a:r>
            <a:r>
              <a:rPr lang="en-US" sz="400" dirty="0"/>
              <a:t> des occupants de </a:t>
            </a:r>
            <a:r>
              <a:rPr lang="en-US" sz="400" dirty="0" err="1"/>
              <a:t>bâtiments</a:t>
            </a:r>
            <a:r>
              <a:rPr lang="en-US" sz="400" dirty="0"/>
              <a:t> performants </a:t>
            </a:r>
            <a:r>
              <a:rPr lang="en-US" sz="400" dirty="0" err="1"/>
              <a:t>en</a:t>
            </a:r>
            <a:r>
              <a:rPr lang="en-US" sz="400" dirty="0"/>
              <a:t> </a:t>
            </a:r>
            <a:r>
              <a:rPr lang="en-US" sz="400" dirty="0" err="1"/>
              <a:t>énergie</a:t>
            </a:r>
            <a:r>
              <a:rPr lang="en-US" sz="400" dirty="0"/>
              <a:t> - Description des premiers </a:t>
            </a:r>
            <a:r>
              <a:rPr lang="en-US" sz="400" dirty="0" err="1"/>
              <a:t>résultats</a:t>
            </a:r>
            <a:r>
              <a:rPr lang="en-US" sz="400" dirty="0"/>
              <a:t> de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 et du </a:t>
            </a:r>
            <a:r>
              <a:rPr lang="en-US" sz="400" dirty="0" err="1"/>
              <a:t>confort</a:t>
            </a:r>
            <a:r>
              <a:rPr lang="en-US" sz="400" dirty="0"/>
              <a:t> de </a:t>
            </a:r>
            <a:r>
              <a:rPr lang="en-US" sz="400" dirty="0" err="1"/>
              <a:t>bâtiments</a:t>
            </a:r>
            <a:r>
              <a:rPr lang="en-US" sz="400" dirty="0"/>
              <a:t> </a:t>
            </a:r>
            <a:r>
              <a:rPr lang="en-US" sz="400" dirty="0" err="1"/>
              <a:t>d’habitation</a:t>
            </a:r>
            <a:r>
              <a:rPr lang="en-US" sz="400" dirty="0"/>
              <a:t> performants </a:t>
            </a:r>
            <a:r>
              <a:rPr lang="en-US" sz="400" dirty="0" err="1"/>
              <a:t>en</a:t>
            </a:r>
            <a:r>
              <a:rPr lang="en-US" sz="400" dirty="0"/>
              <a:t> </a:t>
            </a:r>
            <a:r>
              <a:rPr lang="en-US" sz="400" dirty="0" err="1"/>
              <a:t>énergie</a:t>
            </a:r>
            <a:r>
              <a:rPr lang="en-US" sz="400" dirty="0"/>
              <a:t>. </a:t>
            </a:r>
            <a:r>
              <a:rPr lang="en-US" sz="400" dirty="0" err="1"/>
              <a:t>Observatoire</a:t>
            </a:r>
            <a:r>
              <a:rPr lang="en-US" sz="400" dirty="0"/>
              <a:t> de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, Report CSTB-OQAI/2015-012, 56 pages.</a:t>
            </a:r>
          </a:p>
          <a:p>
            <a:r>
              <a:rPr lang="en-US" sz="400" dirty="0" smtClean="0"/>
              <a:t>Logue </a:t>
            </a:r>
            <a:r>
              <a:rPr lang="en-US" sz="400" dirty="0"/>
              <a:t>JM, </a:t>
            </a:r>
            <a:r>
              <a:rPr lang="en-US" sz="400" dirty="0" err="1"/>
              <a:t>McKone</a:t>
            </a:r>
            <a:r>
              <a:rPr lang="en-US" sz="400" dirty="0"/>
              <a:t> TE, Sherman MH, Singer BC. 2011a. Hazard assessment of chemical air contaminants measured in residences. Indoor Air, 21(2), 92–109</a:t>
            </a:r>
            <a:r>
              <a:rPr lang="en-US" sz="400" dirty="0" smtClean="0"/>
              <a:t>.</a:t>
            </a:r>
          </a:p>
          <a:p>
            <a:r>
              <a:rPr lang="fr-FR" sz="400" dirty="0" err="1" smtClean="0"/>
              <a:t>Stranger</a:t>
            </a:r>
            <a:r>
              <a:rPr lang="fr-FR" sz="400" dirty="0" smtClean="0"/>
              <a:t> et al. 2012. C</a:t>
            </a:r>
            <a:r>
              <a:rPr lang="en-US" sz="400" dirty="0" smtClean="0"/>
              <a:t>lean</a:t>
            </a:r>
            <a:r>
              <a:rPr lang="en-US" sz="400" dirty="0"/>
              <a:t> Air, Low Energy </a:t>
            </a:r>
            <a:r>
              <a:rPr lang="en-US" sz="400" dirty="0" smtClean="0"/>
              <a:t>Exploratory</a:t>
            </a:r>
            <a:r>
              <a:rPr lang="en-US" sz="400" dirty="0"/>
              <a:t> research on the quality of the indoor environment in </a:t>
            </a:r>
            <a:r>
              <a:rPr lang="en-US" sz="400" dirty="0" smtClean="0"/>
              <a:t>energy‐efficient</a:t>
            </a:r>
            <a:r>
              <a:rPr lang="en-US" sz="400" dirty="0"/>
              <a:t> buildings: the influence of outdoor environment and </a:t>
            </a:r>
            <a:r>
              <a:rPr lang="en-US" sz="400" dirty="0" smtClean="0"/>
              <a:t>ventilation, report, 346p., November.</a:t>
            </a:r>
          </a:p>
          <a:p>
            <a:r>
              <a:rPr lang="fr-FR" sz="400" dirty="0" smtClean="0"/>
              <a:t>Zhang et al. 2013. </a:t>
            </a:r>
            <a:r>
              <a:rPr lang="en-US" sz="400" dirty="0"/>
              <a:t>Reducing Health Risks from Indoor Exposures in Rapidly Developing Urban China, Environmental Health </a:t>
            </a:r>
            <a:r>
              <a:rPr lang="en-US" sz="400" dirty="0" smtClean="0"/>
              <a:t>Perspectives; 121 (7), pp. 751-755.</a:t>
            </a:r>
          </a:p>
          <a:p>
            <a:r>
              <a:rPr lang="en-US" sz="400" dirty="0"/>
              <a:t>Liang, </a:t>
            </a:r>
            <a:r>
              <a:rPr lang="en-US" sz="400" dirty="0" err="1"/>
              <a:t>Weihui</a:t>
            </a:r>
            <a:r>
              <a:rPr lang="en-US" sz="400" dirty="0"/>
              <a:t>, </a:t>
            </a:r>
            <a:r>
              <a:rPr lang="en-US" sz="400" dirty="0" err="1"/>
              <a:t>Caiqing</a:t>
            </a:r>
            <a:r>
              <a:rPr lang="en-US" sz="400" dirty="0"/>
              <a:t> Yang, and </a:t>
            </a:r>
            <a:r>
              <a:rPr lang="en-US" sz="400" dirty="0" err="1"/>
              <a:t>Xudong</a:t>
            </a:r>
            <a:r>
              <a:rPr lang="en-US" sz="400" dirty="0"/>
              <a:t> Yang. </a:t>
            </a:r>
            <a:r>
              <a:rPr lang="en-US" sz="400" dirty="0" smtClean="0"/>
              <a:t>2014. Long-Term </a:t>
            </a:r>
            <a:r>
              <a:rPr lang="en-US" sz="400" dirty="0"/>
              <a:t>Concentrations of Volatile Organic Compounds in a New Apartment in Beijing, China</a:t>
            </a:r>
            <a:r>
              <a:rPr lang="en-US" sz="400" dirty="0" smtClean="0"/>
              <a:t>. </a:t>
            </a:r>
            <a:r>
              <a:rPr lang="en-US" sz="400" dirty="0"/>
              <a:t>Building and </a:t>
            </a:r>
            <a:r>
              <a:rPr lang="en-US" sz="400" dirty="0" smtClean="0"/>
              <a:t>Environment, 82, pp. 693–701.</a:t>
            </a:r>
          </a:p>
          <a:p>
            <a:r>
              <a:rPr lang="en-US" sz="400" dirty="0" smtClean="0"/>
              <a:t>Azuma et al. 2007. The </a:t>
            </a:r>
            <a:r>
              <a:rPr lang="en-US" sz="400" dirty="0"/>
              <a:t>Risk Screening for Indoor Air </a:t>
            </a:r>
            <a:r>
              <a:rPr lang="en-US" sz="400" dirty="0" smtClean="0"/>
              <a:t>Pollution Chemicals </a:t>
            </a:r>
            <a:r>
              <a:rPr lang="en-US" sz="400" dirty="0"/>
              <a:t>in </a:t>
            </a:r>
            <a:r>
              <a:rPr lang="en-US" sz="400" dirty="0" smtClean="0"/>
              <a:t>Japan</a:t>
            </a:r>
            <a:r>
              <a:rPr lang="en-US" sz="400" dirty="0"/>
              <a:t>, Risk Analysis, </a:t>
            </a:r>
            <a:r>
              <a:rPr lang="en-US" sz="400" dirty="0" smtClean="0"/>
              <a:t>27 (6), pp. </a:t>
            </a:r>
            <a:endParaRPr lang="en-US" sz="4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686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48" b="1377"/>
          <a:stretch/>
        </p:blipFill>
        <p:spPr bwMode="auto">
          <a:xfrm>
            <a:off x="383837" y="764704"/>
            <a:ext cx="8100000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8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311009"/>
            <a:ext cx="829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Kirchner S, </a:t>
            </a:r>
            <a:r>
              <a:rPr lang="en-GB" sz="600" dirty="0" err="1"/>
              <a:t>Arene</a:t>
            </a:r>
            <a:r>
              <a:rPr lang="en-GB" sz="600" dirty="0"/>
              <a:t> JF, </a:t>
            </a:r>
            <a:r>
              <a:rPr lang="en-GB" sz="600" dirty="0" err="1"/>
              <a:t>Cochet</a:t>
            </a:r>
            <a:r>
              <a:rPr lang="en-GB" sz="600" dirty="0"/>
              <a:t> C, </a:t>
            </a:r>
            <a:r>
              <a:rPr lang="en-GB" sz="600" dirty="0" err="1"/>
              <a:t>Derbez</a:t>
            </a:r>
            <a:r>
              <a:rPr lang="en-GB" sz="600" dirty="0"/>
              <a:t> M, </a:t>
            </a:r>
            <a:r>
              <a:rPr lang="en-GB" sz="600" dirty="0" err="1"/>
              <a:t>Duboudin</a:t>
            </a:r>
            <a:r>
              <a:rPr lang="en-GB" sz="600" dirty="0"/>
              <a:t> C, Elias P, </a:t>
            </a:r>
            <a:r>
              <a:rPr lang="en-GB" sz="600" dirty="0" err="1"/>
              <a:t>Gregoire</a:t>
            </a:r>
            <a:r>
              <a:rPr lang="en-GB" sz="600" dirty="0"/>
              <a:t> A, </a:t>
            </a:r>
            <a:r>
              <a:rPr lang="en-GB" sz="600" dirty="0" err="1"/>
              <a:t>Jedor</a:t>
            </a:r>
            <a:r>
              <a:rPr lang="en-GB" sz="600" dirty="0"/>
              <a:t> B,  Lucas JP, </a:t>
            </a:r>
            <a:r>
              <a:rPr lang="en-GB" sz="600" dirty="0" err="1"/>
              <a:t>Pasquier</a:t>
            </a:r>
            <a:r>
              <a:rPr lang="en-GB" sz="600" dirty="0"/>
              <a:t> N, </a:t>
            </a:r>
            <a:r>
              <a:rPr lang="en-GB" sz="600" dirty="0" err="1"/>
              <a:t>Pigneret</a:t>
            </a:r>
            <a:r>
              <a:rPr lang="en-GB" sz="600" dirty="0"/>
              <a:t> M, </a:t>
            </a:r>
            <a:r>
              <a:rPr lang="en-GB" sz="600" dirty="0" err="1"/>
              <a:t>Ramalho</a:t>
            </a:r>
            <a:r>
              <a:rPr lang="en-GB" sz="600" dirty="0"/>
              <a:t> O. 2006. </a:t>
            </a:r>
            <a:r>
              <a:rPr lang="en-US" sz="600" dirty="0" err="1"/>
              <a:t>Campagne</a:t>
            </a:r>
            <a:r>
              <a:rPr lang="en-US" sz="600" dirty="0"/>
              <a:t> </a:t>
            </a:r>
            <a:r>
              <a:rPr lang="en-US" sz="600" dirty="0" err="1"/>
              <a:t>nationale</a:t>
            </a:r>
            <a:r>
              <a:rPr lang="en-US" sz="600" dirty="0"/>
              <a:t> </a:t>
            </a:r>
            <a:r>
              <a:rPr lang="en-US" sz="600" dirty="0" err="1"/>
              <a:t>logements</a:t>
            </a:r>
            <a:r>
              <a:rPr lang="en-US" sz="600" dirty="0"/>
              <a:t>: </a:t>
            </a:r>
            <a:r>
              <a:rPr lang="en-US" sz="600" dirty="0" err="1"/>
              <a:t>état</a:t>
            </a:r>
            <a:r>
              <a:rPr lang="en-US" sz="600" dirty="0"/>
              <a:t> de la pollution </a:t>
            </a:r>
            <a:r>
              <a:rPr lang="en-US" sz="600" dirty="0" err="1"/>
              <a:t>dans</a:t>
            </a:r>
            <a:r>
              <a:rPr lang="en-US" sz="600" dirty="0"/>
              <a:t> les </a:t>
            </a:r>
            <a:r>
              <a:rPr lang="en-US" sz="600" dirty="0" err="1"/>
              <a:t>logements</a:t>
            </a:r>
            <a:r>
              <a:rPr lang="en-US" sz="600" dirty="0"/>
              <a:t> </a:t>
            </a:r>
            <a:r>
              <a:rPr lang="en-US" sz="600" dirty="0" err="1"/>
              <a:t>français</a:t>
            </a:r>
            <a:r>
              <a:rPr lang="en-US" sz="600" dirty="0"/>
              <a:t>. Report, CSTB/DDD/SB – 2006-57, 165 pages</a:t>
            </a:r>
            <a:r>
              <a:rPr lang="en-US" sz="600" dirty="0" smtClean="0"/>
              <a:t>.</a:t>
            </a:r>
          </a:p>
          <a:p>
            <a:r>
              <a:rPr lang="en-US" sz="600" dirty="0" err="1"/>
              <a:t>Derbez</a:t>
            </a:r>
            <a:r>
              <a:rPr lang="en-US" sz="600" dirty="0"/>
              <a:t> M, </a:t>
            </a:r>
            <a:r>
              <a:rPr lang="en-US" sz="600" dirty="0" err="1"/>
              <a:t>Wyart</a:t>
            </a:r>
            <a:r>
              <a:rPr lang="en-US" sz="600" dirty="0"/>
              <a:t> G, </a:t>
            </a:r>
            <a:r>
              <a:rPr lang="en-US" sz="600" dirty="0" err="1"/>
              <a:t>Douchin</a:t>
            </a:r>
            <a:r>
              <a:rPr lang="en-US" sz="600" dirty="0"/>
              <a:t> F, Lucas JP, </a:t>
            </a:r>
            <a:r>
              <a:rPr lang="en-US" sz="600" dirty="0" err="1"/>
              <a:t>Ramalho</a:t>
            </a:r>
            <a:r>
              <a:rPr lang="en-US" sz="600" dirty="0"/>
              <a:t> O, </a:t>
            </a:r>
            <a:r>
              <a:rPr lang="en-US" sz="600" dirty="0" err="1"/>
              <a:t>Ribéron</a:t>
            </a:r>
            <a:r>
              <a:rPr lang="en-US" sz="600" dirty="0"/>
              <a:t> J, Kirchner S, </a:t>
            </a:r>
            <a:r>
              <a:rPr lang="en-US" sz="600" dirty="0" err="1"/>
              <a:t>Mandin</a:t>
            </a:r>
            <a:r>
              <a:rPr lang="en-US" sz="600" dirty="0"/>
              <a:t> C. 2015. Base de </a:t>
            </a:r>
            <a:r>
              <a:rPr lang="en-US" sz="600" dirty="0" err="1"/>
              <a:t>référence</a:t>
            </a:r>
            <a:r>
              <a:rPr lang="en-US" sz="600" dirty="0"/>
              <a:t> </a:t>
            </a:r>
            <a:r>
              <a:rPr lang="en-US" sz="600" dirty="0" err="1"/>
              <a:t>nationale</a:t>
            </a:r>
            <a:r>
              <a:rPr lang="en-US" sz="600" dirty="0"/>
              <a:t> sur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 et le </a:t>
            </a:r>
            <a:r>
              <a:rPr lang="en-US" sz="600" dirty="0" err="1"/>
              <a:t>confort</a:t>
            </a:r>
            <a:r>
              <a:rPr lang="en-US" sz="600" dirty="0"/>
              <a:t> des occupants de </a:t>
            </a:r>
            <a:r>
              <a:rPr lang="en-US" sz="600" dirty="0" err="1"/>
              <a:t>bâtiments</a:t>
            </a:r>
            <a:r>
              <a:rPr lang="en-US" sz="600" dirty="0"/>
              <a:t> performants </a:t>
            </a:r>
            <a:r>
              <a:rPr lang="en-US" sz="600" dirty="0" err="1"/>
              <a:t>en</a:t>
            </a:r>
            <a:r>
              <a:rPr lang="en-US" sz="600" dirty="0"/>
              <a:t> </a:t>
            </a:r>
            <a:r>
              <a:rPr lang="en-US" sz="600" dirty="0" err="1"/>
              <a:t>énergie</a:t>
            </a:r>
            <a:r>
              <a:rPr lang="en-US" sz="600" dirty="0"/>
              <a:t> - Description des premiers </a:t>
            </a:r>
            <a:r>
              <a:rPr lang="en-US" sz="600" dirty="0" err="1"/>
              <a:t>résultats</a:t>
            </a:r>
            <a:r>
              <a:rPr lang="en-US" sz="600" dirty="0"/>
              <a:t> de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 et du </a:t>
            </a:r>
            <a:r>
              <a:rPr lang="en-US" sz="600" dirty="0" err="1"/>
              <a:t>confort</a:t>
            </a:r>
            <a:r>
              <a:rPr lang="en-US" sz="600" dirty="0"/>
              <a:t> de </a:t>
            </a:r>
            <a:r>
              <a:rPr lang="en-US" sz="600" dirty="0" err="1"/>
              <a:t>bâtiments</a:t>
            </a:r>
            <a:r>
              <a:rPr lang="en-US" sz="600" dirty="0"/>
              <a:t> </a:t>
            </a:r>
            <a:r>
              <a:rPr lang="en-US" sz="600" dirty="0" err="1"/>
              <a:t>d’habitation</a:t>
            </a:r>
            <a:r>
              <a:rPr lang="en-US" sz="600" dirty="0"/>
              <a:t> performants </a:t>
            </a:r>
            <a:r>
              <a:rPr lang="en-US" sz="600" dirty="0" err="1"/>
              <a:t>en</a:t>
            </a:r>
            <a:r>
              <a:rPr lang="en-US" sz="600" dirty="0"/>
              <a:t> </a:t>
            </a:r>
            <a:r>
              <a:rPr lang="en-US" sz="600" dirty="0" err="1"/>
              <a:t>énergie</a:t>
            </a:r>
            <a:r>
              <a:rPr lang="en-US" sz="600" dirty="0"/>
              <a:t>. </a:t>
            </a:r>
            <a:r>
              <a:rPr lang="en-US" sz="600" dirty="0" err="1"/>
              <a:t>Observatoire</a:t>
            </a:r>
            <a:r>
              <a:rPr lang="en-US" sz="600" dirty="0"/>
              <a:t> de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, Report CSTB-OQAI/2015-012, 56 pages.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9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86" b="1069"/>
          <a:stretch/>
        </p:blipFill>
        <p:spPr bwMode="auto">
          <a:xfrm>
            <a:off x="368152" y="764704"/>
            <a:ext cx="8136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9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334069"/>
            <a:ext cx="8298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Logue </a:t>
            </a:r>
            <a:r>
              <a:rPr lang="en-US" sz="900" dirty="0"/>
              <a:t>JM, </a:t>
            </a:r>
            <a:r>
              <a:rPr lang="en-US" sz="900" dirty="0" err="1"/>
              <a:t>McKone</a:t>
            </a:r>
            <a:r>
              <a:rPr lang="en-US" sz="900" dirty="0"/>
              <a:t> TE, Sherman MH, Singer BC. 2011a. Hazard assessment of chemical air contaminants measured in residences. Indoor Air, 21(2), 92–109</a:t>
            </a:r>
            <a:r>
              <a:rPr lang="en-US" sz="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1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jU2YmI3M2JjLTNiNDQtNGJiYS05MmVjLWY4OTAwYTI2ZmQ5ZiIsIlRpdGxlU2hhcGVOYW1lIjoiVGV4dEJveCAxMzczIiwiRGF0ZVNoYXBlTmFtZSI6IlRleHRCb3ggMTM3NSIsIk1hcmtlclNoYXBlTmFtZSI6IkZsb3djaGFydDogTWVyZ2UgMTM2OSIsIkNvbm5lY3RvclNoYXBlTmFtZSI6IlN0cmFpZ2h0IENvbm5lY3RvciAxMzcxIn0seyJNaWxlc3RvbmVJZCI6IjNlYjY4ZDJjLThhNjgtNGEyMS04MDNjLTdlNDUyMjc4ODZmNCIsIlRpdGxlU2hhcGVOYW1lIjoiVGV4dEJveCAxMzgyIiwiRGF0ZVNoYXBlTmFtZSI6IlRleHRCb3ggMTM4NCIsIk1hcmtlclNoYXBlTmFtZSI6IkZsb3djaGFydDogTWVyZ2UgMTM3OCIsIkNvbm5lY3RvclNoYXBlTmFtZSI6IlN0cmFpZ2h0IENvbm5lY3RvciAxMzgwIn0seyJNaWxlc3RvbmVJZCI6ImUwZTZmNDBkLTcwNmQtNDQ3YS1iOWU1LTIyNmI2ZTc3Y2IwOSIsIlRpdGxlU2hhcGVOYW1lIjoiVGV4dEJveCAxMzkyIiwiRGF0ZVNoYXBlTmFtZSI6IlRleHRCb3ggMTM5NCIsIk1hcmtlclNoYXBlTmFtZSI6IkZsb3djaGFydDogTWVyZ2UgMTM4OCIsIkNvbm5lY3RvclNoYXBlTmFtZSI6IlN0cmFpZ2h0IENvbm5lY3RvciAxMzkwIn0seyJNaWxlc3RvbmVJZCI6IjM2NGE2NDI3LTI3OTMtNDg1YS05MmY4LWZiOWQ1MDQwZjIxYyIsIlRpdGxlU2hhcGVOYW1lIjoiVGV4dEJveCAxNDAxIiwiRGF0ZVNoYXBlTmFtZSI6IlRleHRCb3ggMTQwMyIsIk1hcmtlclNoYXBlTmFtZSI6IkZsb3djaGFydDogTWVyZ2UgMTM5NyIsIkNvbm5lY3RvclNoYXBlTmFtZSI6IlN0cmFpZ2h0IENvbm5lY3RvciAxMzk5In0seyJNaWxlc3RvbmVJZCI6ImU0M2Y0ZDRlLWM5NDUtNDVmOC05ODU3LThiZWNmNTJkMWQ2NCIsIlRpdGxlU2hhcGVOYW1lIjoiVGV4dEJveCAxNDExIiwiRGF0ZVNoYXBlTmFtZSI6IlRleHRCb3ggMTQxMyIsIk1hcmtlclNoYXBlTmFtZSI6IkZsb3djaGFydDogTWVyZ2UgMTQwNyIsIkNvbm5lY3RvclNoYXBlTmFtZSI6IlN0cmFpZ2h0IENvbm5lY3RvciAxNDA5In0seyJNaWxlc3RvbmVJZCI6Ijg1ZGFjMGQ2LTk2MDktNDgzNi1hM2I2LWIzZjExYjhjOGIyNCIsIlRpdGxlU2hhcGVOYW1lIjoiVGV4dEJveCAxNDIxIiwiRGF0ZVNoYXBlTmFtZSI6IlRleHRCb3ggMTQyMyIsIk1hcmtlclNoYXBlTmFtZSI6IkZsb3djaGFydDogTWVyZ2UgMTQxNyIsIkNvbm5lY3RvclNoYXBlTmFtZSI6IlN0cmFpZ2h0IENvbm5lY3RvciAxNDE5In1dLCJUYXNrcyI6W3siVGFza0lkIjoiZjE5ZTczOGQtNjU2Mi00NjI3LWE5NjUtN2RiNzE3MTlmNzU0IiwiVGl0bGVTaGFwZU5hbWUiOiJUZXh0Qm94IDE0MjYiLCJEdXJhdGlvblRleHRTaGFwZU5hbWUiOm51bGwsIlNlZ21lbnRTaGFwZU5hbWUiOiJSb3VuZGVkIFJlY3RhbmdsZSAxNDI4IiwiVmVydGljYWxMZWZ0Q29ubmVjdG9yU2hhcGVOYW1lIjoiU3RyYWlnaHQgQ29ubmVjdG9yIDE0MzAiLCJWZXJ0aWNhbFJpZ2h0Q29ubmVjdG9yU2hhcGVOYW1lIjoiU3RyYWlnaHQgQ29ubmVjdG9yIDE0MzIiLCJIb3Jpem9udGFsQ29ubmVjdG9yU2hhcGVOYW1lIjpudWxsLCJMZWZ0RGF0ZVNoYXBlTmFtZSI6IlRleHRCb3ggMTQzNCIsIlJpZ2h0RGF0ZVNoYXBlTmFtZSI6bnVsbH0seyJUYXNrSWQiOiJlZmM0ZjZiYS05NDg3LTQ0MzctODVkOC1jMmYyYjk2YWNmNmIiLCJUaXRsZVNoYXBlTmFtZSI6IlRleHRCb3ggMTQzNiIsIkR1cmF0aW9uVGV4dFNoYXBlTmFtZSI6bnVsbCwiU2VnbWVudFNoYXBlTmFtZSI6IlJvdW5kZWQgUmVjdGFuZ2xlIDE0MzgiLCJWZXJ0aWNhbExlZnRDb25uZWN0b3JTaGFwZU5hbWUiOiJTdHJhaWdodCBDb25uZWN0b3IgMTQ0MCIsIlZlcnRpY2FsUmlnaHRDb25uZWN0b3JTaGFwZU5hbWUiOiJTdHJhaWdodCBDb25uZWN0b3IgMTQ0MiIsIkhvcml6b250YWxDb25uZWN0b3JTaGFwZU5hbWUiOm51bGwsIkxlZnREYXRlU2hhcGVOYW1lIjoiVGV4dEJveCAxNDQ0IiwiUmlnaHREYXRlU2hhcGVOYW1lIjpudWxsfSx7IlRhc2tJZCI6IjBhYjdiYzNhLTU1NmYtNDM3Mi1hZDdkLWE1NDAxY2M4MjdhMyIsIlRpdGxlU2hhcGVOYW1lIjoiVGV4dEJveCAxNDQ2IiwiRHVyYXRpb25UZXh0U2hhcGVOYW1lIjpudWxsLCJTZWdtZW50U2hhcGVOYW1lIjoiUm91bmRlZCBSZWN0YW5nbGUgMTQ0OCIsIlZlcnRpY2FsTGVmdENvbm5lY3RvclNoYXBlTmFtZSI6IlN0cmFpZ2h0IENvbm5lY3RvciAxNDUwIiwiVmVydGljYWxSaWdodENvbm5lY3RvclNoYXBlTmFtZSI6IlN0cmFpZ2h0IENvbm5lY3RvciAxNDUyIiwiSG9yaXpvbnRhbENvbm5lY3RvclNoYXBlTmFtZSI6bnVsbCwiTGVmdERhdGVTaGFwZU5hbWUiOiJUZXh0Qm94IDE0NTQiLCJSaWdodERhdGVTaGFwZU5hbWUiOm51bGx9LHsiVGFza0lkIjoiMjRmMDA4ODgtMTYwMi00MTQ0LWJjMGMtNDYzNGM2YjE3YTVhIiwiVGl0bGVTaGFwZU5hbWUiOiJUZXh0Qm94IDE0NTYiLCJEdXJhdGlvblRleHRTaGFwZU5hbWUiOm51bGwsIlNlZ21lbnRTaGFwZU5hbWUiOiJSb3VuZGVkIFJlY3RhbmdsZSAxNDU4IiwiVmVydGljYWxMZWZ0Q29ubmVjdG9yU2hhcGVOYW1lIjoiU3RyYWlnaHQgQ29ubmVjdG9yIDE0NjAiLCJWZXJ0aWNhbFJpZ2h0Q29ubmVjdG9yU2hhcGVOYW1lIjoiU3RyYWlnaHQgQ29ubmVjdG9yIDE0NjIiLCJIb3Jpem9udGFsQ29ubmVjdG9yU2hhcGVOYW1lIjpudWxsLCJMZWZ0RGF0ZVNoYXBlTmFtZSI6IlRleHRCb3ggMTQ2NCIsIlJpZ2h0RGF0ZVNoYXBlTmFtZSI6bnVsbH0seyJUYXNrSWQiOiJlMGQyOWMwMS1jOGIyLTQ5MmYtODE2Yy04ZDNiYjRkMmIyYTQiLCJUaXRsZVNoYXBlTmFtZSI6IlRleHRCb3ggMTQ2NiIsIkR1cmF0aW9uVGV4dFNoYXBlTmFtZSI6bnVsbCwiU2VnbWVudFNoYXBlTmFtZSI6IlJvdW5kZWQgUmVjdGFuZ2xlIDE0NjgiLCJWZXJ0aWNhbExlZnRDb25uZWN0b3JTaGFwZU5hbWUiOiJTdHJhaWdodCBDb25uZWN0b3IgMTQ3MCIsIlZlcnRpY2FsUmlnaHRDb25uZWN0b3JTaGFwZU5hbWUiOiJTdHJhaWdodCBDb25uZWN0b3IgMTQ3MiIsIkhvcml6b250YWxDb25uZWN0b3JTaGFwZU5hbWUiOm51bGwsIkxlZnREYXRlU2hhcGVOYW1lIjoiVGV4dEJveCAxNDc0IiwiUmlnaHREYXRlU2hhcGVOYW1lIjpudWxsfSx7IlRhc2tJZCI6IjE5MjQyMzc4LTVhMGEtNDY4YS1iMWNlLWYzMmZhMmY2M2U0ZCIsIlRpdGxlU2hhcGVOYW1lIjoiVGV4dEJveCAxNDc2IiwiRHVyYXRpb25UZXh0U2hhcGVOYW1lIjpudWxsLCJTZWdtZW50U2hhcGVOYW1lIjoiUm91bmRlZCBSZWN0YW5nbGUgMTQ3OCIsIlZlcnRpY2FsTGVmdENvbm5lY3RvclNoYXBlTmFtZSI6IlN0cmFpZ2h0IENvbm5lY3RvciAxNDgwIiwiVmVydGljYWxSaWdodENvbm5lY3RvclNoYXBlTmFtZSI6IlN0cmFpZ2h0IENvbm5lY3RvciAxNDgyIiwiSG9yaXpvbnRhbENvbm5lY3RvclNoYXBlTmFtZSI6bnVsbCwiTGVmdERhdGVTaGFwZU5hbWUiOiJUZXh0Qm94IDE0ODQiLCJSaWdodERhdGVTaGFwZU5hbWUiOm51bGx9LHsiVGFza0lkIjoiZjAwZTZjN2ItYjU5ZC00NGI2LThlZjUtZjBhYjNjNmJlNmFlIiwiVGl0bGVTaGFwZU5hbWUiOiJUZXh0Qm94IDE0ODYiLCJEdXJhdGlvblRleHRTaGFwZU5hbWUiOm51bGwsIlNlZ21lbnRTaGFwZU5hbWUiOiJSb3VuZGVkIFJlY3RhbmdsZSAxNDg4IiwiVmVydGljYWxMZWZ0Q29ubmVjdG9yU2hhcGVOYW1lIjoiU3RyYWlnaHQgQ29ubmVjdG9yIDE0OTAiLCJWZXJ0aWNhbFJpZ2h0Q29ubmVjdG9yU2hhcGVOYW1lIjoiU3RyYWlnaHQgQ29ubmVjdG9yIDE0OTIiLCJIb3Jpem9udGFsQ29ubmVjdG9yU2hhcGVOYW1lIjpudWxsLCJMZWZ0RGF0ZVNoYXBlTmFtZSI6IlRleHRCb3ggMTQ5NCIsIlJpZ2h0RGF0ZVNoYXBlTmFtZSI6bnVsbH1dLCJUaW1lYmFuZCI6eyJFbGFwc2VkVGltZVNoYXBlTmFtZSI6IlJvdW5kZWQgUmVjdGFuZ2xlIDEzNjYiLCJUb2RheU1hcmtlclNoYXBlTmFtZSI6bnVsbCwiVG9kYXlNYXJrZXJUZXh0U2hhcGVOYW1lIjpudWxsLCJSaWdodEVuZENhcHNTaGFwZU5hbWUiOiJUZXh0Qm94IDEzNjUiLCJMZWZ0RW5kQ2Fwc1NoYXBlTmFtZSI6bnVsbCwiRWxhcHNlZFJlY3RhbmdsZVNoYXBlTmFtZSI6bnVsbCwiU2VnbWVudFNoYXBlc05hbWVzIjpbIlJvdW5kZWQgUmVjdGFuZ2xlIDEzNDMiLCJTdHJhaWdodCBDb25uZWN0b3IgMTM0NSIsIlRleHRCb3ggMTM0NiIsIlRleHRCb3ggMTM0NyIsIlN0cmFpZ2h0IENvbm5lY3RvciAxMzQ4IiwiVGV4dEJveCAxMzQ5IiwiU3RyYWlnaHQgQ29ubmVjdG9yIDEzNTAiLCJUZXh0Qm94IDEzNTEiLCJTdHJhaWdodCBDb25uZWN0b3IgMTM1MiIsIlRleHRCb3ggMTM1MyIsIlN0cmFpZ2h0IENvbm5lY3RvciAxMzU0IiwiVGV4dEJveCAxMzU1IiwiU3RyYWlnaHQgQ29ubmVjdG9yIDEzNTYiLCJUZXh0Qm94IDEzNTciLCJTdHJhaWdodCBDb25uZWN0b3IgMTM1OCIsIlRleHRCb3ggMTM1OSIsIlN0cmFpZ2h0IENvbm5lY3RvciAxMzYwIiwiVGV4dEJveCAxMzYxIiwiU3RyYWlnaHQgQ29ubmVjdG9yIDEzNjIiLCJUZXh0Qm94IDEzNjMiLCJTdHJhaWdodCBDb25uZWN0b3IgMTM2NCJdfX0sIkVkaXRpb24iOjAsIkN1bHR1cmVJbmZvTmFtZSI6ImZyLUZSIiwiVmVyc2lvbiI6IjIuMC4wLjAiLCJNaWxlc3RvbmVzIjpbeyJJbnRlcm5hbElkIjoiODVkYWMwZDYtOTYwOS00ODM2LWEzYjYtYjNmMTFiOGM4YjI0IiwiVGl0bGVMZWZ0IjoxMDUuNiwiVGl0bGVUb3AiOm51bGwsIlRpdGxlV2lkdGgiOm51bGwsIkNvbG9yIjoiMCwgMTE0LCAxODgiLCJVdGNEYXRlIjoiMjAxNi0wMS0wMVQwMDowMDowMFoiLCJUaXRsZSI6IlN0YXJ0IG9mIEFubmV4IDY4IC0gU3VidGFzayAx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ZTQzZjRkNGUtYzk0NS00NWY4LTk4NTctOGJlY2Y1MmQxZDY0IiwiVGl0bGVMZWZ0IjoxNjUuODgwMzEsIlRpdGxlVG9wIjpudWxsLCJUaXRsZVdpZHRoIjpudWxsLCJDb2xvciI6IjE1NSwgMTg3LCA4OSIsIlV0Y0RhdGUiOiIyMDE2LTAyLTAxVDAwOjAwOjAwWiIsIlRpdGxlIjoiSW5kb29yIEFpciBQYXBlciBTdWJtaXNzaW9u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zY0YTY0MjctMjc5My00ODVhLTkyZjgtZmI5ZDUwNDBmMjFjIiwiVGl0bGVMZWZ0IjoyMjYuMTYwNTUzLCJUaXRsZVRvcCI6bnVsbCwiVGl0bGVXaWR0aCI6bnVsbCwiQ29sb3IiOiIwLCAxMTQsIDE4OCIsIlV0Y0RhdGUiOiIyMDE2LTAzLTAzVDAwOjAwOjAwWiIsIlRpdGxlIjoiU3VidGFzayAxIC0gRHJhZnQgUmVwb3J0IG9uIFNoYXJlZG9j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2ViNjhkMmMtOGE2OC00YTIxLTgwM2MtN2U0NTIyNzg4NmY0IiwiVGl0bGVMZWZ0Ijo0NjMuMzkyNjcsIlRpdGxlVG9wIjpudWxsLCJUaXRsZVdpZHRoIjpudWxsLCJDb2xvciI6IjE1NSwgMTg3LCA4OSIsIlV0Y0RhdGUiOiIyMDE2LTA3LTAzVDAwOjAwOjAwWiIsIlRpdGxlIjoiSW5kb29yIEFpciBXb3Jrc2hvcC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U2YmI3M2JjLTNiNDQtNGJiYS05MmVjLWY4OTAwYTI2ZmQ5ZiIsIlRpdGxlTGVmdCI6NTk1LjYyMDQsIlRpdGxlVG9wIjpudWxsLCJUaXRsZVdpZHRoIjpudWxsLCJDb2xvciI6IjAsIDExNCwgMTg4IiwiVXRjRGF0ZSI6IjIwMTYtMDktMDlUMDA6MDA6MDBaIiwiVGl0bGUiOiJTdWJ0YXNrIDEgLSBGaW5hbCByZXBvcnQgb24gU2hhcmVkb2M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lMGU2ZjQwZC03MDZkLTQ0N2EtYjllNS0yMjZiNmU3N2NiMDkiLCJUaXRsZUxlZnQiOjM5Ny4yNzg4LCJUaXRsZVRvcCI6bnVsbCwiVGl0bGVXaWR0aCI6bnVsbCwiQ29sb3IiOiIxNzgsIDE0LCAxOCIsIlV0Y0RhdGUiOiIyMDE2LTA1LTMwVDAwOjAwOjAwWiIsIlRpdGxlIjoiU2t5cGUgTWVldGluZy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XSwiVGltZUxpbmVUeXBlIjoyLCJUYXNrcyI6W3siSW50ZXJuYWxJZCI6ImYwMGU2YzdiLWI1OWQtNDRiNi04ZWY1LWYwYWIzYzZiZTZhZSIsIkluZGV4IjoxLCJDb2xvciI6IjAsIDExNCwgMTg4IiwiVXRjU3RhcnREYXRlIjoiMjAxNi0wMS0wMVQwMDowMDowMFoiLCJVdGNFbmREYXRlIjoiMjAxNi0wNi0wMVQwMDowMDowMCIsIlRpdGxlIjoiQ0hBUCAyIC0gSW5kb29yIGFpciBwb2xsdXRpb24gaW4gbG93LWVuZXJneSByZXNpZGVudGlhbCBidWlsZGluZ3MiLCJTaGFwZSI6MSwiQ3VzdG9tU2V0dGluZ3MiOnsiVGl0bGVXaWR0aCI6MzAwLjA1MT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MTkyNDIzNzgtNWEwYS00NjhhLWIxY2UtZjMyZmEyZjYzZTRkIiwiSW5kZXgiOjIsIkNvbG9yIjoiMCwgMTE0LCAxODgiLCJVdGNTdGFydERhdGUiOiIyMDE2LTAxLTAxVDAwOjAwOjAwWiIsIlV0Y0VuZERhdGUiOiIyMDE2LTA2LTAxVDAwOjAwOjAwIiwiVGl0bGUiOiJDSEFQIDMgLSBJbmRvb3IgQWlyIEd1aWRlbGluZSBWYWx1ZXMiLCJTaGFwZSI6MSwiQ3VzdG9tU2V0dGluZ3MiOnsiVGl0bGVXaWR0aCI6MTgwLjAsIlRpdGxlRm9udFNldHRpbmdzIjp7IkZvbnRTaXplIjoxMSwiRm9udE5hbWUiOiJDYWxpYnJpIiwiSXNCb2xkIjpmYWxzZSwiSXNJdGFsaWMiOmZhbHNlLCJJc1VuZGVybGluZWQiOmZhbHNlLCJGb3JlZ3JvdW5kQ29sb3IiOiJCbGFjayJ9LCJTdGFydERhdGVGb250U2V0dGluZ3MiOnsiRm9udFNpemUiOjEwLCJGb250TmFtZSI6IkNhbGlicmkiLCJJc0JvbGQiOmZhbHNlLCJJc0l0YWxpYyI6ZmFsc2UsIklzVW5kZXJsaW5lZCI6ZmFsc2UsIkZvcmVncm91bmRDb2xvciI6IjAsIDMxLCA3MywgMTI2In0sIkVuZERhdGVGb250U2V0dGluZ3MiOnsiRm9udFNpemUiOjEwLCJGb250TmFtZSI6IkNhbGlicmkiLCJJc0JvbGQiOmZhbHNlLCJJc0l0YWxpYyI6ZmFsc2UsIklzVW5kZXJsaW5lZCI6ZmFsc2UsIkZvcmVncm91bmRDb2xvciI6IjMxLCA3MywgMTI2In19fSx7IkludGVybmFsSWQiOiJlMGQyOWMwMS1jOGIyLTQ5MmYtODE2Yy04ZDNiYjRkMmIyYTQiLCJJbmRleCI6MywiQ29sb3IiOiIxOTIsIDgwLCA3NyIsIlV0Y1N0YXJ0RGF0ZSI6IjIwMTYtMDEtMDFUMDA6MDA6MDBaIiwiVXRjRW5kRGF0ZSI6IjIwMTYtMDYtMzBUMDA6MDA6MDAiLCJUaXRsZSI6IkNIQVAgNCAtIFBvbGx1dGFudHMgb2YgY29uY2VybiIsIlNoYXBlIjoxLCJDdXN0b21TZXR0aW5ncyI6eyJUaXRsZVdpZHRoIjoxNTEuNzQy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I0ZjAwODg4LTE2MDItNDE0NC1iYzBjLTQ2MzRjNmIxN2E1YSIsIkluZGV4Ijo0LCJDb2xvciI6IjAsIDExNCwgMTg4IiwiVXRjU3RhcnREYXRlIjoiMjAxNi0wMS0wMVQwMDowMDowMFoiLCJVdGNFbmREYXRlIjoiMjAxNi0wNi0wMVQwMDowMDowMCIsIlRpdGxlIjoiQ0hBUCA1IC0gSUFRIGluZGljZXMiLCJTaGFwZSI6MSwiQ3VzdG9tU2V0dGluZ3MiOnsiVGl0bGVXaWR0aCI6MTA2LjU1NTU4OC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BhYjdiYzNhLTU1NmYtNDM3Mi1hZDdkLWE1NDAxY2M4MjdhMyIsIkluZGV4Ijo1LCJDb2xvciI6IjE5MiwgODAsIDc3IiwiVXRjU3RhcnREYXRlIjoiMjAxNi0wNi0wMVQwMDowMDowMFoiLCJVdGNFbmREYXRlIjoiMjAxNi0wNi0zMFQwMDowMDowMCIsIlRpdGxlIjoiQ0hBUCA2IC0gRGVmaW5pdGlvbiBvZiBtZXRyaWMiLCJTaGFwZSI6MSwiQ3VzdG9tU2V0dGluZ3MiOnsiVGl0bGVXaWR0aCI6MTQ0LjA0MzA3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mVmYzRmNmJhLTk0ODctNDQzNy04NWQ4LWMyZjJiOTZhY2Y2YiIsIkluZGV4Ijo2LCJDb2xvciI6IjAsIDExNCwgMTg4IiwiVXRjU3RhcnREYXRlIjoiMjAxNi0wMS0wMVQwMDowMDowMFoiLCJVdGNFbmREYXRlIjoiMjAxNi0wNi0wMVQwMDowMDowMCIsIlRpdGxlIjoiQ0hBUCA3IC0gRW5lcmd5IHVzZSIsIlNoYXBlIjoxLCJDdXN0b21TZXR0aW5ncyI6eyJUaXRsZVdpZHRoIjoxMDUuMjkzMz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ZjE5ZTczOGQtNjU2Mi00NjI3LWE5NjUtN2RiNzE3MTlmNzU0IiwiSW5kZXgiOjcsIkNvbG9yIjoiQmxhY2siLCJVdGNTdGFydERhdGUiOiIyMDE2LTA3LTEwVDAwOjAwOjAwWiIsIlV0Y0VuZERhdGUiOiIyMDE2LTA5LTA5VDAwOjAwOjAwIiwiVGl0bGUiOiJGaW5hbCByZXBvcnQgd3JpdGluZyIsIlNoYXBlIjoxLCJDdXN0b21TZXR0aW5ncyI6eyJUaXRsZVdpZHRoIjpudWxs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1dLCJTdHlsZSI6eyJUaW1lbGluZVNldHRpbmdzIjp7IlRvZGF5TWFya2VyRm9udFNldHRpbmdzIjp7IkZvbnRTaXplIjoxMiwiRm9udE5hbWUiOiJDYWxpYnJpIiwiSXNCb2xkIjpmYWxzZSwiSXNJdGFsaWMiOmZhbHNlLCJJc1VuZGVybGluZWQiOmZhbHNlLCJGb3JlZ3JvdW5kQ29sb3IiOiJXaGl0ZSJ9LCJTdGFydFllYXJGb250Ijp7IkZvbnRTaXplIjoxOCwiRm9udE5hbWUiOiJDYWxpYnJpIiwiSXNCb2xkIjp0cnVlLCJJc0l0YWxpYyI6ZmFsc2UsIklzVW5kZXJsaW5lZCI6ZmFsc2UsIkZvcmVncm91bmRDb2xvciI6IldoaXRlIn0sIkVuZFllYXJGb250Ijp7IkZvbnRTaXplIjoxOCwiRm9udE5hbWUiOiJDYWxpYnJpIiwiSXNCb2xkIjp0cnVlLCJJc0l0YWxpYyI6ZmFsc2UsIklzVW5kZXJsaW5lZCI6ZmFsc2UsIkZvcmVncm91bmRDb2xvciI6IldoaXRlIn0sIklzVGhpbiI6dHJ1ZSwiSGFzM0RFZmZlY3QiOmZhbHNlLCJUaW1lYmFuZElzUm91bmRlZCI6dHJ1ZSwiVGltZWJhbmRDb2xvciI6IjQ3LCA1NCwgMTUzIiwiVGltZWJhbmRGb250U2V0dGluZ3MiOnsiRm9udFNpemUiOjEyLCJGb250TmFtZSI6IkNhbGlicmkiLCJJc0JvbGQiOmZhbHNlLCJJc0l0YWxpYyI6ZmFsc2UsIklzVW5kZXJsaW5lZCI6ZmFsc2UsIkZvcmVncm91bmRDb2xvciI6IldoaXRlIn0sIkVsYXBzZWRUaW1lQ29sb3IiOiJSZWQiLCJFbGFwc2VkVGltZVN0eWxlIjoxLCJUb2RheU1hcmtlclBvc2l0aW9uIjowLCJDYXBzUG9zaXRpb24iOjJ9LCJEZWZhdWx0TWlsZXN0b25lU2V0dGluZ3MiOnsiRmxhZ0Nvbm5lY3RvclNldHRpbmdzIjp7IkNvbG9yIjoiNzksIDEyOSwgMTg5In0sIkRhdGVGb3JtYXQiOnsiRm9ybWF0U3RyaW5nIjoiZC9NL3l5eXkiLCJTZXBhcmF0b3IiOiIvIiwiVXNlSW50ZXJuYXRpb25hbERhdGVGb3JtYXQiOmZhbHNlfSwiV29yZFdyYXAiOnRydWUs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RGVmYXVsdFRhc2tTZXR0aW5ncyI6eyJXb3JkV3JhcCI6ZmFsc2UsIkRhdGVGb250U2V0dGluZ3MiOnsiRm9udFNpemUiOjEwLCJGb250TmFtZSI6IkNhbGlicmkiLCJJc0JvbGQiOmZhbHNlLCJJc0l0YWxpYyI6ZmFsc2UsIklzVW5kZXJsaW5lZCI6ZmFsc2UsIkZvcmVncm91bmRDb2xvciI6IjMxLCA3MywgMTI2In0sIklzVGhpY2siOmZhbHNlLCJUYXNrc0Fib3ZlVGltZWJhbmQiOnRydWUsIkRhdGVGb3JtYXQiOnsiRm9ybWF0U3RyaW5nIjoiZC9NL3l5eXkiLCJTZXBhcmF0b3IiOiIvIiwiVXNlSW50ZXJuYXRpb25hbERhdGVGb3JtYXQiOmZhbHNlfSwiRHVyYXRpb25Qb3NpdGlvbiI6MiwiRHVyYXRpb25Gb3JtYXQiOjAsIlJlbmRlckxvbmdUYXNrVGl0bGVBYm92ZVRhc2tTaGFwZSI6ZmFsc2UsIklzSG9yaXpvbnRhbENvbm5lY3RvclZpc2libGUiOmZhbHNlLCJJc1ZlcnRpY2FsQ29ubmVjdG9yVmlzaWJsZSI6dHJ1ZSwiSG9yaXpvbnRhbENvbm5lY3RvclNldHRpbmdzIjp7IkNvbG9yIjoiMjA0LCAyMDQsIDIwNCJ9LCJWZXJ0aWNhbENvbm5lY3RvclNldHRpbmdzIjp7IkNvbG9yIjoiMjA0LCAyMDQsIDIwNCJ9LCJJbnRlcnZhbFRleHRQb3NpdGlvbiI6MiwiSW50ZXJ2YWxEYXRlUG9zaXRpb24iOjAsIlRpdGxlV2lkdGgiOm51bGwsIlRpdGxlRm9udFNldHRpbmdzIjp7IkZvbnRTaXplIjoxMSwiRm9udE5hbWUiOiJDYWxpYnJpIiwiSXNCb2xkIjpmYWxzZSwiSXNJdGFsaWMiOmZhbHNlLCJJc1VuZGVybGluZWQiOmZhbHNlLCJGb3JlZ3JvdW5kQ29sb3IiOiJCbGFjayJ9fSwiU2NhbGVTZXR0aW5ncyI6eyJEYXRlRm9ybWF0IjoiTU1NIiwiSW50ZXJ2YWxUeXBlIjoyLCJVc2VBdXRvbWF0aWNUaW1lU2NhbGUiOnRydWUsIkN1c3RvbVRpbWVTY2FsZVV0Y1N0YXJ0RGF0ZSI6IjAwMDEtMDEtMDFUMDA6MDA6MDBaIiwiQ3VzdG9tVGltZVNjYWxlVXRjRW5kRGF0ZSI6IjAwMDEtMDEtMDFUMDA6MDA6MDBaIn19LCJUaW1lYmFuZFZlcnRpY2FsUG9zaXRpb24iOnsiUXVpY2tQb3NpdGlvbiI6MiwiUmVsYXRpdmVQb3NpdGlvbiI6NzUuMCwiQWJzb2x1dGVQb3NpdGlvbiI6NDA1LjAsIlByZXZpb3VzQWJzb2x1dGVQb3NpdGlvbiI6NDA1LjB9fQ=="/>
  <p:tag name="__MASTER" val="__part_0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0650E02C4504E9A3D2C8EA268D874" ma:contentTypeVersion="0" ma:contentTypeDescription="Create a new document." ma:contentTypeScope="" ma:versionID="97ce9cb5394284a69ae299386fc302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5BC12B-4B66-4BDE-8258-AAD981D48D92}"/>
</file>

<file path=customXml/itemProps2.xml><?xml version="1.0" encoding="utf-8"?>
<ds:datastoreItem xmlns:ds="http://schemas.openxmlformats.org/officeDocument/2006/customXml" ds:itemID="{83801B35-42CA-44D4-B0D4-AD1EAF8706F2}"/>
</file>

<file path=customXml/itemProps3.xml><?xml version="1.0" encoding="utf-8"?>
<ds:datastoreItem xmlns:ds="http://schemas.openxmlformats.org/officeDocument/2006/customXml" ds:itemID="{78E4C455-6948-4C94-835A-EBF81CB1FE9A}"/>
</file>

<file path=docProps/app.xml><?xml version="1.0" encoding="utf-8"?>
<Properties xmlns="http://schemas.openxmlformats.org/officeDocument/2006/extended-properties" xmlns:vt="http://schemas.openxmlformats.org/officeDocument/2006/docPropsVTypes">
  <TotalTime>7895</TotalTime>
  <Words>1934</Words>
  <Application>Microsoft Office PowerPoint</Application>
  <PresentationFormat>Affichage à l'écran (4:3)</PresentationFormat>
  <Paragraphs>405</Paragraphs>
  <Slides>17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Conception personnalisée</vt:lpstr>
      <vt:lpstr>1_Conception personnalisée</vt:lpstr>
      <vt:lpstr>2_Conception personnalisée</vt:lpstr>
      <vt:lpstr>Équation</vt:lpstr>
      <vt:lpstr>   Subtask 1: Defining the metrics Marc Abadie1, Pawel Wargocki2 1 LaSIE - University of La Rochelle, La Rochelle, France 2 Technical University of Denmark (DTU), Lyngby, Denmark  </vt:lpstr>
      <vt:lpstr>Content</vt:lpstr>
      <vt:lpstr>Indoor Air Pollutants</vt:lpstr>
      <vt:lpstr>Subtask 1 – Work plan</vt:lpstr>
      <vt:lpstr>Identification scheme of target pollutants</vt:lpstr>
      <vt:lpstr>Lists of selected pollutants from previous analyses </vt:lpstr>
      <vt:lpstr>Indoor air pollution in low-energy residential buildings</vt:lpstr>
      <vt:lpstr>Indoor air pollution in low-energy residential buildings</vt:lpstr>
      <vt:lpstr>Indoor air pollution in low-energy residential buildings</vt:lpstr>
      <vt:lpstr>Exposure Limit Values (ELV)</vt:lpstr>
      <vt:lpstr>Exposure Limit Values (ELV) Long-term exposure</vt:lpstr>
      <vt:lpstr>ANNEX 68 – Short list of pollutants of interest</vt:lpstr>
      <vt:lpstr>IAQ indices: the problematic</vt:lpstr>
      <vt:lpstr>ELV-based or DALY approaches</vt:lpstr>
      <vt:lpstr>ELV-based or DALY approaches</vt:lpstr>
      <vt:lpstr>Conclusions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 in metro systems: a survey</dc:title>
  <dc:creator>mabadie</dc:creator>
  <cp:lastModifiedBy>mabadie</cp:lastModifiedBy>
  <cp:revision>684</cp:revision>
  <cp:lastPrinted>2015-09-18T07:27:29Z</cp:lastPrinted>
  <dcterms:created xsi:type="dcterms:W3CDTF">2014-06-04T09:20:56Z</dcterms:created>
  <dcterms:modified xsi:type="dcterms:W3CDTF">2016-09-08T21:11:04Z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0x010100EEF0650E02C4504E9A3D2C8EA268D874</vt:lpwstr>
  </property>
</Properties>
</file>